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8" r:id="rId3"/>
    <p:sldId id="278" r:id="rId4"/>
    <p:sldId id="277" r:id="rId5"/>
    <p:sldId id="269" r:id="rId6"/>
    <p:sldId id="270" r:id="rId7"/>
    <p:sldId id="279" r:id="rId8"/>
    <p:sldId id="281" r:id="rId9"/>
    <p:sldId id="280" r:id="rId10"/>
    <p:sldId id="282" r:id="rId11"/>
    <p:sldId id="283" r:id="rId12"/>
    <p:sldId id="286" r:id="rId13"/>
    <p:sldId id="284" r:id="rId14"/>
    <p:sldId id="285"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298" r:id="rId28"/>
    <p:sldId id="300" r:id="rId29"/>
    <p:sldId id="301" r:id="rId30"/>
    <p:sldId id="302" r:id="rId31"/>
    <p:sldId id="303" r:id="rId32"/>
    <p:sldId id="304" r:id="rId33"/>
    <p:sldId id="305" r:id="rId34"/>
    <p:sldId id="307" r:id="rId35"/>
    <p:sldId id="308" r:id="rId36"/>
    <p:sldId id="309" r:id="rId37"/>
    <p:sldId id="310" r:id="rId38"/>
    <p:sldId id="312" r:id="rId39"/>
    <p:sldId id="311" r:id="rId40"/>
    <p:sldId id="313" r:id="rId41"/>
    <p:sldId id="314" r:id="rId42"/>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FB1"/>
    <a:srgbClr val="280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0" autoAdjust="0"/>
    <p:restoredTop sz="94662" autoAdjust="0"/>
  </p:normalViewPr>
  <p:slideViewPr>
    <p:cSldViewPr snapToGrid="0">
      <p:cViewPr>
        <p:scale>
          <a:sx n="77" d="100"/>
          <a:sy n="77" d="100"/>
        </p:scale>
        <p:origin x="-9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D0D6502-2F01-4CD8-BAA0-E1568AB9AABC}" type="slidenum">
              <a:rPr lang="en-CA" altLang="en-US"/>
              <a:pPr/>
              <a:t>‹#›</a:t>
            </a:fld>
            <a:endParaRPr lang="en-CA" altLang="en-US"/>
          </a:p>
        </p:txBody>
      </p:sp>
    </p:spTree>
    <p:extLst>
      <p:ext uri="{BB962C8B-B14F-4D97-AF65-F5344CB8AC3E}">
        <p14:creationId xmlns:p14="http://schemas.microsoft.com/office/powerpoint/2010/main" val="2774223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anose="020B0604020202020204" pitchFamily="34" charset="0"/>
                <a:cs typeface="Arial" panose="020B0604020202020204" pitchFamily="34" charset="0"/>
              </a:rPr>
              <a:t>Categories:  </a:t>
            </a:r>
            <a:r>
              <a:rPr lang="en-US" altLang="en-US" dirty="0" smtClean="0">
                <a:latin typeface="Arial" panose="020B0604020202020204" pitchFamily="34" charset="0"/>
                <a:cs typeface="Arial" panose="020B0604020202020204" pitchFamily="34" charset="0"/>
              </a:rPr>
              <a:t>Secondary – Physics – </a:t>
            </a:r>
            <a:r>
              <a:rPr lang="en-US" altLang="en-US" dirty="0" smtClean="0">
                <a:latin typeface="Arial" panose="020B0604020202020204" pitchFamily="34" charset="0"/>
                <a:cs typeface="Arial" panose="020B0604020202020204" pitchFamily="34" charset="0"/>
              </a:rPr>
              <a:t>Momentum</a:t>
            </a:r>
            <a:endParaRPr lang="en-US" altLang="en-US" dirty="0" smtClean="0">
              <a:latin typeface="Arial" panose="020B0604020202020204" pitchFamily="34" charset="0"/>
              <a:cs typeface="Arial" panose="020B0604020202020204" pitchFamily="34" charset="0"/>
            </a:endParaRPr>
          </a:p>
          <a:p>
            <a:pPr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b="1" dirty="0" smtClean="0">
                <a:latin typeface="Arial" panose="020B0604020202020204" pitchFamily="34" charset="0"/>
                <a:cs typeface="Arial" panose="020B0604020202020204" pitchFamily="34" charset="0"/>
              </a:rPr>
              <a:t>Tags</a:t>
            </a:r>
            <a:r>
              <a:rPr lang="en-US" altLang="en-US" b="1" dirty="0" smtClean="0">
                <a:latin typeface="Arial" panose="020B0604020202020204" pitchFamily="34" charset="0"/>
                <a:cs typeface="Arial" panose="020B0604020202020204" pitchFamily="34" charset="0"/>
              </a:rPr>
              <a:t>: </a:t>
            </a:r>
            <a:r>
              <a:rPr lang="en-US" altLang="en-US" b="0" dirty="0" smtClean="0">
                <a:latin typeface="Arial" panose="020B0604020202020204" pitchFamily="34" charset="0"/>
                <a:cs typeface="Arial" panose="020B0604020202020204" pitchFamily="34" charset="0"/>
              </a:rPr>
              <a:t>conservation of momentum, elastic and inelastic collisions, energy,</a:t>
            </a:r>
            <a:r>
              <a:rPr lang="en-US" altLang="en-US" b="0" baseline="0" dirty="0" smtClean="0">
                <a:latin typeface="Arial" panose="020B0604020202020204" pitchFamily="34" charset="0"/>
                <a:cs typeface="Arial" panose="020B0604020202020204" pitchFamily="34" charset="0"/>
              </a:rPr>
              <a:t> forces</a:t>
            </a:r>
            <a:endParaRPr lang="en-US" altLang="en-US" b="1" dirty="0" smtClean="0">
              <a:latin typeface="Arial" panose="020B0604020202020204" pitchFamily="34" charset="0"/>
              <a:cs typeface="Arial" panose="020B0604020202020204" pitchFamily="34" charset="0"/>
            </a:endParaRPr>
          </a:p>
          <a:p>
            <a:pPr eaLnBrk="1" hangingPunct="1"/>
            <a:endParaRPr lang="en-US" altLang="en-US" b="1" dirty="0" smtClean="0">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latin typeface="Arial" panose="020B0604020202020204" pitchFamily="34" charset="0"/>
                <a:cs typeface="Arial" panose="020B0604020202020204" pitchFamily="34" charset="0"/>
              </a:rPr>
              <a:t>Excerpt: </a:t>
            </a:r>
            <a:r>
              <a:rPr lang="en-US" altLang="en-US" b="0" dirty="0" smtClean="0"/>
              <a:t>Use these physics problems to test</a:t>
            </a:r>
            <a:r>
              <a:rPr lang="en-US" altLang="en-US" b="0" baseline="0" dirty="0" smtClean="0"/>
              <a:t> your knowledge on momentum </a:t>
            </a:r>
            <a:r>
              <a:rPr lang="en-US" altLang="en-US" b="0" baseline="0" smtClean="0"/>
              <a:t>and collisions</a:t>
            </a:r>
            <a:endParaRPr lang="en-US" alt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7F2E-994D-471C-8B8F-8A6A48DD71B9}" type="slidenum">
              <a:rPr lang="en-CA" altLang="en-US"/>
              <a:pPr>
                <a:spcBef>
                  <a:spcPct val="0"/>
                </a:spcBef>
              </a:pPr>
              <a:t>1</a:t>
            </a:fld>
            <a:endParaRPr lang="en-CA" altLang="en-US"/>
          </a:p>
        </p:txBody>
      </p:sp>
    </p:spTree>
    <p:extLst>
      <p:ext uri="{BB962C8B-B14F-4D97-AF65-F5344CB8AC3E}">
        <p14:creationId xmlns:p14="http://schemas.microsoft.com/office/powerpoint/2010/main" val="187233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0D32B1-1BA9-4AF5-9560-78D6E57267B6}" type="slidenum">
              <a:rPr lang="en-CA" altLang="en-US"/>
              <a:pPr>
                <a:spcBef>
                  <a:spcPct val="0"/>
                </a:spcBef>
              </a:pPr>
              <a:t>10</a:t>
            </a:fld>
            <a:endParaRPr lang="en-CA"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52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50FBA0-72C2-4FA1-96D7-E50F328711C8}" type="slidenum">
              <a:rPr lang="en-CA" altLang="en-US"/>
              <a:pPr>
                <a:spcBef>
                  <a:spcPct val="0"/>
                </a:spcBef>
              </a:pPr>
              <a:t>11</a:t>
            </a:fld>
            <a:endParaRPr lang="en-CA"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07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F3626CE-6852-448F-84AC-35CC4403A110}" type="slidenum">
              <a:rPr lang="en-CA" altLang="en-US"/>
              <a:pPr>
                <a:spcBef>
                  <a:spcPct val="0"/>
                </a:spcBef>
              </a:pPr>
              <a:t>12</a:t>
            </a:fld>
            <a:endParaRPr lang="en-CA"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04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E4E49D-D757-48DD-B342-7CC923E47B61}" type="slidenum">
              <a:rPr lang="en-CA" altLang="en-US"/>
              <a:pPr>
                <a:spcBef>
                  <a:spcPct val="0"/>
                </a:spcBef>
              </a:pPr>
              <a:t>13</a:t>
            </a:fld>
            <a:endParaRPr lang="en-CA"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24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D0161A7-329D-46F3-86F1-84C62E43B599}" type="slidenum">
              <a:rPr lang="en-CA" altLang="en-US"/>
              <a:pPr>
                <a:spcBef>
                  <a:spcPct val="0"/>
                </a:spcBef>
              </a:pPr>
              <a:t>14</a:t>
            </a:fld>
            <a:endParaRPr lang="en-CA"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89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9C63687-5C86-4574-BDF9-3EECEE7D00B5}" type="slidenum">
              <a:rPr lang="en-CA" altLang="en-US"/>
              <a:pPr>
                <a:spcBef>
                  <a:spcPct val="0"/>
                </a:spcBef>
              </a:pPr>
              <a:t>15</a:t>
            </a:fld>
            <a:endParaRPr lang="en-CA"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59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80727E-B786-4513-AFB0-B40A4185C169}" type="slidenum">
              <a:rPr lang="en-CA" altLang="en-US"/>
              <a:pPr>
                <a:spcBef>
                  <a:spcPct val="0"/>
                </a:spcBef>
              </a:pPr>
              <a:t>16</a:t>
            </a:fld>
            <a:endParaRPr lang="en-CA"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12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2E35AA-6B12-4FA1-B481-CB3C3EF40B8F}" type="slidenum">
              <a:rPr lang="en-CA" altLang="en-US"/>
              <a:pPr>
                <a:spcBef>
                  <a:spcPct val="0"/>
                </a:spcBef>
              </a:pPr>
              <a:t>17</a:t>
            </a:fld>
            <a:endParaRPr lang="en-CA"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57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CF3AC3-A863-4E35-858E-823ACC7EB16D}" type="slidenum">
              <a:rPr lang="en-CA" altLang="en-US"/>
              <a:pPr>
                <a:spcBef>
                  <a:spcPct val="0"/>
                </a:spcBef>
              </a:pPr>
              <a:t>18</a:t>
            </a:fld>
            <a:endParaRPr lang="en-CA"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63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208425-E1FF-4C89-9044-78A315DE4570}" type="slidenum">
              <a:rPr lang="en-CA" altLang="en-US"/>
              <a:pPr>
                <a:spcBef>
                  <a:spcPct val="0"/>
                </a:spcBef>
              </a:pPr>
              <a:t>19</a:t>
            </a:fld>
            <a:endParaRPr lang="en-CA"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88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9C9B24-51D2-47B0-940D-2DF26D70689F}" type="slidenum">
              <a:rPr lang="en-CA" altLang="en-US"/>
              <a:pPr>
                <a:spcBef>
                  <a:spcPct val="0"/>
                </a:spcBef>
              </a:pPr>
              <a:t>2</a:t>
            </a:fld>
            <a:endParaRPr lang="en-CA"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48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53A9DF-20F3-43CA-84F5-2A383E1A2131}" type="slidenum">
              <a:rPr lang="en-CA" altLang="en-US"/>
              <a:pPr>
                <a:spcBef>
                  <a:spcPct val="0"/>
                </a:spcBef>
              </a:pPr>
              <a:t>20</a:t>
            </a:fld>
            <a:endParaRPr lang="en-CA"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720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CF1338-FA45-4867-8016-A2813ECE25D1}" type="slidenum">
              <a:rPr lang="en-CA" altLang="en-US"/>
              <a:pPr>
                <a:spcBef>
                  <a:spcPct val="0"/>
                </a:spcBef>
              </a:pPr>
              <a:t>21</a:t>
            </a:fld>
            <a:endParaRPr lang="en-CA"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20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CEFAB5-1424-4780-ADE6-4849921AC9A2}" type="slidenum">
              <a:rPr lang="en-CA" altLang="en-US"/>
              <a:pPr>
                <a:spcBef>
                  <a:spcPct val="0"/>
                </a:spcBef>
              </a:pPr>
              <a:t>22</a:t>
            </a:fld>
            <a:endParaRPr lang="en-CA"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55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7438C7-C40F-4B35-B405-111B8B518114}" type="slidenum">
              <a:rPr lang="en-CA" altLang="en-US"/>
              <a:pPr>
                <a:spcBef>
                  <a:spcPct val="0"/>
                </a:spcBef>
              </a:pPr>
              <a:t>23</a:t>
            </a:fld>
            <a:endParaRPr lang="en-CA"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239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A7BD5F-88DA-4B83-84BE-EC0DAE116313}" type="slidenum">
              <a:rPr lang="en-CA" altLang="en-US"/>
              <a:pPr>
                <a:spcBef>
                  <a:spcPct val="0"/>
                </a:spcBef>
              </a:pPr>
              <a:t>24</a:t>
            </a:fld>
            <a:endParaRPr lang="en-CA"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934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9E6BBE-605C-4BC6-B3D4-7AB66983BDA3}" type="slidenum">
              <a:rPr lang="en-CA" altLang="en-US"/>
              <a:pPr>
                <a:spcBef>
                  <a:spcPct val="0"/>
                </a:spcBef>
              </a:pPr>
              <a:t>25</a:t>
            </a:fld>
            <a:endParaRPr lang="en-CA"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990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F43EA8-FA40-43A2-8020-4E2D24691695}" type="slidenum">
              <a:rPr lang="en-CA" altLang="en-US"/>
              <a:pPr>
                <a:spcBef>
                  <a:spcPct val="0"/>
                </a:spcBef>
              </a:pPr>
              <a:t>26</a:t>
            </a:fld>
            <a:endParaRPr lang="en-CA"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970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70A294-0B7B-43FB-9E81-515DD7438FBA}" type="slidenum">
              <a:rPr lang="en-CA" altLang="en-US"/>
              <a:pPr>
                <a:spcBef>
                  <a:spcPct val="0"/>
                </a:spcBef>
              </a:pPr>
              <a:t>27</a:t>
            </a:fld>
            <a:endParaRPr lang="en-CA"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05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CA5E6A-15ED-487C-94CE-5F0011FEF011}" type="slidenum">
              <a:rPr lang="en-CA" altLang="en-US"/>
              <a:pPr>
                <a:spcBef>
                  <a:spcPct val="0"/>
                </a:spcBef>
              </a:pPr>
              <a:t>28</a:t>
            </a:fld>
            <a:endParaRPr lang="en-CA"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50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5CBB54-C9F5-4BFD-A9AB-F66FD875CEF7}" type="slidenum">
              <a:rPr lang="en-CA" altLang="en-US"/>
              <a:pPr>
                <a:spcBef>
                  <a:spcPct val="0"/>
                </a:spcBef>
              </a:pPr>
              <a:t>29</a:t>
            </a:fld>
            <a:endParaRPr lang="en-CA"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66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0E9F97-C041-4449-866B-C2544BF08B9C}" type="slidenum">
              <a:rPr lang="en-CA" altLang="en-US"/>
              <a:pPr>
                <a:spcBef>
                  <a:spcPct val="0"/>
                </a:spcBef>
              </a:pPr>
              <a:t>3</a:t>
            </a:fld>
            <a:endParaRPr lang="en-CA"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885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23426DC-D0A2-47E2-BC69-885EC3AF6BF4}" type="slidenum">
              <a:rPr lang="en-CA" altLang="en-US"/>
              <a:pPr>
                <a:spcBef>
                  <a:spcPct val="0"/>
                </a:spcBef>
              </a:pPr>
              <a:t>30</a:t>
            </a:fld>
            <a:endParaRPr lang="en-CA"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12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26D49F-D881-45D4-8DAB-E8533A54D6A2}" type="slidenum">
              <a:rPr lang="en-CA" altLang="en-US"/>
              <a:pPr>
                <a:spcBef>
                  <a:spcPct val="0"/>
                </a:spcBef>
              </a:pPr>
              <a:t>31</a:t>
            </a:fld>
            <a:endParaRPr lang="en-CA"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915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A7E387-95D0-4302-B8C3-3FD276B2FF97}" type="slidenum">
              <a:rPr lang="en-CA" altLang="en-US"/>
              <a:pPr>
                <a:spcBef>
                  <a:spcPct val="0"/>
                </a:spcBef>
              </a:pPr>
              <a:t>32</a:t>
            </a:fld>
            <a:endParaRPr lang="en-CA"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11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5D6870-F8BB-4828-B3B0-8C20DD1720B4}" type="slidenum">
              <a:rPr lang="en-CA" altLang="en-US"/>
              <a:pPr>
                <a:spcBef>
                  <a:spcPct val="0"/>
                </a:spcBef>
              </a:pPr>
              <a:t>33</a:t>
            </a:fld>
            <a:endParaRPr lang="en-CA"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709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4A7891-2F33-4E78-A50E-7038775106CF}" type="slidenum">
              <a:rPr lang="en-CA" altLang="en-US"/>
              <a:pPr>
                <a:spcBef>
                  <a:spcPct val="0"/>
                </a:spcBef>
              </a:pPr>
              <a:t>34</a:t>
            </a:fld>
            <a:endParaRPr lang="en-CA"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841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AF8AC9-77D2-4167-B597-274E536A2DC8}" type="slidenum">
              <a:rPr lang="en-CA" altLang="en-US"/>
              <a:pPr>
                <a:spcBef>
                  <a:spcPct val="0"/>
                </a:spcBef>
              </a:pPr>
              <a:t>35</a:t>
            </a:fld>
            <a:endParaRPr lang="en-CA"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057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FC10E5-7B5E-44B1-B479-9D9A65BFCCF6}" type="slidenum">
              <a:rPr lang="en-CA" altLang="en-US"/>
              <a:pPr>
                <a:spcBef>
                  <a:spcPct val="0"/>
                </a:spcBef>
              </a:pPr>
              <a:t>36</a:t>
            </a:fld>
            <a:endParaRPr lang="en-CA"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95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AC4803-BAB7-497F-BEBA-5F6CE912E1B8}" type="slidenum">
              <a:rPr lang="en-CA" altLang="en-US"/>
              <a:pPr>
                <a:spcBef>
                  <a:spcPct val="0"/>
                </a:spcBef>
              </a:pPr>
              <a:t>37</a:t>
            </a:fld>
            <a:endParaRPr lang="en-CA"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038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95AFA3-A919-41C9-ADB3-B74FA9560042}" type="slidenum">
              <a:rPr lang="en-CA" altLang="en-US"/>
              <a:pPr>
                <a:spcBef>
                  <a:spcPct val="0"/>
                </a:spcBef>
              </a:pPr>
              <a:t>38</a:t>
            </a:fld>
            <a:endParaRPr lang="en-CA"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907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43BCA4-8024-4AA3-ACF6-ACB3BE1686B4}" type="slidenum">
              <a:rPr lang="en-CA" altLang="en-US"/>
              <a:pPr>
                <a:spcBef>
                  <a:spcPct val="0"/>
                </a:spcBef>
              </a:pPr>
              <a:t>39</a:t>
            </a:fld>
            <a:endParaRPr lang="en-CA"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01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68AC26-DE7D-4255-A034-A196E0FB2AB5}" type="slidenum">
              <a:rPr lang="en-CA" altLang="en-US"/>
              <a:pPr>
                <a:spcBef>
                  <a:spcPct val="0"/>
                </a:spcBef>
              </a:pPr>
              <a:t>4</a:t>
            </a:fld>
            <a:endParaRPr lang="en-CA"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591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822DCF-AE50-4235-B47C-8F1AB70FC1E6}" type="slidenum">
              <a:rPr lang="en-CA" altLang="en-US"/>
              <a:pPr>
                <a:spcBef>
                  <a:spcPct val="0"/>
                </a:spcBef>
              </a:pPr>
              <a:t>40</a:t>
            </a:fld>
            <a:endParaRPr lang="en-CA"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61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C554E4-11DE-4C42-B3C1-5DA6DC147AFE}" type="slidenum">
              <a:rPr lang="en-CA" altLang="en-US"/>
              <a:pPr>
                <a:spcBef>
                  <a:spcPct val="0"/>
                </a:spcBef>
              </a:pPr>
              <a:t>41</a:t>
            </a:fld>
            <a:endParaRPr lang="en-CA"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6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53F159-A43A-4A57-BBAE-CFD8644F8BE3}" type="slidenum">
              <a:rPr lang="en-CA" altLang="en-US"/>
              <a:pPr>
                <a:spcBef>
                  <a:spcPct val="0"/>
                </a:spcBef>
              </a:pPr>
              <a:t>5</a:t>
            </a:fld>
            <a:endParaRPr lang="en-CA"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10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DF38E08-5167-4375-8221-22B45F578DE9}" type="slidenum">
              <a:rPr lang="en-CA" altLang="en-US"/>
              <a:pPr>
                <a:spcBef>
                  <a:spcPct val="0"/>
                </a:spcBef>
              </a:pPr>
              <a:t>6</a:t>
            </a:fld>
            <a:endParaRPr lang="en-CA"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39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A9B387-8C8A-4E52-BFE2-F01CA11794A7}" type="slidenum">
              <a:rPr lang="en-CA" altLang="en-US"/>
              <a:pPr>
                <a:spcBef>
                  <a:spcPct val="0"/>
                </a:spcBef>
              </a:pPr>
              <a:t>7</a:t>
            </a:fld>
            <a:endParaRPr lang="en-CA"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8A965B6-7DBC-4A5B-96CB-EBB29FB90324}" type="slidenum">
              <a:rPr lang="en-CA" altLang="en-US"/>
              <a:pPr>
                <a:spcBef>
                  <a:spcPct val="0"/>
                </a:spcBef>
              </a:pPr>
              <a:t>8</a:t>
            </a:fld>
            <a:endParaRPr lang="en-CA"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19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A9A51F-4C53-4F52-9374-7A14E5FF3840}" type="slidenum">
              <a:rPr lang="en-CA" altLang="en-US"/>
              <a:pPr>
                <a:spcBef>
                  <a:spcPct val="0"/>
                </a:spcBef>
              </a:pPr>
              <a:t>9</a:t>
            </a:fld>
            <a:endParaRPr lang="en-CA"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63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864ED-2551-4ADD-8594-7CA80DA80781}" type="slidenum">
              <a:rPr lang="en-CA" altLang="en-US"/>
              <a:pPr/>
              <a:t>‹#›</a:t>
            </a:fld>
            <a:endParaRPr lang="en-CA" altLang="en-US"/>
          </a:p>
        </p:txBody>
      </p:sp>
    </p:spTree>
    <p:extLst>
      <p:ext uri="{BB962C8B-B14F-4D97-AF65-F5344CB8AC3E}">
        <p14:creationId xmlns:p14="http://schemas.microsoft.com/office/powerpoint/2010/main" val="9036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F9F07C-FAF1-4E74-9871-8E6898FFDC1C}" type="slidenum">
              <a:rPr lang="en-CA" altLang="en-US"/>
              <a:pPr/>
              <a:t>‹#›</a:t>
            </a:fld>
            <a:endParaRPr lang="en-CA" altLang="en-US"/>
          </a:p>
        </p:txBody>
      </p:sp>
    </p:spTree>
    <p:extLst>
      <p:ext uri="{BB962C8B-B14F-4D97-AF65-F5344CB8AC3E}">
        <p14:creationId xmlns:p14="http://schemas.microsoft.com/office/powerpoint/2010/main" val="129426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C9FCE8-8135-484F-8353-3A42A0A364E0}" type="slidenum">
              <a:rPr lang="en-CA" altLang="en-US"/>
              <a:pPr/>
              <a:t>‹#›</a:t>
            </a:fld>
            <a:endParaRPr lang="en-CA" altLang="en-US"/>
          </a:p>
        </p:txBody>
      </p:sp>
    </p:spTree>
    <p:extLst>
      <p:ext uri="{BB962C8B-B14F-4D97-AF65-F5344CB8AC3E}">
        <p14:creationId xmlns:p14="http://schemas.microsoft.com/office/powerpoint/2010/main" val="26253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95BD8E-BFEA-43C0-9FFC-B586FE69C578}" type="slidenum">
              <a:rPr lang="en-CA" altLang="en-US"/>
              <a:pPr/>
              <a:t>‹#›</a:t>
            </a:fld>
            <a:endParaRPr lang="en-CA" altLang="en-US"/>
          </a:p>
        </p:txBody>
      </p:sp>
    </p:spTree>
    <p:extLst>
      <p:ext uri="{BB962C8B-B14F-4D97-AF65-F5344CB8AC3E}">
        <p14:creationId xmlns:p14="http://schemas.microsoft.com/office/powerpoint/2010/main" val="31934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370E69-D78A-4E6C-990E-13866C874846}" type="slidenum">
              <a:rPr lang="en-CA" altLang="en-US"/>
              <a:pPr/>
              <a:t>‹#›</a:t>
            </a:fld>
            <a:endParaRPr lang="en-CA" altLang="en-US"/>
          </a:p>
        </p:txBody>
      </p:sp>
    </p:spTree>
    <p:extLst>
      <p:ext uri="{BB962C8B-B14F-4D97-AF65-F5344CB8AC3E}">
        <p14:creationId xmlns:p14="http://schemas.microsoft.com/office/powerpoint/2010/main" val="38502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C719FA-ACD5-4C76-98A5-D247B8300F9E}" type="slidenum">
              <a:rPr lang="en-CA" altLang="en-US"/>
              <a:pPr/>
              <a:t>‹#›</a:t>
            </a:fld>
            <a:endParaRPr lang="en-CA" altLang="en-US"/>
          </a:p>
        </p:txBody>
      </p:sp>
    </p:spTree>
    <p:extLst>
      <p:ext uri="{BB962C8B-B14F-4D97-AF65-F5344CB8AC3E}">
        <p14:creationId xmlns:p14="http://schemas.microsoft.com/office/powerpoint/2010/main" val="863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5109AFB-E9B3-4921-B49E-E3A7C22476DF}" type="slidenum">
              <a:rPr lang="en-CA" altLang="en-US"/>
              <a:pPr/>
              <a:t>‹#›</a:t>
            </a:fld>
            <a:endParaRPr lang="en-CA" altLang="en-US"/>
          </a:p>
        </p:txBody>
      </p:sp>
    </p:spTree>
    <p:extLst>
      <p:ext uri="{BB962C8B-B14F-4D97-AF65-F5344CB8AC3E}">
        <p14:creationId xmlns:p14="http://schemas.microsoft.com/office/powerpoint/2010/main" val="399453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0171094-4F8C-4DCF-AA63-48F353499581}" type="slidenum">
              <a:rPr lang="en-CA" altLang="en-US"/>
              <a:pPr/>
              <a:t>‹#›</a:t>
            </a:fld>
            <a:endParaRPr lang="en-CA" altLang="en-US"/>
          </a:p>
        </p:txBody>
      </p:sp>
    </p:spTree>
    <p:extLst>
      <p:ext uri="{BB962C8B-B14F-4D97-AF65-F5344CB8AC3E}">
        <p14:creationId xmlns:p14="http://schemas.microsoft.com/office/powerpoint/2010/main" val="55628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2957230-3A1F-41CD-8D55-4FE8C5E01617}" type="slidenum">
              <a:rPr lang="en-CA" altLang="en-US"/>
              <a:pPr/>
              <a:t>‹#›</a:t>
            </a:fld>
            <a:endParaRPr lang="en-CA" altLang="en-US"/>
          </a:p>
        </p:txBody>
      </p:sp>
    </p:spTree>
    <p:extLst>
      <p:ext uri="{BB962C8B-B14F-4D97-AF65-F5344CB8AC3E}">
        <p14:creationId xmlns:p14="http://schemas.microsoft.com/office/powerpoint/2010/main" val="34989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5264C3-A3DC-43D7-8DFD-FB5351C50607}" type="slidenum">
              <a:rPr lang="en-CA" altLang="en-US"/>
              <a:pPr/>
              <a:t>‹#›</a:t>
            </a:fld>
            <a:endParaRPr lang="en-CA" altLang="en-US"/>
          </a:p>
        </p:txBody>
      </p:sp>
    </p:spTree>
    <p:extLst>
      <p:ext uri="{BB962C8B-B14F-4D97-AF65-F5344CB8AC3E}">
        <p14:creationId xmlns:p14="http://schemas.microsoft.com/office/powerpoint/2010/main" val="317253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227697-B08B-488B-8388-3CA6C6846554}" type="slidenum">
              <a:rPr lang="en-CA" altLang="en-US"/>
              <a:pPr/>
              <a:t>‹#›</a:t>
            </a:fld>
            <a:endParaRPr lang="en-CA" altLang="en-US"/>
          </a:p>
        </p:txBody>
      </p:sp>
    </p:spTree>
    <p:extLst>
      <p:ext uri="{BB962C8B-B14F-4D97-AF65-F5344CB8AC3E}">
        <p14:creationId xmlns:p14="http://schemas.microsoft.com/office/powerpoint/2010/main" val="177512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AAD6F15-B677-4DF0-8312-AE2DE0A0D121}"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eerwise.cs.auckland.ac.nz/"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CA" altLang="en-US" b="1" smtClean="0"/>
              <a:t>Physics</a:t>
            </a:r>
            <a:br>
              <a:rPr lang="en-CA" altLang="en-US" b="1" smtClean="0"/>
            </a:br>
            <a:r>
              <a:rPr lang="en-CA" altLang="en-US" smtClean="0"/>
              <a:t>Momentum Problems</a:t>
            </a:r>
          </a:p>
        </p:txBody>
      </p:sp>
      <p:sp>
        <p:nvSpPr>
          <p:cNvPr id="2051" name="Rectangle 3"/>
          <p:cNvSpPr>
            <a:spLocks noGrp="1" noChangeArrowheads="1"/>
          </p:cNvSpPr>
          <p:nvPr>
            <p:ph type="subTitle" idx="1"/>
          </p:nvPr>
        </p:nvSpPr>
        <p:spPr/>
        <p:txBody>
          <a:bodyPr/>
          <a:lstStyle/>
          <a:p>
            <a:pPr eaLnBrk="1" hangingPunct="1"/>
            <a:r>
              <a:rPr lang="en-CA" altLang="en-US" smtClean="0">
                <a:solidFill>
                  <a:srgbClr val="898989"/>
                </a:solidFill>
              </a:rPr>
              <a:t>Science and Mathematics Education Research Group</a:t>
            </a:r>
          </a:p>
        </p:txBody>
      </p:sp>
      <p:sp>
        <p:nvSpPr>
          <p:cNvPr id="2052" name="Rectangle 6"/>
          <p:cNvSpPr>
            <a:spLocks noChangeArrowheads="1"/>
          </p:cNvSpPr>
          <p:nvPr/>
        </p:nvSpPr>
        <p:spPr bwMode="auto">
          <a:xfrm flipH="1">
            <a:off x="1835150"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53" name="Rectangle 7"/>
          <p:cNvSpPr>
            <a:spLocks noChangeArrowheads="1"/>
          </p:cNvSpPr>
          <p:nvPr/>
        </p:nvSpPr>
        <p:spPr bwMode="auto">
          <a:xfrm flipH="1">
            <a:off x="4427538" y="0"/>
            <a:ext cx="73025" cy="155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54" name="Text Box 12"/>
          <p:cNvSpPr txBox="1">
            <a:spLocks noChangeArrowheads="1"/>
          </p:cNvSpPr>
          <p:nvPr/>
        </p:nvSpPr>
        <p:spPr bwMode="auto">
          <a:xfrm>
            <a:off x="3457575" y="6308725"/>
            <a:ext cx="5686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CA" altLang="en-US" sz="1200"/>
              <a:t>Supported by UBC Teaching and Learning Enhancement Fund 2012-2013</a:t>
            </a:r>
          </a:p>
          <a:p>
            <a:pPr algn="ctr" eaLnBrk="1" hangingPunct="1">
              <a:spcBef>
                <a:spcPct val="50000"/>
              </a:spcBef>
              <a:buFontTx/>
              <a:buNone/>
            </a:pPr>
            <a:endParaRPr lang="en-CA" altLang="en-US" sz="1200"/>
          </a:p>
        </p:txBody>
      </p:sp>
      <p:graphicFrame>
        <p:nvGraphicFramePr>
          <p:cNvPr id="2055" name="Object 13"/>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2069" name="Document" r:id="rId4" imgW="3105924" imgH="237589" progId="Word.Document.8">
                  <p:embed/>
                </p:oleObj>
              </mc:Choice>
              <mc:Fallback>
                <p:oleObj name="Document" r:id="rId4" imgW="3105924" imgH="237589" progId="Word.Documen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15"/>
          <p:cNvSpPr>
            <a:spLocks noChangeArrowheads="1"/>
          </p:cNvSpPr>
          <p:nvPr/>
        </p:nvSpPr>
        <p:spPr bwMode="auto">
          <a:xfrm>
            <a:off x="1524000" y="1366838"/>
            <a:ext cx="66675"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057" name="Object 20"/>
          <p:cNvGraphicFramePr>
            <a:graphicFrameLocks noChangeAspect="1"/>
          </p:cNvGraphicFramePr>
          <p:nvPr/>
        </p:nvGraphicFramePr>
        <p:xfrm>
          <a:off x="5251450" y="417513"/>
          <a:ext cx="2940050" cy="225425"/>
        </p:xfrm>
        <a:graphic>
          <a:graphicData uri="http://schemas.openxmlformats.org/presentationml/2006/ole">
            <mc:AlternateContent xmlns:mc="http://schemas.openxmlformats.org/markup-compatibility/2006">
              <mc:Choice xmlns:v="urn:schemas-microsoft-com:vml" Requires="v">
                <p:oleObj spid="_x0000_s2070" name="Document" r:id="rId6" imgW="3105924" imgH="237589" progId="Word.Document.8">
                  <p:embed/>
                </p:oleObj>
              </mc:Choice>
              <mc:Fallback>
                <p:oleObj name="Document" r:id="rId6" imgW="3105924" imgH="237589" progId="Word.Document.8">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1450" y="417513"/>
                        <a:ext cx="29400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8" name="Group 27"/>
          <p:cNvGrpSpPr>
            <a:grpSpLocks/>
          </p:cNvGrpSpPr>
          <p:nvPr/>
        </p:nvGrpSpPr>
        <p:grpSpPr bwMode="auto">
          <a:xfrm>
            <a:off x="0" y="0"/>
            <a:ext cx="9144000" cy="1527175"/>
            <a:chOff x="0" y="0"/>
            <a:chExt cx="5760" cy="962"/>
          </a:xfrm>
        </p:grpSpPr>
        <p:pic>
          <p:nvPicPr>
            <p:cNvPr id="2061" name="Picture 24" descr="ubc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5" descr="ubc_col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 y="0"/>
              <a:ext cx="2788"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22"/>
          <p:cNvSpPr txBox="1"/>
          <p:nvPr/>
        </p:nvSpPr>
        <p:spPr bwMode="auto">
          <a:xfrm>
            <a:off x="5040313" y="720725"/>
            <a:ext cx="2303462" cy="430213"/>
          </a:xfrm>
          <a:prstGeom prst="rect">
            <a:avLst/>
          </a:prstGeom>
          <a:noFill/>
        </p:spPr>
        <p:txBody>
          <a:bodyPr wrap="none">
            <a:spAutoFit/>
          </a:bodyPr>
          <a:lstStyle/>
          <a:p>
            <a:pPr eaLnBrk="1" hangingPunct="1">
              <a:defRPr/>
            </a:pPr>
            <a:r>
              <a:rPr lang="en-CA" sz="1100" b="1" spc="120" dirty="0">
                <a:solidFill>
                  <a:schemeClr val="bg1"/>
                </a:solidFill>
                <a:latin typeface="Arial" charset="0"/>
                <a:cs typeface="Arial" charset="0"/>
              </a:rPr>
              <a:t>Department of </a:t>
            </a:r>
          </a:p>
          <a:p>
            <a:pPr eaLnBrk="1" hangingPunct="1">
              <a:defRPr/>
            </a:pPr>
            <a:r>
              <a:rPr lang="en-CA" sz="1100" b="1" spc="120" dirty="0">
                <a:solidFill>
                  <a:schemeClr val="bg1"/>
                </a:solidFill>
                <a:latin typeface="Arial" charset="0"/>
                <a:cs typeface="Arial" charset="0"/>
              </a:rPr>
              <a:t>Curriculum and Pedagogy</a:t>
            </a:r>
          </a:p>
        </p:txBody>
      </p:sp>
      <p:sp>
        <p:nvSpPr>
          <p:cNvPr id="17" name="Text Box 23"/>
          <p:cNvSpPr txBox="1"/>
          <p:nvPr/>
        </p:nvSpPr>
        <p:spPr bwMode="auto">
          <a:xfrm>
            <a:off x="5040313" y="360363"/>
            <a:ext cx="3600450" cy="360362"/>
          </a:xfrm>
          <a:prstGeom prst="rect">
            <a:avLst/>
          </a:prstGeom>
          <a:noFill/>
        </p:spPr>
        <p:txBody>
          <a:bodyPr>
            <a:spAutoFit/>
          </a:bodyPr>
          <a:lstStyle/>
          <a:p>
            <a:pPr eaLnBrk="1" hangingPunct="1">
              <a:defRPr/>
            </a:pPr>
            <a:r>
              <a:rPr lang="en-CA" sz="1400" b="1" spc="450" dirty="0">
                <a:solidFill>
                  <a:schemeClr val="bg1"/>
                </a:solidFill>
                <a:latin typeface="Arial" charset="0"/>
                <a:cs typeface="Arial" charset="0"/>
              </a:rPr>
              <a:t>FACULTY OF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126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126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26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127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1271" name="Group 17"/>
          <p:cNvGrpSpPr>
            <a:grpSpLocks/>
          </p:cNvGrpSpPr>
          <p:nvPr/>
        </p:nvGrpSpPr>
        <p:grpSpPr bwMode="auto">
          <a:xfrm>
            <a:off x="0" y="0"/>
            <a:ext cx="9144000" cy="1527175"/>
            <a:chOff x="0" y="0"/>
            <a:chExt cx="5760" cy="962"/>
          </a:xfrm>
        </p:grpSpPr>
        <p:pic>
          <p:nvPicPr>
            <p:cNvPr id="1127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127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1272" name="Text Box 6"/>
          <p:cNvSpPr txBox="1">
            <a:spLocks noChangeArrowheads="1"/>
          </p:cNvSpPr>
          <p:nvPr/>
        </p:nvSpPr>
        <p:spPr bwMode="auto">
          <a:xfrm>
            <a:off x="0" y="1558925"/>
            <a:ext cx="9144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Answer A is </a:t>
            </a:r>
            <a:r>
              <a:rPr lang="en-US" altLang="en-US" sz="2200" b="1"/>
              <a:t>incorrect </a:t>
            </a:r>
            <a:r>
              <a:rPr lang="en-US" altLang="en-US" sz="2200"/>
              <a:t>because it implies that the kinetic energy of the truck is not dependent on the truck’s mass.</a:t>
            </a:r>
          </a:p>
          <a:p>
            <a:pPr eaLnBrk="1" hangingPunct="1">
              <a:spcBef>
                <a:spcPts val="400"/>
              </a:spcBef>
              <a:buFontTx/>
              <a:buNone/>
            </a:pPr>
            <a:r>
              <a:rPr lang="en-US" altLang="en-US" sz="2200"/>
              <a:t>Answer B is </a:t>
            </a:r>
            <a:r>
              <a:rPr lang="en-US" altLang="en-US" sz="2200" b="1"/>
              <a:t>incorrect </a:t>
            </a:r>
            <a:r>
              <a:rPr lang="en-US" altLang="en-US" sz="2200"/>
              <a:t>because it implies that the momentum of the truck is not dependent on the truck’s mass and that the truck’s kinetic energy is somehow inversely related to the mass.</a:t>
            </a:r>
          </a:p>
          <a:p>
            <a:pPr eaLnBrk="1" hangingPunct="1">
              <a:spcBef>
                <a:spcPts val="400"/>
              </a:spcBef>
              <a:buFontTx/>
              <a:buNone/>
            </a:pPr>
            <a:r>
              <a:rPr lang="en-US" altLang="en-US" sz="2200"/>
              <a:t>Answer </a:t>
            </a:r>
            <a:r>
              <a:rPr lang="en-US" altLang="en-US" sz="2200" b="1"/>
              <a:t>C</a:t>
            </a:r>
            <a:r>
              <a:rPr lang="en-US" altLang="en-US" sz="2200"/>
              <a:t> is the </a:t>
            </a:r>
            <a:r>
              <a:rPr lang="en-US" altLang="en-US" sz="2200" b="1"/>
              <a:t>correct</a:t>
            </a:r>
            <a:r>
              <a:rPr lang="en-US" altLang="en-US" sz="2200"/>
              <a:t> answer.</a:t>
            </a:r>
          </a:p>
          <a:p>
            <a:pPr eaLnBrk="1" hangingPunct="1">
              <a:spcBef>
                <a:spcPts val="400"/>
              </a:spcBef>
              <a:buFontTx/>
              <a:buNone/>
            </a:pPr>
            <a:r>
              <a:rPr lang="en-US" altLang="en-US" sz="2200"/>
              <a:t>Answer D is </a:t>
            </a:r>
            <a:r>
              <a:rPr lang="en-US" altLang="en-US" sz="2200" b="1"/>
              <a:t>incorrect</a:t>
            </a:r>
            <a:r>
              <a:rPr lang="en-US" altLang="en-US" sz="2200"/>
              <a:t> because it implies that the kinetic energy of the truck is somehow inversely related to the mass.</a:t>
            </a:r>
          </a:p>
          <a:p>
            <a:pPr eaLnBrk="1" hangingPunct="1">
              <a:spcBef>
                <a:spcPts val="400"/>
              </a:spcBef>
              <a:buFontTx/>
              <a:buNone/>
            </a:pPr>
            <a:r>
              <a:rPr lang="en-US" altLang="en-US" sz="2200"/>
              <a:t>Answer E is </a:t>
            </a:r>
            <a:r>
              <a:rPr lang="en-US" altLang="en-US" sz="2200" b="1"/>
              <a:t>incorrect</a:t>
            </a:r>
            <a:r>
              <a:rPr lang="en-US" altLang="en-US" sz="2200"/>
              <a:t> because it implies that neither kinetic energy nor momentum is dependent on the mass of the truck.</a:t>
            </a:r>
            <a:endParaRPr lang="en-CA" altLang="en-US" sz="2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29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229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29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229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2295" name="Group 17"/>
          <p:cNvGrpSpPr>
            <a:grpSpLocks/>
          </p:cNvGrpSpPr>
          <p:nvPr/>
        </p:nvGrpSpPr>
        <p:grpSpPr bwMode="auto">
          <a:xfrm>
            <a:off x="0" y="0"/>
            <a:ext cx="9144000" cy="1527175"/>
            <a:chOff x="0" y="0"/>
            <a:chExt cx="5760" cy="962"/>
          </a:xfrm>
        </p:grpSpPr>
        <p:pic>
          <p:nvPicPr>
            <p:cNvPr id="12297"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III</a:t>
              </a:r>
              <a:endParaRPr lang="en-CA" altLang="en-US" sz="3600" b="1">
                <a:solidFill>
                  <a:schemeClr val="bg1"/>
                </a:solidFill>
              </a:endParaRPr>
            </a:p>
          </p:txBody>
        </p:sp>
        <p:sp>
          <p:nvSpPr>
            <p:cNvPr id="1229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2296" name="Rectangle 2"/>
          <p:cNvSpPr>
            <a:spLocks noChangeArrowheads="1"/>
          </p:cNvSpPr>
          <p:nvPr/>
        </p:nvSpPr>
        <p:spPr bwMode="auto">
          <a:xfrm>
            <a:off x="77788" y="1590675"/>
            <a:ext cx="89884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a:t>After finishing shopping at the store you head back outside to your truck and discover that the rain has stopped falling. After letting all the accumulated water out of the bed of your truck you start heading home.</a:t>
            </a:r>
          </a:p>
          <a:p>
            <a:pPr>
              <a:buFontTx/>
              <a:buNone/>
            </a:pPr>
            <a:endParaRPr lang="en-US" altLang="en-US" sz="2400"/>
          </a:p>
          <a:p>
            <a:pPr>
              <a:buFontTx/>
              <a:buNone/>
            </a:pPr>
            <a:r>
              <a:rPr lang="en-US" altLang="en-US" sz="2400">
                <a:solidFill>
                  <a:srgbClr val="000000"/>
                </a:solidFill>
              </a:rPr>
              <a:t>Suddenly, as you are driving along at 10 m/s, two things happen:</a:t>
            </a:r>
          </a:p>
          <a:p>
            <a:pPr>
              <a:buFontTx/>
              <a:buNone/>
            </a:pPr>
            <a:endParaRPr lang="en-US" altLang="en-US" sz="2400">
              <a:solidFill>
                <a:srgbClr val="000000"/>
              </a:solidFill>
            </a:endParaRPr>
          </a:p>
          <a:p>
            <a:pPr>
              <a:buFontTx/>
              <a:buNone/>
            </a:pPr>
            <a:r>
              <a:rPr lang="en-US" altLang="en-US" sz="2400">
                <a:solidFill>
                  <a:srgbClr val="000000"/>
                </a:solidFill>
              </a:rPr>
              <a:t>1. The vertical rain starts falling again.</a:t>
            </a:r>
          </a:p>
          <a:p>
            <a:pPr>
              <a:buFontTx/>
              <a:buNone/>
            </a:pPr>
            <a:r>
              <a:rPr lang="en-US" altLang="en-US" sz="2400">
                <a:solidFill>
                  <a:srgbClr val="000000"/>
                </a:solidFill>
              </a:rPr>
              <a:t>2. The truck’s engine suddenly dies.</a:t>
            </a:r>
          </a:p>
          <a:p>
            <a:pPr>
              <a:buFontTx/>
              <a:buNone/>
            </a:pPr>
            <a:endParaRPr lang="en-US" altLang="en-US" sz="2400">
              <a:solidFill>
                <a:srgbClr val="000000"/>
              </a:solidFill>
            </a:endParaRPr>
          </a:p>
          <a:p>
            <a:pPr>
              <a:buFontTx/>
              <a:buNone/>
            </a:pPr>
            <a:r>
              <a:rPr lang="en-US" altLang="en-US" sz="2400"/>
              <a:t>You are almost home and decide to roll in neutral the rest of the distance to avoid getting wet.</a:t>
            </a: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331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331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31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331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3319" name="Group 17"/>
          <p:cNvGrpSpPr>
            <a:grpSpLocks/>
          </p:cNvGrpSpPr>
          <p:nvPr/>
        </p:nvGrpSpPr>
        <p:grpSpPr bwMode="auto">
          <a:xfrm>
            <a:off x="0" y="0"/>
            <a:ext cx="9144000" cy="1527175"/>
            <a:chOff x="0" y="0"/>
            <a:chExt cx="5760" cy="962"/>
          </a:xfrm>
        </p:grpSpPr>
        <p:pic>
          <p:nvPicPr>
            <p:cNvPr id="1332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III continued</a:t>
              </a:r>
              <a:endParaRPr lang="en-CA" altLang="en-US" sz="3600" b="1">
                <a:solidFill>
                  <a:schemeClr val="bg1"/>
                </a:solidFill>
              </a:endParaRPr>
            </a:p>
          </p:txBody>
        </p:sp>
        <p:sp>
          <p:nvSpPr>
            <p:cNvPr id="1332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3320" name="Rectangle 2"/>
          <p:cNvSpPr>
            <a:spLocks noChangeArrowheads="1"/>
          </p:cNvSpPr>
          <p:nvPr/>
        </p:nvSpPr>
        <p:spPr bwMode="auto">
          <a:xfrm>
            <a:off x="77788" y="1590675"/>
            <a:ext cx="898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a:t>The rain begins accumulating again in the water-tight bed of the pick up truck.</a:t>
            </a:r>
            <a:endParaRPr lang="en-US" altLang="en-US" sz="2400">
              <a:solidFill>
                <a:srgbClr val="000000"/>
              </a:solidFill>
            </a:endParaRPr>
          </a:p>
        </p:txBody>
      </p:sp>
      <p:pic>
        <p:nvPicPr>
          <p:cNvPr id="133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2873375"/>
            <a:ext cx="57626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43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43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43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4343" name="Group 17"/>
          <p:cNvGrpSpPr>
            <a:grpSpLocks/>
          </p:cNvGrpSpPr>
          <p:nvPr/>
        </p:nvGrpSpPr>
        <p:grpSpPr bwMode="auto">
          <a:xfrm>
            <a:off x="0" y="0"/>
            <a:ext cx="9144000" cy="1527175"/>
            <a:chOff x="0" y="0"/>
            <a:chExt cx="5760" cy="962"/>
          </a:xfrm>
        </p:grpSpPr>
        <p:pic>
          <p:nvPicPr>
            <p:cNvPr id="1434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III continued</a:t>
              </a:r>
              <a:endParaRPr lang="en-CA" altLang="en-US" sz="3600" b="1">
                <a:solidFill>
                  <a:schemeClr val="bg1"/>
                </a:solidFill>
              </a:endParaRPr>
            </a:p>
          </p:txBody>
        </p:sp>
        <p:sp>
          <p:nvSpPr>
            <p:cNvPr id="1434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4344" name="Rectangle 2"/>
          <p:cNvSpPr>
            <a:spLocks noChangeArrowheads="1"/>
          </p:cNvSpPr>
          <p:nvPr/>
        </p:nvSpPr>
        <p:spPr bwMode="auto">
          <a:xfrm>
            <a:off x="77788" y="1590675"/>
            <a:ext cx="89884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What effect will the accumulating water have on the momentum and kinetic energy of the truck?</a:t>
            </a:r>
          </a:p>
          <a:p>
            <a:pPr eaLnBrk="1" hangingPunct="1">
              <a:spcBef>
                <a:spcPts val="600"/>
              </a:spcBef>
              <a:buFontTx/>
              <a:buNone/>
            </a:pPr>
            <a:r>
              <a:rPr lang="en-US" altLang="en-US" sz="2200"/>
              <a:t>You can assume that the road you are driving on has negligible friction and that you can ignore the effect of the rain droplets hitting the front of the vehicle.</a:t>
            </a:r>
            <a:endParaRPr lang="en-CA" altLang="en-US" sz="2200">
              <a:solidFill>
                <a:srgbClr val="000000"/>
              </a:solidFill>
            </a:endParaRPr>
          </a:p>
        </p:txBody>
      </p:sp>
      <p:sp>
        <p:nvSpPr>
          <p:cNvPr id="14345" name="Text Box 4"/>
          <p:cNvSpPr txBox="1">
            <a:spLocks noChangeArrowheads="1"/>
          </p:cNvSpPr>
          <p:nvPr/>
        </p:nvSpPr>
        <p:spPr bwMode="auto">
          <a:xfrm>
            <a:off x="0" y="3432175"/>
            <a:ext cx="873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000"/>
              <a:t>The momentum of the truck increases, and the kinetic energy of the truck does not change.</a:t>
            </a:r>
          </a:p>
          <a:p>
            <a:pPr>
              <a:buFontTx/>
              <a:buAutoNum type="alphaUcPeriod"/>
            </a:pPr>
            <a:r>
              <a:rPr lang="en-US" altLang="en-US" sz="2000"/>
              <a:t>The momentum of the truck does not change , and the kinetic energy of the truck decreases.</a:t>
            </a:r>
          </a:p>
          <a:p>
            <a:pPr>
              <a:buFontTx/>
              <a:buAutoNum type="alphaUcPeriod"/>
            </a:pPr>
            <a:r>
              <a:rPr lang="en-US" altLang="en-US" sz="2000"/>
              <a:t>The momentum of the truck decreases, and the kinetic energy of the truck decreases.</a:t>
            </a:r>
          </a:p>
          <a:p>
            <a:pPr>
              <a:buFontTx/>
              <a:buAutoNum type="alphaUcPeriod"/>
            </a:pPr>
            <a:r>
              <a:rPr lang="en-US" altLang="en-US" sz="2000"/>
              <a:t>The momentum of the truck does not change, and the kinetic energy of the truck does not change.</a:t>
            </a:r>
          </a:p>
          <a:p>
            <a:pPr>
              <a:buFontTx/>
              <a:buAutoNum type="alphaUcPeriod"/>
            </a:pPr>
            <a:r>
              <a:rPr lang="en-US" altLang="en-US" sz="2000"/>
              <a:t>The momentum of the truck increases, and the kinetic energy of the truck increases.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53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53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3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53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5367" name="Group 17"/>
          <p:cNvGrpSpPr>
            <a:grpSpLocks/>
          </p:cNvGrpSpPr>
          <p:nvPr/>
        </p:nvGrpSpPr>
        <p:grpSpPr bwMode="auto">
          <a:xfrm>
            <a:off x="0" y="0"/>
            <a:ext cx="9144000" cy="1527175"/>
            <a:chOff x="0" y="0"/>
            <a:chExt cx="5760" cy="962"/>
          </a:xfrm>
        </p:grpSpPr>
        <p:pic>
          <p:nvPicPr>
            <p:cNvPr id="1536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537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5368" name="Text Box 6"/>
          <p:cNvSpPr txBox="1">
            <a:spLocks noChangeArrowheads="1"/>
          </p:cNvSpPr>
          <p:nvPr/>
        </p:nvSpPr>
        <p:spPr bwMode="auto">
          <a:xfrm>
            <a:off x="0" y="1558925"/>
            <a:ext cx="91440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B</a:t>
            </a:r>
          </a:p>
          <a:p>
            <a:pPr eaLnBrk="1" hangingPunct="1">
              <a:spcBef>
                <a:spcPts val="400"/>
              </a:spcBef>
              <a:buFontTx/>
              <a:buNone/>
            </a:pPr>
            <a:r>
              <a:rPr lang="en-CA" altLang="en-US" sz="2200" b="1"/>
              <a:t>Justification:</a:t>
            </a:r>
            <a:r>
              <a:rPr lang="en-CA" altLang="en-US" sz="2200"/>
              <a:t> </a:t>
            </a:r>
            <a:r>
              <a:rPr lang="en-US" altLang="en-US" sz="2200"/>
              <a:t>The question describes a truck rolling along with an initial velocity of 10 m/s with a steadily increasing mass. Similarly to the last question we are going to need remember how momentum and kinetic energy depend on mass and relate to one another:</a:t>
            </a:r>
          </a:p>
          <a:p>
            <a:pPr eaLnBrk="1" hangingPunct="1">
              <a:spcBef>
                <a:spcPts val="400"/>
              </a:spcBef>
              <a:buFontTx/>
              <a:buNone/>
            </a:pPr>
            <a:r>
              <a:rPr lang="en-US" altLang="en-US" sz="2200" i="1"/>
              <a:t>	1) </a:t>
            </a:r>
            <a:r>
              <a:rPr lang="en-US" altLang="en-US" sz="2200" b="1" i="1"/>
              <a:t>p </a:t>
            </a:r>
            <a:r>
              <a:rPr lang="en-US" altLang="en-US" sz="2200" i="1"/>
              <a:t>= m×</a:t>
            </a:r>
            <a:r>
              <a:rPr lang="en-US" altLang="en-US" sz="2200" b="1" i="1"/>
              <a:t>v</a:t>
            </a:r>
            <a:r>
              <a:rPr lang="en-US" altLang="en-US" sz="2200"/>
              <a:t>		2) </a:t>
            </a:r>
            <a:r>
              <a:rPr lang="en-US" altLang="en-US" sz="2200" i="1"/>
              <a:t>E</a:t>
            </a:r>
            <a:r>
              <a:rPr lang="en-US" altLang="en-US" sz="2200" i="1" baseline="-25000"/>
              <a:t>K</a:t>
            </a:r>
            <a:r>
              <a:rPr lang="en-US" altLang="en-US" sz="2200" i="1"/>
              <a:t> = ½m</a:t>
            </a:r>
            <a:r>
              <a:rPr lang="en-US" altLang="en-US" sz="2200" b="1" i="1"/>
              <a:t>v</a:t>
            </a:r>
            <a:r>
              <a:rPr lang="en-US" altLang="en-US" sz="2200" i="1" baseline="30000"/>
              <a:t>2</a:t>
            </a:r>
          </a:p>
          <a:p>
            <a:pPr eaLnBrk="1" hangingPunct="1">
              <a:spcBef>
                <a:spcPts val="400"/>
              </a:spcBef>
              <a:buFontTx/>
              <a:buNone/>
            </a:pPr>
            <a:r>
              <a:rPr lang="en-US" altLang="en-US" sz="2200"/>
              <a:t>Unlike the last question, momentum is going to be conserved since there is no net external force acting on the system (i.e. the truck). This is because last time the Cruise Control setting meant that the truck maintained a constant speed even though its mass increased, whereas in this case the engine has cut out and cannot impart any force on the truck. With this bit of information we can immediately disregard any answer that suggests the momentum changes.</a:t>
            </a:r>
            <a:endParaRPr lang="en-CA" altLang="en-US" sz="2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638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638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38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639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6391" name="Group 17"/>
          <p:cNvGrpSpPr>
            <a:grpSpLocks/>
          </p:cNvGrpSpPr>
          <p:nvPr/>
        </p:nvGrpSpPr>
        <p:grpSpPr bwMode="auto">
          <a:xfrm>
            <a:off x="0" y="0"/>
            <a:ext cx="9144000" cy="1527175"/>
            <a:chOff x="0" y="0"/>
            <a:chExt cx="5760" cy="962"/>
          </a:xfrm>
        </p:grpSpPr>
        <p:pic>
          <p:nvPicPr>
            <p:cNvPr id="1640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640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6392" name="Text Box 6"/>
          <p:cNvSpPr txBox="1">
            <a:spLocks noChangeArrowheads="1"/>
          </p:cNvSpPr>
          <p:nvPr/>
        </p:nvSpPr>
        <p:spPr bwMode="auto">
          <a:xfrm>
            <a:off x="0" y="1558925"/>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For the sake of clarity lets imagine that the mass of the truck doubles due to the accumulating rain. Although this is not realistic it will make the math easier to understand and the results will hold for any smaller increase in the mass of the truck.</a:t>
            </a:r>
          </a:p>
          <a:p>
            <a:pPr eaLnBrk="1" hangingPunct="1">
              <a:spcBef>
                <a:spcPts val="400"/>
              </a:spcBef>
              <a:buFontTx/>
              <a:buNone/>
            </a:pPr>
            <a:r>
              <a:rPr lang="en-US" altLang="en-US" sz="2200"/>
              <a:t>If the mass of the truck doubles we can use the conservation of momentum to figure out the change in the truck’s velocity:</a:t>
            </a:r>
          </a:p>
          <a:p>
            <a:pPr eaLnBrk="1" hangingPunct="1">
              <a:spcBef>
                <a:spcPts val="600"/>
              </a:spcBef>
              <a:buFontTx/>
              <a:buNone/>
            </a:pPr>
            <a:r>
              <a:rPr lang="en-US" altLang="en-US" sz="2200"/>
              <a:t>Momentum before:			  Momentum after:</a:t>
            </a:r>
          </a:p>
        </p:txBody>
      </p:sp>
      <p:sp>
        <p:nvSpPr>
          <p:cNvPr id="2" name="TextBox 1"/>
          <p:cNvSpPr txBox="1">
            <a:spLocks noRot="1" noChangeAspect="1" noMove="1" noResize="1" noEditPoints="1" noAdjustHandles="1" noChangeArrowheads="1" noChangeShapeType="1" noTextEdit="1"/>
          </p:cNvSpPr>
          <p:nvPr/>
        </p:nvSpPr>
        <p:spPr>
          <a:xfrm>
            <a:off x="2483893" y="3722189"/>
            <a:ext cx="1632690" cy="430887"/>
          </a:xfrm>
          <a:prstGeom prst="rect">
            <a:avLst/>
          </a:prstGeom>
          <a:blipFill rotWithShape="1">
            <a:blip r:embed="rId4"/>
            <a:stretch>
              <a:fillRect b="-12857"/>
            </a:stretch>
          </a:blipFill>
        </p:spPr>
        <p:txBody>
          <a:bodyPr/>
          <a:lstStyle/>
          <a:p>
            <a:pPr>
              <a:defRPr/>
            </a:pPr>
            <a:r>
              <a:rPr lang="en-US">
                <a:noFill/>
                <a:latin typeface="Arial" charset="0"/>
                <a:cs typeface="Arial" charset="0"/>
              </a:rPr>
              <a:t> </a:t>
            </a:r>
          </a:p>
        </p:txBody>
      </p:sp>
      <p:sp>
        <p:nvSpPr>
          <p:cNvPr id="14" name="TextBox 13"/>
          <p:cNvSpPr txBox="1">
            <a:spLocks noRot="1" noChangeAspect="1" noMove="1" noResize="1" noEditPoints="1" noAdjustHandles="1" noChangeArrowheads="1" noChangeShapeType="1" noTextEdit="1"/>
          </p:cNvSpPr>
          <p:nvPr/>
        </p:nvSpPr>
        <p:spPr>
          <a:xfrm>
            <a:off x="6902168" y="3686115"/>
            <a:ext cx="1826654" cy="462884"/>
          </a:xfrm>
          <a:prstGeom prst="rect">
            <a:avLst/>
          </a:prstGeom>
          <a:blipFill rotWithShape="1">
            <a:blip r:embed="rId5"/>
            <a:stretch>
              <a:fillRect b="-9211"/>
            </a:stretch>
          </a:blipFill>
        </p:spPr>
        <p:txBody>
          <a:bodyPr/>
          <a:lstStyle/>
          <a:p>
            <a:pPr>
              <a:defRPr/>
            </a:pPr>
            <a:r>
              <a:rPr lang="en-US">
                <a:noFill/>
                <a:latin typeface="Arial" charset="0"/>
                <a:cs typeface="Arial" charset="0"/>
              </a:rPr>
              <a:t> </a:t>
            </a:r>
          </a:p>
        </p:txBody>
      </p:sp>
      <p:sp>
        <p:nvSpPr>
          <p:cNvPr id="16395" name="TextBox 3"/>
          <p:cNvSpPr txBox="1">
            <a:spLocks noChangeArrowheads="1"/>
          </p:cNvSpPr>
          <p:nvPr/>
        </p:nvSpPr>
        <p:spPr bwMode="auto">
          <a:xfrm>
            <a:off x="22225" y="4475163"/>
            <a:ext cx="41259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Since momentum is conserved:</a:t>
            </a:r>
          </a:p>
        </p:txBody>
      </p:sp>
      <p:sp>
        <p:nvSpPr>
          <p:cNvPr id="16" name="TextBox 15"/>
          <p:cNvSpPr txBox="1">
            <a:spLocks noRot="1" noChangeAspect="1" noMove="1" noResize="1" noEditPoints="1" noAdjustHandles="1" noChangeArrowheads="1" noChangeShapeType="1" noTextEdit="1"/>
          </p:cNvSpPr>
          <p:nvPr/>
        </p:nvSpPr>
        <p:spPr>
          <a:xfrm>
            <a:off x="4002017" y="4411156"/>
            <a:ext cx="2556917" cy="462884"/>
          </a:xfrm>
          <a:prstGeom prst="rect">
            <a:avLst/>
          </a:prstGeom>
          <a:blipFill rotWithShape="1">
            <a:blip r:embed="rId6"/>
            <a:stretch>
              <a:fillRect b="-9211"/>
            </a:stretch>
          </a:blipFill>
        </p:spPr>
        <p:txBody>
          <a:bodyPr/>
          <a:lstStyle/>
          <a:p>
            <a:pPr>
              <a:defRPr/>
            </a:pPr>
            <a:r>
              <a:rPr lang="en-US">
                <a:noFill/>
                <a:latin typeface="Arial" charset="0"/>
                <a:cs typeface="Arial" charset="0"/>
              </a:rPr>
              <a:t> </a:t>
            </a:r>
          </a:p>
        </p:txBody>
      </p:sp>
      <p:sp>
        <p:nvSpPr>
          <p:cNvPr id="17" name="TextBox 16"/>
          <p:cNvSpPr txBox="1">
            <a:spLocks noRot="1" noChangeAspect="1" noMove="1" noResize="1" noEditPoints="1" noAdjustHandles="1" noChangeArrowheads="1" noChangeShapeType="1" noTextEdit="1"/>
          </p:cNvSpPr>
          <p:nvPr/>
        </p:nvSpPr>
        <p:spPr>
          <a:xfrm>
            <a:off x="4396483" y="4918785"/>
            <a:ext cx="1388072" cy="726161"/>
          </a:xfrm>
          <a:prstGeom prst="rect">
            <a:avLst/>
          </a:prstGeom>
          <a:blipFill rotWithShape="1">
            <a:blip r:embed="rId7"/>
            <a:stretch>
              <a:fillRect/>
            </a:stretch>
          </a:blipFill>
        </p:spPr>
        <p:txBody>
          <a:bodyPr/>
          <a:lstStyle/>
          <a:p>
            <a:pPr>
              <a:defRPr/>
            </a:pPr>
            <a:r>
              <a:rPr lang="en-US">
                <a:noFill/>
                <a:latin typeface="Arial" charset="0"/>
                <a:cs typeface="Arial" charset="0"/>
              </a:rPr>
              <a:t> </a:t>
            </a:r>
          </a:p>
        </p:txBody>
      </p:sp>
      <p:sp>
        <p:nvSpPr>
          <p:cNvPr id="16398" name="TextBox 18"/>
          <p:cNvSpPr txBox="1">
            <a:spLocks noChangeArrowheads="1"/>
          </p:cNvSpPr>
          <p:nvPr/>
        </p:nvSpPr>
        <p:spPr bwMode="auto">
          <a:xfrm>
            <a:off x="2513013" y="5065713"/>
            <a:ext cx="1489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Therefore:</a:t>
            </a:r>
          </a:p>
        </p:txBody>
      </p:sp>
      <p:sp>
        <p:nvSpPr>
          <p:cNvPr id="16399" name="TextBox 19"/>
          <p:cNvSpPr txBox="1">
            <a:spLocks noChangeArrowheads="1"/>
          </p:cNvSpPr>
          <p:nvPr/>
        </p:nvSpPr>
        <p:spPr bwMode="auto">
          <a:xfrm>
            <a:off x="-19050" y="56546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Thus we can see that in this case, the velocity of the truck will be reduced by half.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741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741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741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5" name="Group 17"/>
          <p:cNvGrpSpPr>
            <a:grpSpLocks/>
          </p:cNvGrpSpPr>
          <p:nvPr/>
        </p:nvGrpSpPr>
        <p:grpSpPr bwMode="auto">
          <a:xfrm>
            <a:off x="0" y="0"/>
            <a:ext cx="9144000" cy="1527175"/>
            <a:chOff x="0" y="0"/>
            <a:chExt cx="5760" cy="962"/>
          </a:xfrm>
        </p:grpSpPr>
        <p:pic>
          <p:nvPicPr>
            <p:cNvPr id="1742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1742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7416" name="Text Box 6"/>
          <p:cNvSpPr txBox="1">
            <a:spLocks noChangeArrowheads="1"/>
          </p:cNvSpPr>
          <p:nvPr/>
        </p:nvSpPr>
        <p:spPr bwMode="auto">
          <a:xfrm>
            <a:off x="0" y="1558925"/>
            <a:ext cx="914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Now let us look at how these changes will impact the kinetic energy of the system.</a:t>
            </a:r>
          </a:p>
          <a:p>
            <a:pPr eaLnBrk="1" hangingPunct="1">
              <a:spcBef>
                <a:spcPts val="400"/>
              </a:spcBef>
              <a:buFontTx/>
              <a:buNone/>
            </a:pPr>
            <a:r>
              <a:rPr lang="en-US" altLang="en-US" sz="2200"/>
              <a:t>Kinetic energy before:			Kinetic energy after:</a:t>
            </a:r>
          </a:p>
        </p:txBody>
      </p:sp>
      <p:sp>
        <p:nvSpPr>
          <p:cNvPr id="2" name="TextBox 1"/>
          <p:cNvSpPr txBox="1">
            <a:spLocks noRot="1" noChangeAspect="1" noMove="1" noResize="1" noEditPoints="1" noAdjustHandles="1" noChangeArrowheads="1" noChangeShapeType="1" noTextEdit="1"/>
          </p:cNvSpPr>
          <p:nvPr/>
        </p:nvSpPr>
        <p:spPr>
          <a:xfrm>
            <a:off x="152535" y="2717838"/>
            <a:ext cx="2742930" cy="726161"/>
          </a:xfrm>
          <a:prstGeom prst="rect">
            <a:avLst/>
          </a:prstGeom>
          <a:blipFill rotWithShape="1">
            <a:blip r:embed="rId4"/>
            <a:stretch>
              <a:fillRect/>
            </a:stretch>
          </a:blipFill>
        </p:spPr>
        <p:txBody>
          <a:bodyPr/>
          <a:lstStyle/>
          <a:p>
            <a:pPr>
              <a:defRPr/>
            </a:pPr>
            <a:r>
              <a:rPr lang="en-US">
                <a:noFill/>
                <a:latin typeface="Arial" charset="0"/>
                <a:cs typeface="Arial" charset="0"/>
              </a:rPr>
              <a:t> </a:t>
            </a:r>
          </a:p>
        </p:txBody>
      </p:sp>
      <p:sp>
        <p:nvSpPr>
          <p:cNvPr id="17418" name="TextBox 19"/>
          <p:cNvSpPr txBox="1">
            <a:spLocks noChangeArrowheads="1"/>
          </p:cNvSpPr>
          <p:nvPr/>
        </p:nvSpPr>
        <p:spPr bwMode="auto">
          <a:xfrm>
            <a:off x="0" y="4740275"/>
            <a:ext cx="9144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en-US" altLang="en-US" sz="2200"/>
              <a:t>Thus we can see that the final kinetic energy is less than the initial kinetic energy by a factor of ½ (the amount here is not important, it is more important to see that the kinetic energy of the truck </a:t>
            </a:r>
            <a:r>
              <a:rPr lang="en-US" altLang="en-US" sz="2200" b="1"/>
              <a:t>decreases</a:t>
            </a:r>
            <a:r>
              <a:rPr lang="en-US" altLang="en-US" sz="2200"/>
              <a:t>).</a:t>
            </a:r>
          </a:p>
          <a:p>
            <a:pPr>
              <a:spcBef>
                <a:spcPct val="0"/>
              </a:spcBef>
              <a:spcAft>
                <a:spcPts val="600"/>
              </a:spcAft>
              <a:buFontTx/>
              <a:buNone/>
            </a:pPr>
            <a:r>
              <a:rPr lang="en-US" altLang="en-US" sz="2200"/>
              <a:t>Therefore the momentum of the system will remain constant while the kinetic energy of the system will decrease (answer </a:t>
            </a:r>
            <a:r>
              <a:rPr lang="en-US" altLang="en-US" sz="2200" b="1"/>
              <a:t>B</a:t>
            </a:r>
            <a:r>
              <a:rPr lang="en-US" altLang="en-US" sz="2200"/>
              <a:t>).</a:t>
            </a:r>
          </a:p>
        </p:txBody>
      </p:sp>
      <p:sp>
        <p:nvSpPr>
          <p:cNvPr id="21" name="TextBox 20"/>
          <p:cNvSpPr txBox="1">
            <a:spLocks noRot="1" noChangeAspect="1" noMove="1" noResize="1" noEditPoints="1" noAdjustHandles="1" noChangeArrowheads="1" noChangeShapeType="1" noTextEdit="1"/>
          </p:cNvSpPr>
          <p:nvPr/>
        </p:nvSpPr>
        <p:spPr>
          <a:xfrm>
            <a:off x="4664746" y="2717838"/>
            <a:ext cx="3076996" cy="2022990"/>
          </a:xfrm>
          <a:prstGeom prst="rect">
            <a:avLst/>
          </a:prstGeom>
          <a:blipFill rotWithShape="1">
            <a:blip r:embed="rId5"/>
            <a:stretch>
              <a:fillRect/>
            </a:stretch>
          </a:blipFill>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843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843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3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843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9" name="Group 17"/>
          <p:cNvGrpSpPr>
            <a:grpSpLocks/>
          </p:cNvGrpSpPr>
          <p:nvPr/>
        </p:nvGrpSpPr>
        <p:grpSpPr bwMode="auto">
          <a:xfrm>
            <a:off x="0" y="0"/>
            <a:ext cx="9144000" cy="1527175"/>
            <a:chOff x="0" y="0"/>
            <a:chExt cx="5760" cy="962"/>
          </a:xfrm>
        </p:grpSpPr>
        <p:pic>
          <p:nvPicPr>
            <p:cNvPr id="1844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IV</a:t>
              </a:r>
              <a:endParaRPr lang="en-CA" altLang="en-US" sz="3600" b="1">
                <a:solidFill>
                  <a:schemeClr val="bg1"/>
                </a:solidFill>
              </a:endParaRPr>
            </a:p>
          </p:txBody>
        </p:sp>
        <p:sp>
          <p:nvSpPr>
            <p:cNvPr id="1844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8440" name="Rectangle 2"/>
          <p:cNvSpPr>
            <a:spLocks noChangeArrowheads="1"/>
          </p:cNvSpPr>
          <p:nvPr/>
        </p:nvSpPr>
        <p:spPr bwMode="auto">
          <a:xfrm>
            <a:off x="77788" y="1590675"/>
            <a:ext cx="89884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Andrew is driving his 2000 kg car at 50 km/h. He diverts his attention from the road to text a friend and drives into the back end of the car in front of him, moving them both at a speed of 40 km/h. If the second car has a mass of 1000 kg, how fast was it travelling prior to the collision?</a:t>
            </a:r>
            <a:endParaRPr lang="en-CA" altLang="en-US" sz="2400">
              <a:solidFill>
                <a:srgbClr val="000000"/>
              </a:solidFill>
            </a:endParaRPr>
          </a:p>
        </p:txBody>
      </p:sp>
      <p:sp>
        <p:nvSpPr>
          <p:cNvPr id="18441" name="Text Box 4"/>
          <p:cNvSpPr txBox="1">
            <a:spLocks noChangeArrowheads="1"/>
          </p:cNvSpPr>
          <p:nvPr/>
        </p:nvSpPr>
        <p:spPr bwMode="auto">
          <a:xfrm>
            <a:off x="0" y="4073525"/>
            <a:ext cx="87376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pt-BR" altLang="en-US" sz="2200"/>
              <a:t>0 km/h</a:t>
            </a:r>
          </a:p>
          <a:p>
            <a:pPr>
              <a:buFontTx/>
              <a:buAutoNum type="alphaUcPeriod"/>
            </a:pPr>
            <a:r>
              <a:rPr lang="pt-BR" altLang="en-US" sz="2200"/>
              <a:t>10 km/h</a:t>
            </a:r>
          </a:p>
          <a:p>
            <a:pPr>
              <a:buFontTx/>
              <a:buAutoNum type="alphaUcPeriod"/>
            </a:pPr>
            <a:r>
              <a:rPr lang="pt-BR" altLang="en-US" sz="2200"/>
              <a:t>20 km/h</a:t>
            </a:r>
          </a:p>
          <a:p>
            <a:pPr>
              <a:buFontTx/>
              <a:buAutoNum type="alphaUcPeriod"/>
            </a:pPr>
            <a:r>
              <a:rPr lang="pt-BR" altLang="en-US" sz="2200"/>
              <a:t>30 km/h</a:t>
            </a:r>
          </a:p>
          <a:p>
            <a:pPr>
              <a:buFontTx/>
              <a:buAutoNum type="alphaUcPeriod"/>
            </a:pPr>
            <a:r>
              <a:rPr lang="pt-BR" altLang="en-US" sz="2200"/>
              <a:t>40 km/h</a:t>
            </a:r>
            <a:endParaRPr lang="en-US" altLang="en-US" sz="2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945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946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946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9463" name="Group 17"/>
          <p:cNvGrpSpPr>
            <a:grpSpLocks/>
          </p:cNvGrpSpPr>
          <p:nvPr/>
        </p:nvGrpSpPr>
        <p:grpSpPr bwMode="auto">
          <a:xfrm>
            <a:off x="0" y="0"/>
            <a:ext cx="9144000" cy="1527175"/>
            <a:chOff x="0" y="0"/>
            <a:chExt cx="5760" cy="962"/>
          </a:xfrm>
        </p:grpSpPr>
        <p:pic>
          <p:nvPicPr>
            <p:cNvPr id="1947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947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9464" name="Text Box 6"/>
          <p:cNvSpPr txBox="1">
            <a:spLocks noChangeArrowheads="1"/>
          </p:cNvSpPr>
          <p:nvPr/>
        </p:nvSpPr>
        <p:spPr bwMode="auto">
          <a:xfrm>
            <a:off x="0" y="1558925"/>
            <a:ext cx="9144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C</a:t>
            </a:r>
          </a:p>
          <a:p>
            <a:pPr eaLnBrk="1" hangingPunct="1">
              <a:spcBef>
                <a:spcPts val="400"/>
              </a:spcBef>
              <a:buFontTx/>
              <a:buNone/>
            </a:pPr>
            <a:r>
              <a:rPr lang="en-CA" altLang="en-US" sz="2200" b="1"/>
              <a:t>Justification:</a:t>
            </a:r>
            <a:r>
              <a:rPr lang="en-CA" altLang="en-US" sz="2200"/>
              <a:t> </a:t>
            </a:r>
            <a:r>
              <a:rPr lang="en-US" altLang="en-US" sz="2200"/>
              <a:t>The principle of the conservation of momentum requires that the momentum of the system (the two cars together) before the collision be equivalent to the momentum of the system after the collision.</a:t>
            </a:r>
          </a:p>
          <a:p>
            <a:pPr eaLnBrk="1" hangingPunct="1">
              <a:spcBef>
                <a:spcPts val="400"/>
              </a:spcBef>
              <a:buFontTx/>
              <a:buNone/>
            </a:pPr>
            <a:r>
              <a:rPr lang="en-US" altLang="en-US" sz="2200"/>
              <a:t>The momentum of Andrew's car before the collision is:</a:t>
            </a:r>
            <a:endParaRPr lang="en-CA" altLang="en-US" sz="2200"/>
          </a:p>
        </p:txBody>
      </p:sp>
      <p:sp>
        <p:nvSpPr>
          <p:cNvPr id="2" name="TextBox 1"/>
          <p:cNvSpPr txBox="1">
            <a:spLocks noRot="1" noChangeAspect="1" noMove="1" noResize="1" noEditPoints="1" noAdjustHandles="1" noChangeArrowheads="1" noChangeShapeType="1" noTextEdit="1"/>
          </p:cNvSpPr>
          <p:nvPr/>
        </p:nvSpPr>
        <p:spPr>
          <a:xfrm flipH="1">
            <a:off x="-1" y="3748977"/>
            <a:ext cx="7465325" cy="430887"/>
          </a:xfrm>
          <a:prstGeom prst="rect">
            <a:avLst/>
          </a:prstGeom>
          <a:blipFill rotWithShape="1">
            <a:blip r:embed="rId4"/>
            <a:stretch>
              <a:fillRect b="-18310"/>
            </a:stretch>
          </a:blipFill>
        </p:spPr>
        <p:txBody>
          <a:bodyPr/>
          <a:lstStyle/>
          <a:p>
            <a:pPr>
              <a:defRPr/>
            </a:pPr>
            <a:r>
              <a:rPr lang="en-US">
                <a:noFill/>
                <a:latin typeface="Arial" charset="0"/>
                <a:cs typeface="Arial" charset="0"/>
              </a:rPr>
              <a:t> </a:t>
            </a:r>
          </a:p>
        </p:txBody>
      </p:sp>
      <p:sp>
        <p:nvSpPr>
          <p:cNvPr id="19466" name="Text Box 6"/>
          <p:cNvSpPr txBox="1">
            <a:spLocks noChangeArrowheads="1"/>
          </p:cNvSpPr>
          <p:nvPr/>
        </p:nvSpPr>
        <p:spPr bwMode="auto">
          <a:xfrm>
            <a:off x="-19050" y="436880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 momentum of the second car before the collision is:</a:t>
            </a:r>
            <a:endParaRPr lang="en-CA" altLang="en-US" sz="2200"/>
          </a:p>
        </p:txBody>
      </p:sp>
      <p:sp>
        <p:nvSpPr>
          <p:cNvPr id="14" name="TextBox 13"/>
          <p:cNvSpPr txBox="1">
            <a:spLocks noRot="1" noChangeAspect="1" noMove="1" noResize="1" noEditPoints="1" noAdjustHandles="1" noChangeArrowheads="1" noChangeShapeType="1" noTextEdit="1"/>
          </p:cNvSpPr>
          <p:nvPr/>
        </p:nvSpPr>
        <p:spPr>
          <a:xfrm flipH="1">
            <a:off x="-1" y="4799348"/>
            <a:ext cx="4217159" cy="430887"/>
          </a:xfrm>
          <a:prstGeom prst="rect">
            <a:avLst/>
          </a:prstGeom>
          <a:blipFill rotWithShape="1">
            <a:blip r:embed="rId5"/>
            <a:stretch>
              <a:fillRect b="-18310"/>
            </a:stretch>
          </a:blipFill>
        </p:spPr>
        <p:txBody>
          <a:bodyPr/>
          <a:lstStyle/>
          <a:p>
            <a:pPr>
              <a:defRPr/>
            </a:pPr>
            <a:r>
              <a:rPr lang="en-US">
                <a:noFill/>
                <a:latin typeface="Arial" charset="0"/>
                <a:cs typeface="Arial" charset="0"/>
              </a:rPr>
              <a:t> </a:t>
            </a:r>
          </a:p>
        </p:txBody>
      </p:sp>
      <p:sp>
        <p:nvSpPr>
          <p:cNvPr id="19468" name="Text Box 6"/>
          <p:cNvSpPr txBox="1">
            <a:spLocks noChangeArrowheads="1"/>
          </p:cNvSpPr>
          <p:nvPr/>
        </p:nvSpPr>
        <p:spPr bwMode="auto">
          <a:xfrm>
            <a:off x="0" y="538003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Therefore the total momentum of the cars before the collision is:</a:t>
            </a:r>
            <a:endParaRPr lang="en-CA" altLang="en-US" sz="2200"/>
          </a:p>
        </p:txBody>
      </p:sp>
      <p:sp>
        <p:nvSpPr>
          <p:cNvPr id="16" name="TextBox 15"/>
          <p:cNvSpPr txBox="1">
            <a:spLocks noRot="1" noChangeAspect="1" noMove="1" noResize="1" noEditPoints="1" noAdjustHandles="1" noChangeArrowheads="1" noChangeShapeType="1" noTextEdit="1"/>
          </p:cNvSpPr>
          <p:nvPr/>
        </p:nvSpPr>
        <p:spPr>
          <a:xfrm flipH="1">
            <a:off x="-19050" y="5989484"/>
            <a:ext cx="7465325" cy="430887"/>
          </a:xfrm>
          <a:prstGeom prst="rect">
            <a:avLst/>
          </a:prstGeom>
          <a:blipFill rotWithShape="1">
            <a:blip r:embed="rId6"/>
            <a:stretch>
              <a:fillRect b="-20000"/>
            </a:stretch>
          </a:blipFill>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048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048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048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7" name="Group 17"/>
          <p:cNvGrpSpPr>
            <a:grpSpLocks/>
          </p:cNvGrpSpPr>
          <p:nvPr/>
        </p:nvGrpSpPr>
        <p:grpSpPr bwMode="auto">
          <a:xfrm>
            <a:off x="0" y="0"/>
            <a:ext cx="9144000" cy="1527175"/>
            <a:chOff x="0" y="0"/>
            <a:chExt cx="5760" cy="962"/>
          </a:xfrm>
        </p:grpSpPr>
        <p:pic>
          <p:nvPicPr>
            <p:cNvPr id="2049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2049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0488" name="Text Box 6"/>
          <p:cNvSpPr txBox="1">
            <a:spLocks noChangeArrowheads="1"/>
          </p:cNvSpPr>
          <p:nvPr/>
        </p:nvSpPr>
        <p:spPr bwMode="auto">
          <a:xfrm>
            <a:off x="0" y="155892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After the collision, the two cars are joined, therefore the total momentum of the two cars after the collision is:</a:t>
            </a:r>
            <a:endParaRPr lang="en-CA" altLang="en-US" sz="2200"/>
          </a:p>
        </p:txBody>
      </p:sp>
      <p:sp>
        <p:nvSpPr>
          <p:cNvPr id="2" name="TextBox 1"/>
          <p:cNvSpPr txBox="1">
            <a:spLocks noRot="1" noChangeAspect="1" noMove="1" noResize="1" noEditPoints="1" noAdjustHandles="1" noChangeArrowheads="1" noChangeShapeType="1" noTextEdit="1"/>
          </p:cNvSpPr>
          <p:nvPr/>
        </p:nvSpPr>
        <p:spPr>
          <a:xfrm flipH="1">
            <a:off x="-1" y="2378800"/>
            <a:ext cx="9124950" cy="462884"/>
          </a:xfrm>
          <a:prstGeom prst="rect">
            <a:avLst/>
          </a:prstGeom>
          <a:blipFill rotWithShape="1">
            <a:blip r:embed="rId4"/>
            <a:stretch>
              <a:fillRect b="-9211"/>
            </a:stretch>
          </a:blipFill>
        </p:spPr>
        <p:txBody>
          <a:bodyPr/>
          <a:lstStyle/>
          <a:p>
            <a:pPr>
              <a:defRPr/>
            </a:pPr>
            <a:r>
              <a:rPr lang="en-US">
                <a:noFill/>
                <a:latin typeface="Arial" charset="0"/>
                <a:cs typeface="Arial" charset="0"/>
              </a:rPr>
              <a:t> </a:t>
            </a:r>
          </a:p>
        </p:txBody>
      </p:sp>
      <p:sp>
        <p:nvSpPr>
          <p:cNvPr id="20490" name="Text Box 6"/>
          <p:cNvSpPr txBox="1">
            <a:spLocks noChangeArrowheads="1"/>
          </p:cNvSpPr>
          <p:nvPr/>
        </p:nvSpPr>
        <p:spPr bwMode="auto">
          <a:xfrm>
            <a:off x="-22225" y="3001963"/>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Conservation of momentum requires that:</a:t>
            </a:r>
            <a:endParaRPr lang="en-CA" altLang="en-US" sz="2200"/>
          </a:p>
        </p:txBody>
      </p:sp>
      <p:sp>
        <p:nvSpPr>
          <p:cNvPr id="20491" name="Text Box 6"/>
          <p:cNvSpPr txBox="1">
            <a:spLocks noChangeArrowheads="1"/>
          </p:cNvSpPr>
          <p:nvPr/>
        </p:nvSpPr>
        <p:spPr bwMode="auto">
          <a:xfrm>
            <a:off x="0" y="5380038"/>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Therefore the second car was initially driving at 20 km/h (answer </a:t>
            </a:r>
            <a:r>
              <a:rPr lang="en-US" altLang="en-US" sz="2200" b="1"/>
              <a:t>C</a:t>
            </a:r>
            <a:r>
              <a:rPr lang="en-US" altLang="en-US" sz="2200"/>
              <a:t>).</a:t>
            </a:r>
            <a:endParaRPr lang="en-CA" altLang="en-US" sz="2200"/>
          </a:p>
        </p:txBody>
      </p:sp>
      <p:sp>
        <p:nvSpPr>
          <p:cNvPr id="16" name="TextBox 15"/>
          <p:cNvSpPr txBox="1">
            <a:spLocks noRot="1" noChangeAspect="1" noMove="1" noResize="1" noEditPoints="1" noAdjustHandles="1" noChangeArrowheads="1" noChangeShapeType="1" noTextEdit="1"/>
          </p:cNvSpPr>
          <p:nvPr/>
        </p:nvSpPr>
        <p:spPr>
          <a:xfrm flipH="1">
            <a:off x="-22865" y="3379366"/>
            <a:ext cx="7465325" cy="457946"/>
          </a:xfrm>
          <a:prstGeom prst="rect">
            <a:avLst/>
          </a:prstGeom>
          <a:blipFill rotWithShape="1">
            <a:blip r:embed="rId5"/>
            <a:stretch>
              <a:fillRect b="-10667"/>
            </a:stretch>
          </a:blipFill>
        </p:spPr>
        <p:txBody>
          <a:bodyPr/>
          <a:lstStyle/>
          <a:p>
            <a:pPr>
              <a:defRPr/>
            </a:pPr>
            <a:r>
              <a:rPr lang="en-US">
                <a:noFill/>
                <a:latin typeface="Arial" charset="0"/>
                <a:cs typeface="Arial" charset="0"/>
              </a:rPr>
              <a:t> </a:t>
            </a:r>
          </a:p>
        </p:txBody>
      </p:sp>
      <p:sp>
        <p:nvSpPr>
          <p:cNvPr id="17" name="TextBox 16"/>
          <p:cNvSpPr txBox="1">
            <a:spLocks noRot="1" noChangeAspect="1" noMove="1" noResize="1" noEditPoints="1" noAdjustHandles="1" noChangeArrowheads="1" noChangeShapeType="1" noTextEdit="1"/>
          </p:cNvSpPr>
          <p:nvPr/>
        </p:nvSpPr>
        <p:spPr>
          <a:xfrm flipH="1">
            <a:off x="-22866" y="3876780"/>
            <a:ext cx="7465325" cy="430887"/>
          </a:xfrm>
          <a:prstGeom prst="rect">
            <a:avLst/>
          </a:prstGeom>
          <a:blipFill rotWithShape="1">
            <a:blip r:embed="rId6"/>
            <a:stretch>
              <a:fillRect b="-18310"/>
            </a:stretch>
          </a:blipFill>
        </p:spPr>
        <p:txBody>
          <a:bodyPr/>
          <a:lstStyle/>
          <a:p>
            <a:pPr>
              <a:defRPr/>
            </a:pPr>
            <a:r>
              <a:rPr lang="en-US">
                <a:noFill/>
                <a:latin typeface="Arial" charset="0"/>
                <a:cs typeface="Arial" charset="0"/>
              </a:rPr>
              <a:t> </a:t>
            </a:r>
          </a:p>
        </p:txBody>
      </p:sp>
      <p:sp>
        <p:nvSpPr>
          <p:cNvPr id="19" name="TextBox 18"/>
          <p:cNvSpPr txBox="1">
            <a:spLocks noRot="1" noChangeAspect="1" noMove="1" noResize="1" noEditPoints="1" noAdjustHandles="1" noChangeArrowheads="1" noChangeShapeType="1" noTextEdit="1"/>
          </p:cNvSpPr>
          <p:nvPr/>
        </p:nvSpPr>
        <p:spPr>
          <a:xfrm flipH="1">
            <a:off x="-22867" y="4356756"/>
            <a:ext cx="7465325" cy="430887"/>
          </a:xfrm>
          <a:prstGeom prst="rect">
            <a:avLst/>
          </a:prstGeom>
          <a:blipFill rotWithShape="1">
            <a:blip r:embed="rId7"/>
            <a:stretch>
              <a:fillRect b="-20000"/>
            </a:stretch>
          </a:blipFill>
        </p:spPr>
        <p:txBody>
          <a:bodyPr/>
          <a:lstStyle/>
          <a:p>
            <a:pPr>
              <a:defRPr/>
            </a:pPr>
            <a:r>
              <a:rPr lang="en-US">
                <a:noFill/>
                <a:latin typeface="Arial" charset="0"/>
                <a:cs typeface="Arial" charset="0"/>
              </a:rPr>
              <a:t> </a:t>
            </a:r>
          </a:p>
        </p:txBody>
      </p:sp>
      <p:sp>
        <p:nvSpPr>
          <p:cNvPr id="20" name="TextBox 19"/>
          <p:cNvSpPr txBox="1">
            <a:spLocks noRot="1" noChangeAspect="1" noMove="1" noResize="1" noEditPoints="1" noAdjustHandles="1" noChangeArrowheads="1" noChangeShapeType="1" noTextEdit="1"/>
          </p:cNvSpPr>
          <p:nvPr/>
        </p:nvSpPr>
        <p:spPr>
          <a:xfrm flipH="1">
            <a:off x="0" y="4787643"/>
            <a:ext cx="7465325" cy="430887"/>
          </a:xfrm>
          <a:prstGeom prst="rect">
            <a:avLst/>
          </a:prstGeom>
          <a:blipFill rotWithShape="1">
            <a:blip r:embed="rId8"/>
            <a:stretch>
              <a:fillRect b="-18310"/>
            </a:stretch>
          </a:blipFill>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07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07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07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079" name="Group 17"/>
          <p:cNvGrpSpPr>
            <a:grpSpLocks/>
          </p:cNvGrpSpPr>
          <p:nvPr/>
        </p:nvGrpSpPr>
        <p:grpSpPr bwMode="auto">
          <a:xfrm>
            <a:off x="0" y="0"/>
            <a:ext cx="9144000" cy="1527175"/>
            <a:chOff x="0" y="0"/>
            <a:chExt cx="5760" cy="962"/>
          </a:xfrm>
        </p:grpSpPr>
        <p:pic>
          <p:nvPicPr>
            <p:cNvPr id="308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a:t>
              </a:r>
              <a:endParaRPr lang="en-CA" altLang="en-US" sz="3600" b="1">
                <a:solidFill>
                  <a:schemeClr val="bg1"/>
                </a:solidFill>
              </a:endParaRPr>
            </a:p>
          </p:txBody>
        </p:sp>
        <p:sp>
          <p:nvSpPr>
            <p:cNvPr id="308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pic>
        <p:nvPicPr>
          <p:cNvPr id="3080" name="Picture 12" descr="C:\Users\Asus\Downloads\conservation-of-moment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1655763"/>
            <a:ext cx="63150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
          <p:cNvSpPr txBox="1">
            <a:spLocks noChangeArrowheads="1"/>
          </p:cNvSpPr>
          <p:nvPr/>
        </p:nvSpPr>
        <p:spPr bwMode="auto">
          <a:xfrm>
            <a:off x="1157288" y="6457950"/>
            <a:ext cx="682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t>Retrieved from: http://www.two-it.com/the-momentum-is-building/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150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150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150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151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1511" name="Group 17"/>
          <p:cNvGrpSpPr>
            <a:grpSpLocks/>
          </p:cNvGrpSpPr>
          <p:nvPr/>
        </p:nvGrpSpPr>
        <p:grpSpPr bwMode="auto">
          <a:xfrm>
            <a:off x="0" y="0"/>
            <a:ext cx="9144000" cy="1527175"/>
            <a:chOff x="0" y="0"/>
            <a:chExt cx="5760" cy="962"/>
          </a:xfrm>
        </p:grpSpPr>
        <p:pic>
          <p:nvPicPr>
            <p:cNvPr id="2151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a:t>
              </a:r>
              <a:endParaRPr lang="en-CA" altLang="en-US" sz="3600" b="1">
                <a:solidFill>
                  <a:schemeClr val="bg1"/>
                </a:solidFill>
              </a:endParaRPr>
            </a:p>
          </p:txBody>
        </p:sp>
        <p:sp>
          <p:nvSpPr>
            <p:cNvPr id="2151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1512" name="Rectangle 2"/>
          <p:cNvSpPr>
            <a:spLocks noChangeArrowheads="1"/>
          </p:cNvSpPr>
          <p:nvPr/>
        </p:nvSpPr>
        <p:spPr bwMode="auto">
          <a:xfrm>
            <a:off x="77788" y="1590675"/>
            <a:ext cx="8988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When the momentum of an object doubles and its mass remains constant, its kinetic energy:</a:t>
            </a:r>
            <a:endParaRPr lang="en-CA" altLang="en-US" sz="2400">
              <a:solidFill>
                <a:srgbClr val="000000"/>
              </a:solidFill>
            </a:endParaRPr>
          </a:p>
        </p:txBody>
      </p:sp>
      <p:sp>
        <p:nvSpPr>
          <p:cNvPr id="14345" name="Text Box 4"/>
          <p:cNvSpPr txBox="1">
            <a:spLocks noRot="1" noChangeAspect="1" noMove="1" noResize="1" noEditPoints="1" noAdjustHandles="1" noChangeArrowheads="1" noChangeShapeType="1" noTextEdit="1"/>
          </p:cNvSpPr>
          <p:nvPr/>
        </p:nvSpPr>
        <p:spPr bwMode="auto">
          <a:xfrm>
            <a:off x="0" y="3050037"/>
            <a:ext cx="8737600" cy="2095638"/>
          </a:xfrm>
          <a:prstGeom prst="rect">
            <a:avLst/>
          </a:prstGeom>
          <a:blipFill rotWithShape="1">
            <a:blip r:embed="rId4"/>
            <a:stretch>
              <a:fillRect l="-768" t="-1453" b="-494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253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253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253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253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2535" name="Group 17"/>
          <p:cNvGrpSpPr>
            <a:grpSpLocks/>
          </p:cNvGrpSpPr>
          <p:nvPr/>
        </p:nvGrpSpPr>
        <p:grpSpPr bwMode="auto">
          <a:xfrm>
            <a:off x="0" y="0"/>
            <a:ext cx="9144000" cy="1527175"/>
            <a:chOff x="0" y="0"/>
            <a:chExt cx="5760" cy="962"/>
          </a:xfrm>
        </p:grpSpPr>
        <p:pic>
          <p:nvPicPr>
            <p:cNvPr id="2254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254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2536" name="Text Box 6"/>
          <p:cNvSpPr txBox="1">
            <a:spLocks noChangeArrowheads="1"/>
          </p:cNvSpPr>
          <p:nvPr/>
        </p:nvSpPr>
        <p:spPr bwMode="auto">
          <a:xfrm>
            <a:off x="0" y="1558925"/>
            <a:ext cx="914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C</a:t>
            </a:r>
          </a:p>
          <a:p>
            <a:pPr eaLnBrk="1" hangingPunct="1">
              <a:spcBef>
                <a:spcPts val="400"/>
              </a:spcBef>
              <a:buFontTx/>
              <a:buNone/>
            </a:pPr>
            <a:r>
              <a:rPr lang="en-CA" altLang="en-US" sz="2200" b="1"/>
              <a:t>Justification:</a:t>
            </a:r>
            <a:r>
              <a:rPr lang="en-CA" altLang="en-US" sz="2200"/>
              <a:t> </a:t>
            </a:r>
            <a:r>
              <a:rPr lang="en-US" altLang="en-US" sz="2200"/>
              <a:t>Momentum of an object is defined as the product of its mass and its velocity:</a:t>
            </a:r>
            <a:endParaRPr lang="en-CA" altLang="en-US" sz="2200"/>
          </a:p>
        </p:txBody>
      </p:sp>
      <p:sp>
        <p:nvSpPr>
          <p:cNvPr id="2" name="TextBox 1"/>
          <p:cNvSpPr txBox="1">
            <a:spLocks noRot="1" noChangeAspect="1" noMove="1" noResize="1" noEditPoints="1" noAdjustHandles="1" noChangeArrowheads="1" noChangeShapeType="1" noTextEdit="1"/>
          </p:cNvSpPr>
          <p:nvPr/>
        </p:nvSpPr>
        <p:spPr>
          <a:xfrm flipH="1">
            <a:off x="2811439" y="2324116"/>
            <a:ext cx="1595438" cy="430887"/>
          </a:xfrm>
          <a:prstGeom prst="rect">
            <a:avLst/>
          </a:prstGeom>
          <a:blipFill rotWithShape="1">
            <a:blip r:embed="rId4"/>
            <a:stretch>
              <a:fillRect b="-11268"/>
            </a:stretch>
          </a:blipFill>
        </p:spPr>
        <p:txBody>
          <a:bodyPr/>
          <a:lstStyle/>
          <a:p>
            <a:pPr>
              <a:defRPr/>
            </a:pPr>
            <a:r>
              <a:rPr lang="en-US">
                <a:noFill/>
                <a:latin typeface="Arial" charset="0"/>
                <a:cs typeface="Arial" charset="0"/>
              </a:rPr>
              <a:t> </a:t>
            </a:r>
          </a:p>
        </p:txBody>
      </p:sp>
      <p:sp>
        <p:nvSpPr>
          <p:cNvPr id="22538" name="Text Box 6"/>
          <p:cNvSpPr txBox="1">
            <a:spLocks noChangeArrowheads="1"/>
          </p:cNvSpPr>
          <p:nvPr/>
        </p:nvSpPr>
        <p:spPr bwMode="auto">
          <a:xfrm>
            <a:off x="0" y="2717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If the momentum is doubled while the mass remains constant then the velocity must be doubled:</a:t>
            </a:r>
            <a:endParaRPr lang="en-CA" altLang="en-US" sz="2200"/>
          </a:p>
        </p:txBody>
      </p:sp>
      <p:sp>
        <p:nvSpPr>
          <p:cNvPr id="14" name="TextBox 13"/>
          <p:cNvSpPr txBox="1">
            <a:spLocks noRot="1" noChangeAspect="1" noMove="1" noResize="1" noEditPoints="1" noAdjustHandles="1" noChangeArrowheads="1" noChangeShapeType="1" noTextEdit="1"/>
          </p:cNvSpPr>
          <p:nvPr/>
        </p:nvSpPr>
        <p:spPr>
          <a:xfrm flipH="1">
            <a:off x="7124132" y="3487658"/>
            <a:ext cx="1924334" cy="570413"/>
          </a:xfrm>
          <a:prstGeom prst="rect">
            <a:avLst/>
          </a:prstGeom>
          <a:blipFill rotWithShape="1">
            <a:blip r:embed="rId5"/>
            <a:stretch>
              <a:fillRect/>
            </a:stretch>
          </a:blipFill>
        </p:spPr>
        <p:txBody>
          <a:bodyPr/>
          <a:lstStyle/>
          <a:p>
            <a:pPr>
              <a:defRPr/>
            </a:pPr>
            <a:r>
              <a:rPr lang="en-US">
                <a:noFill/>
                <a:latin typeface="Arial" charset="0"/>
                <a:cs typeface="Arial" charset="0"/>
              </a:rPr>
              <a:t> </a:t>
            </a:r>
          </a:p>
        </p:txBody>
      </p:sp>
      <p:sp>
        <p:nvSpPr>
          <p:cNvPr id="22540" name="Text Box 6"/>
          <p:cNvSpPr txBox="1">
            <a:spLocks noChangeArrowheads="1"/>
          </p:cNvSpPr>
          <p:nvPr/>
        </p:nvSpPr>
        <p:spPr bwMode="auto">
          <a:xfrm>
            <a:off x="0" y="35464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 kinetic energy of an object is defined by the formula:</a:t>
            </a:r>
            <a:endParaRPr lang="en-CA" altLang="en-US" sz="2200"/>
          </a:p>
        </p:txBody>
      </p:sp>
      <p:sp>
        <p:nvSpPr>
          <p:cNvPr id="17" name="TextBox 16"/>
          <p:cNvSpPr txBox="1">
            <a:spLocks noRot="1" noChangeAspect="1" noMove="1" noResize="1" noEditPoints="1" noAdjustHandles="1" noChangeArrowheads="1" noChangeShapeType="1" noTextEdit="1"/>
          </p:cNvSpPr>
          <p:nvPr/>
        </p:nvSpPr>
        <p:spPr>
          <a:xfrm flipH="1">
            <a:off x="3236793" y="3048018"/>
            <a:ext cx="1935707" cy="430887"/>
          </a:xfrm>
          <a:prstGeom prst="rect">
            <a:avLst/>
          </a:prstGeom>
          <a:blipFill rotWithShape="1">
            <a:blip r:embed="rId6"/>
            <a:stretch>
              <a:fillRect b="-11268"/>
            </a:stretch>
          </a:blipFill>
        </p:spPr>
        <p:txBody>
          <a:bodyPr/>
          <a:lstStyle/>
          <a:p>
            <a:pPr>
              <a:defRPr/>
            </a:pPr>
            <a:r>
              <a:rPr lang="en-US">
                <a:noFill/>
                <a:latin typeface="Arial" charset="0"/>
                <a:cs typeface="Arial" charset="0"/>
              </a:rPr>
              <a:t> </a:t>
            </a:r>
          </a:p>
        </p:txBody>
      </p:sp>
      <p:sp>
        <p:nvSpPr>
          <p:cNvPr id="22542" name="Rectangle 2"/>
          <p:cNvSpPr>
            <a:spLocks noChangeArrowheads="1"/>
          </p:cNvSpPr>
          <p:nvPr/>
        </p:nvSpPr>
        <p:spPr bwMode="auto">
          <a:xfrm>
            <a:off x="0" y="409733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Substituting the new velocity, 2</a:t>
            </a:r>
            <a:r>
              <a:rPr lang="en-US" altLang="en-US" sz="2200" b="1" i="1"/>
              <a:t>v</a:t>
            </a:r>
            <a:r>
              <a:rPr lang="en-US" altLang="en-US" sz="2200"/>
              <a:t>, into this equation:</a:t>
            </a:r>
          </a:p>
        </p:txBody>
      </p:sp>
      <p:sp>
        <p:nvSpPr>
          <p:cNvPr id="19" name="TextBox 18"/>
          <p:cNvSpPr txBox="1">
            <a:spLocks noRot="1" noChangeAspect="1" noMove="1" noResize="1" noEditPoints="1" noAdjustHandles="1" noChangeArrowheads="1" noChangeShapeType="1" noTextEdit="1"/>
          </p:cNvSpPr>
          <p:nvPr/>
        </p:nvSpPr>
        <p:spPr>
          <a:xfrm flipH="1">
            <a:off x="0" y="4573916"/>
            <a:ext cx="2811440" cy="1526572"/>
          </a:xfrm>
          <a:prstGeom prst="rect">
            <a:avLst/>
          </a:prstGeom>
          <a:blipFill rotWithShape="1">
            <a:blip r:embed="rId7"/>
            <a:stretch>
              <a:fillRect/>
            </a:stretch>
          </a:blipFill>
        </p:spPr>
        <p:txBody>
          <a:bodyPr/>
          <a:lstStyle/>
          <a:p>
            <a:pPr>
              <a:defRPr/>
            </a:pPr>
            <a:r>
              <a:rPr lang="en-US">
                <a:noFill/>
                <a:latin typeface="Arial" charset="0"/>
                <a:cs typeface="Arial" charset="0"/>
              </a:rPr>
              <a:t> </a:t>
            </a:r>
          </a:p>
        </p:txBody>
      </p:sp>
      <p:sp>
        <p:nvSpPr>
          <p:cNvPr id="22544" name="Text Box 6"/>
          <p:cNvSpPr txBox="1">
            <a:spLocks noChangeArrowheads="1"/>
          </p:cNvSpPr>
          <p:nvPr/>
        </p:nvSpPr>
        <p:spPr bwMode="auto">
          <a:xfrm>
            <a:off x="0" y="60912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Therefore, by doubling the momentum of an object we quadruple its kinetic energy (answer </a:t>
            </a:r>
            <a:r>
              <a:rPr lang="en-US" altLang="en-US" sz="2200" b="1"/>
              <a:t>C</a:t>
            </a:r>
            <a:r>
              <a:rPr lang="en-US" altLang="en-US" sz="2200"/>
              <a:t>).</a:t>
            </a:r>
            <a:endParaRPr lang="en-CA" altLang="en-US" sz="2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355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355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355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355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3559" name="Group 17"/>
          <p:cNvGrpSpPr>
            <a:grpSpLocks/>
          </p:cNvGrpSpPr>
          <p:nvPr/>
        </p:nvGrpSpPr>
        <p:grpSpPr bwMode="auto">
          <a:xfrm>
            <a:off x="0" y="0"/>
            <a:ext cx="9144000" cy="1527175"/>
            <a:chOff x="0" y="0"/>
            <a:chExt cx="5760" cy="962"/>
          </a:xfrm>
        </p:grpSpPr>
        <p:pic>
          <p:nvPicPr>
            <p:cNvPr id="2356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VI</a:t>
              </a:r>
              <a:endParaRPr lang="en-CA" altLang="en-US" sz="3600" b="1">
                <a:solidFill>
                  <a:schemeClr val="bg1"/>
                </a:solidFill>
              </a:endParaRPr>
            </a:p>
          </p:txBody>
        </p:sp>
        <p:sp>
          <p:nvSpPr>
            <p:cNvPr id="2356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3560" name="Rectangle 2"/>
          <p:cNvSpPr>
            <a:spLocks noChangeArrowheads="1"/>
          </p:cNvSpPr>
          <p:nvPr/>
        </p:nvSpPr>
        <p:spPr bwMode="auto">
          <a:xfrm>
            <a:off x="77788" y="1590675"/>
            <a:ext cx="89884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If the system pictured below is an isolated system and has an initial momentum of zero, what can be said about the initial kinetic energy (</a:t>
            </a:r>
            <a:r>
              <a:rPr lang="en-US" altLang="en-US" sz="2400" i="1"/>
              <a:t>E</a:t>
            </a:r>
            <a:r>
              <a:rPr lang="en-US" altLang="en-US" sz="2400" i="1" baseline="-25000"/>
              <a:t>K</a:t>
            </a:r>
            <a:r>
              <a:rPr lang="en-US" altLang="en-US" sz="2400"/>
              <a:t>) of the system?</a:t>
            </a:r>
          </a:p>
          <a:p>
            <a:pPr eaLnBrk="1" hangingPunct="1">
              <a:spcBef>
                <a:spcPts val="600"/>
              </a:spcBef>
              <a:buFontTx/>
              <a:buNone/>
            </a:pPr>
            <a:r>
              <a:rPr lang="en-US" altLang="en-US" sz="2400">
                <a:solidFill>
                  <a:srgbClr val="000000"/>
                </a:solidFill>
              </a:rPr>
              <a:t>Note that M</a:t>
            </a:r>
            <a:r>
              <a:rPr lang="en-US" altLang="en-US" sz="2400" baseline="-25000">
                <a:solidFill>
                  <a:srgbClr val="000000"/>
                </a:solidFill>
              </a:rPr>
              <a:t>A</a:t>
            </a:r>
            <a:r>
              <a:rPr lang="en-US" altLang="en-US" sz="2400">
                <a:solidFill>
                  <a:srgbClr val="000000"/>
                </a:solidFill>
              </a:rPr>
              <a:t> and M</a:t>
            </a:r>
            <a:r>
              <a:rPr lang="en-US" altLang="en-US" sz="2400" baseline="-25000">
                <a:solidFill>
                  <a:srgbClr val="000000"/>
                </a:solidFill>
              </a:rPr>
              <a:t>B</a:t>
            </a:r>
            <a:r>
              <a:rPr lang="en-US" altLang="en-US" sz="2400">
                <a:solidFill>
                  <a:srgbClr val="000000"/>
                </a:solidFill>
              </a:rPr>
              <a:t> are the masses of Block A and B respectively. Similarly, </a:t>
            </a:r>
            <a:r>
              <a:rPr lang="en-US" altLang="en-US" sz="2400" b="1">
                <a:solidFill>
                  <a:srgbClr val="000000"/>
                </a:solidFill>
              </a:rPr>
              <a:t>V</a:t>
            </a:r>
            <a:r>
              <a:rPr lang="en-US" altLang="en-US" sz="2400" b="1" baseline="-25000">
                <a:solidFill>
                  <a:srgbClr val="000000"/>
                </a:solidFill>
              </a:rPr>
              <a:t>A</a:t>
            </a:r>
            <a:r>
              <a:rPr lang="en-US" altLang="en-US" sz="2400">
                <a:solidFill>
                  <a:srgbClr val="000000"/>
                </a:solidFill>
              </a:rPr>
              <a:t> and </a:t>
            </a:r>
            <a:r>
              <a:rPr lang="en-US" altLang="en-US" sz="2400" b="1">
                <a:solidFill>
                  <a:srgbClr val="000000"/>
                </a:solidFill>
              </a:rPr>
              <a:t>V</a:t>
            </a:r>
            <a:r>
              <a:rPr lang="en-US" altLang="en-US" sz="2400" b="1" baseline="-25000">
                <a:solidFill>
                  <a:srgbClr val="000000"/>
                </a:solidFill>
              </a:rPr>
              <a:t>B</a:t>
            </a:r>
            <a:r>
              <a:rPr lang="en-US" altLang="en-US" sz="2400">
                <a:solidFill>
                  <a:srgbClr val="000000"/>
                </a:solidFill>
              </a:rPr>
              <a:t> are the velocities of Block A and B respectively.</a:t>
            </a:r>
            <a:endParaRPr lang="en-CA" altLang="en-US" sz="2400">
              <a:solidFill>
                <a:srgbClr val="000000"/>
              </a:solidFill>
            </a:endParaRPr>
          </a:p>
        </p:txBody>
      </p:sp>
      <p:sp>
        <p:nvSpPr>
          <p:cNvPr id="23561" name="Text Box 4"/>
          <p:cNvSpPr txBox="1">
            <a:spLocks noChangeArrowheads="1"/>
          </p:cNvSpPr>
          <p:nvPr/>
        </p:nvSpPr>
        <p:spPr bwMode="auto">
          <a:xfrm>
            <a:off x="184150" y="4183063"/>
            <a:ext cx="87376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200" i="1"/>
              <a:t>E</a:t>
            </a:r>
            <a:r>
              <a:rPr lang="en-US" altLang="en-US" sz="2200" i="1" baseline="-25000"/>
              <a:t>K</a:t>
            </a:r>
            <a:r>
              <a:rPr lang="en-US" altLang="en-US" sz="2200"/>
              <a:t> &gt; 0 J</a:t>
            </a:r>
          </a:p>
          <a:p>
            <a:pPr>
              <a:buFontTx/>
              <a:buAutoNum type="alphaUcPeriod"/>
            </a:pPr>
            <a:r>
              <a:rPr lang="en-US" altLang="en-US" sz="2200" i="1"/>
              <a:t>E</a:t>
            </a:r>
            <a:r>
              <a:rPr lang="en-US" altLang="en-US" sz="2200" i="1" baseline="-25000"/>
              <a:t>K</a:t>
            </a:r>
            <a:r>
              <a:rPr lang="en-US" altLang="en-US" sz="2200"/>
              <a:t> &lt; 0 J</a:t>
            </a:r>
          </a:p>
          <a:p>
            <a:pPr>
              <a:buFontTx/>
              <a:buAutoNum type="alphaUcPeriod"/>
            </a:pPr>
            <a:r>
              <a:rPr lang="en-US" altLang="en-US" sz="2200" i="1"/>
              <a:t>E</a:t>
            </a:r>
            <a:r>
              <a:rPr lang="en-US" altLang="en-US" sz="2200" i="1" baseline="-25000"/>
              <a:t>K</a:t>
            </a:r>
            <a:r>
              <a:rPr lang="en-US" altLang="en-US" sz="2200"/>
              <a:t> ≥ 0 J</a:t>
            </a:r>
          </a:p>
          <a:p>
            <a:pPr>
              <a:buFontTx/>
              <a:buAutoNum type="alphaUcPeriod"/>
            </a:pPr>
            <a:r>
              <a:rPr lang="en-US" altLang="en-US" sz="2200" i="1"/>
              <a:t>E</a:t>
            </a:r>
            <a:r>
              <a:rPr lang="en-US" altLang="en-US" sz="2200" i="1" baseline="-25000"/>
              <a:t>K</a:t>
            </a:r>
            <a:r>
              <a:rPr lang="en-US" altLang="en-US" sz="2200" i="1"/>
              <a:t> </a:t>
            </a:r>
            <a:r>
              <a:rPr lang="en-US" altLang="en-US" sz="2200"/>
              <a:t>= 0 J</a:t>
            </a:r>
          </a:p>
          <a:p>
            <a:pPr>
              <a:buFontTx/>
              <a:buAutoNum type="alphaUcPeriod"/>
            </a:pPr>
            <a:r>
              <a:rPr lang="en-US" altLang="en-US" sz="2200" i="1"/>
              <a:t>E</a:t>
            </a:r>
            <a:r>
              <a:rPr lang="en-US" altLang="en-US" sz="2200" i="1" baseline="-25000"/>
              <a:t>K</a:t>
            </a:r>
            <a:r>
              <a:rPr lang="en-US" altLang="en-US" sz="2200"/>
              <a:t> ≤ 0 J</a:t>
            </a:r>
          </a:p>
        </p:txBody>
      </p:sp>
      <p:pic>
        <p:nvPicPr>
          <p:cNvPr id="23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738" y="3998913"/>
            <a:ext cx="65182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457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458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458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4583" name="Group 17"/>
          <p:cNvGrpSpPr>
            <a:grpSpLocks/>
          </p:cNvGrpSpPr>
          <p:nvPr/>
        </p:nvGrpSpPr>
        <p:grpSpPr bwMode="auto">
          <a:xfrm>
            <a:off x="0" y="0"/>
            <a:ext cx="9144000" cy="1527175"/>
            <a:chOff x="0" y="0"/>
            <a:chExt cx="5760" cy="962"/>
          </a:xfrm>
        </p:grpSpPr>
        <p:pic>
          <p:nvPicPr>
            <p:cNvPr id="2458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458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4584" name="Text Box 6"/>
          <p:cNvSpPr txBox="1">
            <a:spLocks noChangeArrowheads="1"/>
          </p:cNvSpPr>
          <p:nvPr/>
        </p:nvSpPr>
        <p:spPr bwMode="auto">
          <a:xfrm>
            <a:off x="0" y="1558925"/>
            <a:ext cx="9144000"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C</a:t>
            </a:r>
          </a:p>
          <a:p>
            <a:pPr eaLnBrk="1" hangingPunct="1">
              <a:spcBef>
                <a:spcPts val="400"/>
              </a:spcBef>
              <a:buFontTx/>
              <a:buNone/>
            </a:pPr>
            <a:r>
              <a:rPr lang="en-CA" altLang="en-US" sz="2200" b="1"/>
              <a:t>Justification:</a:t>
            </a:r>
            <a:r>
              <a:rPr lang="en-CA" altLang="en-US" sz="2200"/>
              <a:t> </a:t>
            </a:r>
            <a:r>
              <a:rPr lang="en-US" altLang="en-US" sz="2200"/>
              <a:t>To assess this question it is important to understand that momentum is a </a:t>
            </a:r>
            <a:r>
              <a:rPr lang="en-US" altLang="en-US" sz="2200" b="1"/>
              <a:t>vector</a:t>
            </a:r>
            <a:r>
              <a:rPr lang="en-US" altLang="en-US" sz="2200"/>
              <a:t> quantity and kinetic energy is a </a:t>
            </a:r>
            <a:r>
              <a:rPr lang="en-US" altLang="en-US" sz="2200" b="1"/>
              <a:t>scalar</a:t>
            </a:r>
            <a:r>
              <a:rPr lang="en-US" altLang="en-US" sz="2200"/>
              <a:t> quantity. Since the initial momentum of the system is zero this means that the sum of the momentum vectors is zero. This can happen when:</a:t>
            </a:r>
          </a:p>
          <a:p>
            <a:pPr eaLnBrk="1" hangingPunct="1">
              <a:spcBef>
                <a:spcPts val="400"/>
              </a:spcBef>
              <a:buFontTx/>
              <a:buAutoNum type="arabicParenR"/>
            </a:pPr>
            <a:r>
              <a:rPr lang="en-US" altLang="en-US" sz="2200"/>
              <a:t>the momentum of block A and block B are in equal and opposite directions or</a:t>
            </a:r>
          </a:p>
          <a:p>
            <a:pPr eaLnBrk="1" hangingPunct="1">
              <a:spcBef>
                <a:spcPts val="400"/>
              </a:spcBef>
              <a:buFontTx/>
              <a:buAutoNum type="arabicParenR"/>
            </a:pPr>
            <a:r>
              <a:rPr lang="en-US" altLang="en-US" sz="2200"/>
              <a:t>the momentum of each block is zero, which occurs when </a:t>
            </a:r>
            <a:r>
              <a:rPr lang="en-US" altLang="en-US" sz="2200" b="1"/>
              <a:t>V</a:t>
            </a:r>
            <a:r>
              <a:rPr lang="en-US" altLang="en-US" sz="2200" b="1" baseline="-25000"/>
              <a:t>A</a:t>
            </a:r>
            <a:r>
              <a:rPr lang="en-US" altLang="en-US" sz="2200"/>
              <a:t> = </a:t>
            </a:r>
            <a:r>
              <a:rPr lang="en-US" altLang="en-US" sz="2200" b="1"/>
              <a:t>V</a:t>
            </a:r>
            <a:r>
              <a:rPr lang="en-US" altLang="en-US" sz="2200" b="1" baseline="-25000"/>
              <a:t>B</a:t>
            </a:r>
            <a:r>
              <a:rPr lang="en-US" altLang="en-US" sz="2200"/>
              <a:t> = 0 m/s.</a:t>
            </a:r>
          </a:p>
          <a:p>
            <a:pPr eaLnBrk="1" hangingPunct="1">
              <a:spcBef>
                <a:spcPts val="400"/>
              </a:spcBef>
              <a:buFontTx/>
              <a:buNone/>
            </a:pPr>
            <a:r>
              <a:rPr lang="en-US" altLang="en-US" sz="2200"/>
              <a:t>The corresponding kinetic energies to each situation are as follows:</a:t>
            </a:r>
          </a:p>
          <a:p>
            <a:pPr eaLnBrk="1" hangingPunct="1">
              <a:spcBef>
                <a:spcPts val="400"/>
              </a:spcBef>
              <a:buFontTx/>
              <a:buAutoNum type="arabicParenR"/>
            </a:pPr>
            <a:r>
              <a:rPr lang="en-US" altLang="en-US" sz="2200" i="1"/>
              <a:t>E</a:t>
            </a:r>
            <a:r>
              <a:rPr lang="en-US" altLang="en-US" sz="2200" i="1" baseline="-25000"/>
              <a:t>K</a:t>
            </a:r>
            <a:r>
              <a:rPr lang="en-US" altLang="en-US" sz="2200"/>
              <a:t> &gt; 0 J since </a:t>
            </a:r>
            <a:r>
              <a:rPr lang="en-US" altLang="en-US" sz="2200" i="1"/>
              <a:t>E</a:t>
            </a:r>
            <a:r>
              <a:rPr lang="en-US" altLang="en-US" sz="2200" i="1" baseline="-25000"/>
              <a:t>k</a:t>
            </a:r>
            <a:r>
              <a:rPr lang="en-US" altLang="en-US" sz="2200"/>
              <a:t> = ½</a:t>
            </a:r>
            <a:r>
              <a:rPr lang="en-US" altLang="en-US" sz="2200" i="1"/>
              <a:t>m</a:t>
            </a:r>
            <a:r>
              <a:rPr lang="en-US" altLang="en-US" sz="2200" b="1" i="1"/>
              <a:t>v</a:t>
            </a:r>
            <a:r>
              <a:rPr lang="en-US" altLang="en-US" sz="2200" i="1" baseline="30000"/>
              <a:t>2</a:t>
            </a:r>
            <a:r>
              <a:rPr lang="en-US" altLang="en-US" sz="2200"/>
              <a:t> and each of the blocks has a velocity that is non-zero</a:t>
            </a:r>
          </a:p>
          <a:p>
            <a:pPr eaLnBrk="1" hangingPunct="1">
              <a:spcBef>
                <a:spcPts val="400"/>
              </a:spcBef>
              <a:buFontTx/>
              <a:buAutoNum type="arabicParenR"/>
            </a:pPr>
            <a:r>
              <a:rPr lang="en-US" altLang="en-US" sz="2200" i="1"/>
              <a:t>E</a:t>
            </a:r>
            <a:r>
              <a:rPr lang="en-US" altLang="en-US" sz="2200" i="1" baseline="-25000"/>
              <a:t>K</a:t>
            </a:r>
            <a:r>
              <a:rPr lang="en-US" altLang="en-US" sz="2200"/>
              <a:t> = 0 J since </a:t>
            </a:r>
            <a:r>
              <a:rPr lang="en-US" altLang="en-US" sz="2200" i="1"/>
              <a:t>E</a:t>
            </a:r>
            <a:r>
              <a:rPr lang="en-US" altLang="en-US" sz="2200" i="1" baseline="-25000"/>
              <a:t>k</a:t>
            </a:r>
            <a:r>
              <a:rPr lang="en-US" altLang="en-US" sz="2200"/>
              <a:t> = ½</a:t>
            </a:r>
            <a:r>
              <a:rPr lang="en-US" altLang="en-US" sz="2200" i="1"/>
              <a:t>m</a:t>
            </a:r>
            <a:r>
              <a:rPr lang="en-US" altLang="en-US" sz="2200" b="1" i="1"/>
              <a:t>v</a:t>
            </a:r>
            <a:r>
              <a:rPr lang="en-US" altLang="en-US" sz="2200" i="1" baseline="30000"/>
              <a:t>2</a:t>
            </a:r>
            <a:r>
              <a:rPr lang="en-US" altLang="en-US" sz="2200"/>
              <a:t> and both of the blocks have a velocity of zero</a:t>
            </a:r>
          </a:p>
          <a:p>
            <a:pPr eaLnBrk="1" hangingPunct="1">
              <a:spcBef>
                <a:spcPts val="400"/>
              </a:spcBef>
              <a:buFontTx/>
              <a:buAutoNum type="arabicParenR"/>
            </a:pPr>
            <a:endParaRPr lang="en-CA" altLang="en-US" sz="2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560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560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0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560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5607" name="Group 17"/>
          <p:cNvGrpSpPr>
            <a:grpSpLocks/>
          </p:cNvGrpSpPr>
          <p:nvPr/>
        </p:nvGrpSpPr>
        <p:grpSpPr bwMode="auto">
          <a:xfrm>
            <a:off x="0" y="0"/>
            <a:ext cx="9144000" cy="1527175"/>
            <a:chOff x="0" y="0"/>
            <a:chExt cx="5760" cy="962"/>
          </a:xfrm>
        </p:grpSpPr>
        <p:pic>
          <p:nvPicPr>
            <p:cNvPr id="2560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2561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5608" name="Text Box 6"/>
          <p:cNvSpPr txBox="1">
            <a:spLocks noChangeArrowheads="1"/>
          </p:cNvSpPr>
          <p:nvPr/>
        </p:nvSpPr>
        <p:spPr bwMode="auto">
          <a:xfrm>
            <a:off x="0" y="1558925"/>
            <a:ext cx="91440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Therefore, by putting the two possible options together, we get the answer of </a:t>
            </a:r>
            <a:r>
              <a:rPr lang="en-US" altLang="en-US" sz="2200" i="1"/>
              <a:t>E</a:t>
            </a:r>
            <a:r>
              <a:rPr lang="en-US" altLang="en-US" sz="2200" i="1" baseline="-25000"/>
              <a:t>K</a:t>
            </a:r>
            <a:r>
              <a:rPr lang="en-US" altLang="en-US" sz="2200"/>
              <a:t> ≥ 0 J (answer </a:t>
            </a:r>
            <a:r>
              <a:rPr lang="en-US" altLang="en-US" sz="2200" b="1"/>
              <a:t>C</a:t>
            </a:r>
            <a:r>
              <a:rPr lang="en-US" altLang="en-US" sz="2200"/>
              <a:t>).</a:t>
            </a:r>
          </a:p>
          <a:p>
            <a:pPr eaLnBrk="1" hangingPunct="1">
              <a:spcBef>
                <a:spcPts val="400"/>
              </a:spcBef>
              <a:buFontTx/>
              <a:buNone/>
            </a:pPr>
            <a:endParaRPr lang="en-US" altLang="en-US" sz="2200"/>
          </a:p>
          <a:p>
            <a:pPr eaLnBrk="1" hangingPunct="1">
              <a:spcBef>
                <a:spcPts val="400"/>
              </a:spcBef>
              <a:buFontTx/>
              <a:buNone/>
            </a:pPr>
            <a:r>
              <a:rPr lang="en-US" altLang="en-US" sz="2200"/>
              <a:t>It is important to note that answers </a:t>
            </a:r>
            <a:r>
              <a:rPr lang="en-US" altLang="en-US" sz="2200" b="1"/>
              <a:t>B </a:t>
            </a:r>
            <a:r>
              <a:rPr lang="en-US" altLang="en-US" sz="2200"/>
              <a:t>and </a:t>
            </a:r>
            <a:r>
              <a:rPr lang="en-US" altLang="en-US" sz="2200" b="1"/>
              <a:t>E</a:t>
            </a:r>
            <a:r>
              <a:rPr lang="en-US" altLang="en-US" sz="2200"/>
              <a:t> could never be true, since the kinetic energy of a system can never be less than zero.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662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662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662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663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6631" name="Group 17"/>
          <p:cNvGrpSpPr>
            <a:grpSpLocks/>
          </p:cNvGrpSpPr>
          <p:nvPr/>
        </p:nvGrpSpPr>
        <p:grpSpPr bwMode="auto">
          <a:xfrm>
            <a:off x="0" y="0"/>
            <a:ext cx="9144000" cy="1527175"/>
            <a:chOff x="0" y="0"/>
            <a:chExt cx="5760" cy="962"/>
          </a:xfrm>
        </p:grpSpPr>
        <p:pic>
          <p:nvPicPr>
            <p:cNvPr id="26634"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VII</a:t>
              </a:r>
              <a:endParaRPr lang="en-CA" altLang="en-US" sz="3600" b="1">
                <a:solidFill>
                  <a:schemeClr val="bg1"/>
                </a:solidFill>
              </a:endParaRPr>
            </a:p>
          </p:txBody>
        </p:sp>
        <p:sp>
          <p:nvSpPr>
            <p:cNvPr id="2663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6632" name="Rectangle 2"/>
          <p:cNvSpPr>
            <a:spLocks noChangeArrowheads="1"/>
          </p:cNvSpPr>
          <p:nvPr/>
        </p:nvSpPr>
        <p:spPr bwMode="auto">
          <a:xfrm>
            <a:off x="77788" y="1590675"/>
            <a:ext cx="8988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The system pictured below is an isolated system and it is known that the kinetic energy of Block B is four times that of Block A.</a:t>
            </a:r>
          </a:p>
          <a:p>
            <a:pPr eaLnBrk="1" hangingPunct="1">
              <a:spcBef>
                <a:spcPts val="600"/>
              </a:spcBef>
              <a:buFontTx/>
              <a:buNone/>
            </a:pPr>
            <a:r>
              <a:rPr lang="en-US" altLang="en-US" sz="2400">
                <a:solidFill>
                  <a:srgbClr val="000000"/>
                </a:solidFill>
              </a:rPr>
              <a:t>Note that M</a:t>
            </a:r>
            <a:r>
              <a:rPr lang="en-US" altLang="en-US" sz="2400" baseline="-25000">
                <a:solidFill>
                  <a:srgbClr val="000000"/>
                </a:solidFill>
              </a:rPr>
              <a:t>A</a:t>
            </a:r>
            <a:r>
              <a:rPr lang="en-US" altLang="en-US" sz="2400">
                <a:solidFill>
                  <a:srgbClr val="000000"/>
                </a:solidFill>
              </a:rPr>
              <a:t> and M</a:t>
            </a:r>
            <a:r>
              <a:rPr lang="en-US" altLang="en-US" sz="2400" baseline="-25000">
                <a:solidFill>
                  <a:srgbClr val="000000"/>
                </a:solidFill>
              </a:rPr>
              <a:t>B</a:t>
            </a:r>
            <a:r>
              <a:rPr lang="en-US" altLang="en-US" sz="2400">
                <a:solidFill>
                  <a:srgbClr val="000000"/>
                </a:solidFill>
              </a:rPr>
              <a:t> are the masses of Block A and B respectively. </a:t>
            </a:r>
          </a:p>
          <a:p>
            <a:pPr eaLnBrk="1" hangingPunct="1">
              <a:spcBef>
                <a:spcPts val="600"/>
              </a:spcBef>
              <a:buFontTx/>
              <a:buNone/>
            </a:pPr>
            <a:r>
              <a:rPr lang="en-US" altLang="en-US" sz="2400">
                <a:solidFill>
                  <a:srgbClr val="000000"/>
                </a:solidFill>
              </a:rPr>
              <a:t>Similarly, </a:t>
            </a:r>
            <a:r>
              <a:rPr lang="en-US" altLang="en-US" sz="2400" b="1">
                <a:solidFill>
                  <a:srgbClr val="000000"/>
                </a:solidFill>
              </a:rPr>
              <a:t>V</a:t>
            </a:r>
            <a:r>
              <a:rPr lang="en-US" altLang="en-US" sz="2400" b="1" baseline="-25000">
                <a:solidFill>
                  <a:srgbClr val="000000"/>
                </a:solidFill>
              </a:rPr>
              <a:t>A</a:t>
            </a:r>
            <a:r>
              <a:rPr lang="en-US" altLang="en-US" sz="2400">
                <a:solidFill>
                  <a:srgbClr val="000000"/>
                </a:solidFill>
              </a:rPr>
              <a:t> and </a:t>
            </a:r>
            <a:r>
              <a:rPr lang="en-US" altLang="en-US" sz="2400" b="1">
                <a:solidFill>
                  <a:srgbClr val="000000"/>
                </a:solidFill>
              </a:rPr>
              <a:t>V</a:t>
            </a:r>
            <a:r>
              <a:rPr lang="en-US" altLang="en-US" sz="2400" b="1" baseline="-25000">
                <a:solidFill>
                  <a:srgbClr val="000000"/>
                </a:solidFill>
              </a:rPr>
              <a:t>B</a:t>
            </a:r>
            <a:r>
              <a:rPr lang="en-US" altLang="en-US" sz="2400">
                <a:solidFill>
                  <a:srgbClr val="000000"/>
                </a:solidFill>
              </a:rPr>
              <a:t> are the velocities of Block A and B respectively.</a:t>
            </a:r>
            <a:endParaRPr lang="en-CA" altLang="en-US" sz="2400">
              <a:solidFill>
                <a:srgbClr val="000000"/>
              </a:solidFill>
            </a:endParaRPr>
          </a:p>
        </p:txBody>
      </p:sp>
      <p:pic>
        <p:nvPicPr>
          <p:cNvPr id="266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3976688"/>
            <a:ext cx="7786687"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765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765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765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7655" name="Group 17"/>
          <p:cNvGrpSpPr>
            <a:grpSpLocks/>
          </p:cNvGrpSpPr>
          <p:nvPr/>
        </p:nvGrpSpPr>
        <p:grpSpPr bwMode="auto">
          <a:xfrm>
            <a:off x="0" y="0"/>
            <a:ext cx="9144000" cy="1527175"/>
            <a:chOff x="0" y="0"/>
            <a:chExt cx="5760" cy="962"/>
          </a:xfrm>
        </p:grpSpPr>
        <p:pic>
          <p:nvPicPr>
            <p:cNvPr id="2765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VII continued</a:t>
              </a:r>
              <a:endParaRPr lang="en-CA" altLang="en-US" sz="3600" b="1">
                <a:solidFill>
                  <a:schemeClr val="bg1"/>
                </a:solidFill>
              </a:endParaRPr>
            </a:p>
          </p:txBody>
        </p:sp>
        <p:sp>
          <p:nvSpPr>
            <p:cNvPr id="2766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7656" name="Rectangle 2"/>
          <p:cNvSpPr>
            <a:spLocks noChangeArrowheads="1"/>
          </p:cNvSpPr>
          <p:nvPr/>
        </p:nvSpPr>
        <p:spPr bwMode="auto">
          <a:xfrm>
            <a:off x="77788" y="1590675"/>
            <a:ext cx="8988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Which of the following statements is true? </a:t>
            </a:r>
          </a:p>
          <a:p>
            <a:pPr eaLnBrk="1" hangingPunct="1">
              <a:spcBef>
                <a:spcPts val="600"/>
              </a:spcBef>
              <a:buFontTx/>
              <a:buNone/>
            </a:pPr>
            <a:r>
              <a:rPr lang="en-US" altLang="en-US" sz="2400"/>
              <a:t>Choose the </a:t>
            </a:r>
            <a:r>
              <a:rPr lang="en-US" altLang="en-US" sz="2400" b="1"/>
              <a:t>best</a:t>
            </a:r>
            <a:r>
              <a:rPr lang="en-US" altLang="en-US" sz="2400"/>
              <a:t> answer.</a:t>
            </a:r>
          </a:p>
        </p:txBody>
      </p:sp>
      <p:sp>
        <p:nvSpPr>
          <p:cNvPr id="27657" name="Text Box 4"/>
          <p:cNvSpPr txBox="1">
            <a:spLocks noChangeArrowheads="1"/>
          </p:cNvSpPr>
          <p:nvPr/>
        </p:nvSpPr>
        <p:spPr bwMode="auto">
          <a:xfrm>
            <a:off x="77788" y="2606675"/>
            <a:ext cx="508158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romanLcPeriod"/>
            </a:pPr>
            <a:r>
              <a:rPr lang="en-US" altLang="en-US" sz="2200"/>
              <a:t>|</a:t>
            </a:r>
            <a:r>
              <a:rPr lang="en-US" altLang="en-US" sz="2200" b="1"/>
              <a:t>V</a:t>
            </a:r>
            <a:r>
              <a:rPr lang="en-US" altLang="en-US" sz="2200" b="1" baseline="-25000"/>
              <a:t>A</a:t>
            </a:r>
            <a:r>
              <a:rPr lang="en-US" altLang="en-US" sz="2200"/>
              <a:t>| = |</a:t>
            </a:r>
            <a:r>
              <a:rPr lang="en-US" altLang="en-US" sz="2200" b="1"/>
              <a:t>V</a:t>
            </a:r>
            <a:r>
              <a:rPr lang="en-US" altLang="en-US" sz="2200" b="1" baseline="-25000"/>
              <a:t>B</a:t>
            </a:r>
            <a:r>
              <a:rPr lang="en-US" altLang="en-US" sz="2200"/>
              <a:t>| and M</a:t>
            </a:r>
            <a:r>
              <a:rPr lang="en-US" altLang="en-US" sz="2200" baseline="-25000"/>
              <a:t>A</a:t>
            </a:r>
            <a:r>
              <a:rPr lang="en-US" altLang="en-US" sz="2200"/>
              <a:t> = 4M</a:t>
            </a:r>
            <a:r>
              <a:rPr lang="en-US" altLang="en-US" sz="2200" baseline="-25000"/>
              <a:t>B</a:t>
            </a:r>
          </a:p>
          <a:p>
            <a:pPr>
              <a:buFontTx/>
              <a:buAutoNum type="romanLcPeriod"/>
            </a:pPr>
            <a:r>
              <a:rPr lang="en-US" altLang="en-US" sz="2200"/>
              <a:t>|</a:t>
            </a:r>
            <a:r>
              <a:rPr lang="en-US" altLang="en-US" sz="2200" b="1">
                <a:solidFill>
                  <a:srgbClr val="000000"/>
                </a:solidFill>
              </a:rPr>
              <a:t>V</a:t>
            </a:r>
            <a:r>
              <a:rPr lang="en-US" altLang="en-US" sz="2200" b="1" baseline="-25000">
                <a:solidFill>
                  <a:srgbClr val="000000"/>
                </a:solidFill>
              </a:rPr>
              <a:t>A</a:t>
            </a:r>
            <a:r>
              <a:rPr lang="en-US" altLang="en-US" sz="2200"/>
              <a:t>| = |</a:t>
            </a:r>
            <a:r>
              <a:rPr lang="en-US" altLang="en-US" sz="2200" b="1"/>
              <a:t>V</a:t>
            </a:r>
            <a:r>
              <a:rPr lang="en-US" altLang="en-US" sz="2200" b="1" baseline="-25000"/>
              <a:t>B</a:t>
            </a:r>
            <a:r>
              <a:rPr lang="en-US" altLang="en-US" sz="2200"/>
              <a:t>| and 4M</a:t>
            </a:r>
            <a:r>
              <a:rPr lang="en-US" altLang="en-US" sz="2200" baseline="-25000"/>
              <a:t>A</a:t>
            </a:r>
            <a:r>
              <a:rPr lang="en-US" altLang="en-US" sz="2200"/>
              <a:t> = M</a:t>
            </a:r>
            <a:r>
              <a:rPr lang="en-US" altLang="en-US" sz="2200" baseline="-25000"/>
              <a:t>B</a:t>
            </a:r>
          </a:p>
          <a:p>
            <a:pPr>
              <a:buFontTx/>
              <a:buAutoNum type="romanLcPeriod"/>
            </a:pPr>
            <a:r>
              <a:rPr lang="en-US" altLang="en-US" sz="2200"/>
              <a:t>|2</a:t>
            </a:r>
            <a:r>
              <a:rPr lang="en-US" altLang="en-US" sz="2200" b="1"/>
              <a:t>V</a:t>
            </a:r>
            <a:r>
              <a:rPr lang="en-US" altLang="en-US" sz="2200" b="1" baseline="-25000"/>
              <a:t>A</a:t>
            </a:r>
            <a:r>
              <a:rPr lang="en-US" altLang="en-US" sz="2200"/>
              <a:t>| = |</a:t>
            </a:r>
            <a:r>
              <a:rPr lang="en-US" altLang="en-US" sz="2200" b="1"/>
              <a:t>V</a:t>
            </a:r>
            <a:r>
              <a:rPr lang="en-US" altLang="en-US" sz="2200" b="1" baseline="-25000"/>
              <a:t>B</a:t>
            </a:r>
            <a:r>
              <a:rPr lang="en-US" altLang="en-US" sz="2200"/>
              <a:t>| and M</a:t>
            </a:r>
            <a:r>
              <a:rPr lang="en-US" altLang="en-US" sz="2200" baseline="-25000"/>
              <a:t>A</a:t>
            </a:r>
            <a:r>
              <a:rPr lang="en-US" altLang="en-US" sz="2200"/>
              <a:t> = M</a:t>
            </a:r>
            <a:r>
              <a:rPr lang="en-US" altLang="en-US" sz="2200" baseline="-25000"/>
              <a:t>B</a:t>
            </a:r>
          </a:p>
          <a:p>
            <a:pPr>
              <a:buFontTx/>
              <a:buAutoNum type="romanLcPeriod"/>
            </a:pPr>
            <a:r>
              <a:rPr lang="en-US" altLang="en-US" sz="2200"/>
              <a:t>|</a:t>
            </a:r>
            <a:r>
              <a:rPr lang="en-US" altLang="en-US" sz="2200" b="1"/>
              <a:t>V</a:t>
            </a:r>
            <a:r>
              <a:rPr lang="en-US" altLang="en-US" sz="2200" b="1" baseline="-25000"/>
              <a:t>A</a:t>
            </a:r>
            <a:r>
              <a:rPr lang="en-US" altLang="en-US" sz="2200"/>
              <a:t>| = |2</a:t>
            </a:r>
            <a:r>
              <a:rPr lang="en-US" altLang="en-US" sz="2200" b="1"/>
              <a:t>V</a:t>
            </a:r>
            <a:r>
              <a:rPr lang="en-US" altLang="en-US" sz="2200" b="1" baseline="-25000"/>
              <a:t>B</a:t>
            </a:r>
            <a:r>
              <a:rPr lang="en-US" altLang="en-US" sz="2200"/>
              <a:t>| and M</a:t>
            </a:r>
            <a:r>
              <a:rPr lang="en-US" altLang="en-US" sz="2200" baseline="-25000"/>
              <a:t>A</a:t>
            </a:r>
            <a:r>
              <a:rPr lang="en-US" altLang="en-US" sz="2200"/>
              <a:t> = M</a:t>
            </a:r>
            <a:r>
              <a:rPr lang="en-US" altLang="en-US" sz="2200" baseline="-25000"/>
              <a:t>B</a:t>
            </a:r>
          </a:p>
        </p:txBody>
      </p:sp>
      <p:sp>
        <p:nvSpPr>
          <p:cNvPr id="27658" name="Text Box 4"/>
          <p:cNvSpPr txBox="1">
            <a:spLocks noChangeArrowheads="1"/>
          </p:cNvSpPr>
          <p:nvPr/>
        </p:nvSpPr>
        <p:spPr bwMode="auto">
          <a:xfrm>
            <a:off x="77788" y="4643438"/>
            <a:ext cx="5081587"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200"/>
              <a:t>i, iii</a:t>
            </a:r>
          </a:p>
          <a:p>
            <a:pPr>
              <a:buFontTx/>
              <a:buAutoNum type="alphaUcPeriod"/>
            </a:pPr>
            <a:r>
              <a:rPr lang="en-US" altLang="en-US" sz="2200"/>
              <a:t>ii, iii</a:t>
            </a:r>
          </a:p>
          <a:p>
            <a:pPr>
              <a:buFontTx/>
              <a:buAutoNum type="alphaUcPeriod"/>
            </a:pPr>
            <a:r>
              <a:rPr lang="en-US" altLang="en-US" sz="2200"/>
              <a:t>i, iv</a:t>
            </a:r>
          </a:p>
          <a:p>
            <a:pPr>
              <a:buFontTx/>
              <a:buAutoNum type="alphaUcPeriod"/>
            </a:pPr>
            <a:r>
              <a:rPr lang="en-US" altLang="en-US" sz="2200"/>
              <a:t>ii, iv</a:t>
            </a:r>
          </a:p>
          <a:p>
            <a:pPr>
              <a:buFontTx/>
              <a:buAutoNum type="alphaUcPeriod"/>
            </a:pPr>
            <a:r>
              <a:rPr lang="en-US" altLang="en-US" sz="2200"/>
              <a:t>ii only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867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867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7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867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8679" name="Group 17"/>
          <p:cNvGrpSpPr>
            <a:grpSpLocks/>
          </p:cNvGrpSpPr>
          <p:nvPr/>
        </p:nvGrpSpPr>
        <p:grpSpPr bwMode="auto">
          <a:xfrm>
            <a:off x="0" y="0"/>
            <a:ext cx="9144000" cy="1527175"/>
            <a:chOff x="0" y="0"/>
            <a:chExt cx="5760" cy="962"/>
          </a:xfrm>
        </p:grpSpPr>
        <p:pic>
          <p:nvPicPr>
            <p:cNvPr id="28681"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28683"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28680" name="Text Box 6"/>
          <p:cNvSpPr txBox="1">
            <a:spLocks noChangeArrowheads="1"/>
          </p:cNvSpPr>
          <p:nvPr/>
        </p:nvSpPr>
        <p:spPr bwMode="auto">
          <a:xfrm>
            <a:off x="0" y="1558925"/>
            <a:ext cx="9144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B</a:t>
            </a:r>
          </a:p>
          <a:p>
            <a:pPr eaLnBrk="1" hangingPunct="1">
              <a:spcBef>
                <a:spcPts val="400"/>
              </a:spcBef>
              <a:buFontTx/>
              <a:buNone/>
            </a:pPr>
            <a:r>
              <a:rPr lang="en-CA" altLang="en-US" sz="2200" b="1"/>
              <a:t>Justification:</a:t>
            </a:r>
            <a:r>
              <a:rPr lang="en-CA" altLang="en-US" sz="2200"/>
              <a:t> </a:t>
            </a:r>
            <a:r>
              <a:rPr lang="en-US" altLang="en-US" sz="2200"/>
              <a:t>To figure out this question you need to know that</a:t>
            </a:r>
          </a:p>
          <a:p>
            <a:pPr eaLnBrk="1" hangingPunct="1">
              <a:spcBef>
                <a:spcPts val="400"/>
              </a:spcBef>
              <a:buFontTx/>
              <a:buNone/>
            </a:pPr>
            <a:r>
              <a:rPr lang="en-US" altLang="en-US" sz="2200" i="1"/>
              <a:t>E</a:t>
            </a:r>
            <a:r>
              <a:rPr lang="en-US" altLang="en-US" sz="2200" i="1" baseline="-25000"/>
              <a:t>K</a:t>
            </a:r>
            <a:r>
              <a:rPr lang="en-US" altLang="en-US" sz="2200" i="1"/>
              <a:t> </a:t>
            </a:r>
            <a:r>
              <a:rPr lang="en-US" altLang="en-US" sz="2200"/>
              <a:t>= ½</a:t>
            </a:r>
            <a:r>
              <a:rPr lang="en-US" altLang="en-US" sz="2200" i="1"/>
              <a:t>m</a:t>
            </a:r>
            <a:r>
              <a:rPr lang="en-US" altLang="en-US" sz="2200" b="1" i="1"/>
              <a:t>v</a:t>
            </a:r>
            <a:r>
              <a:rPr lang="en-US" altLang="en-US" sz="2200" i="1" baseline="30000"/>
              <a:t>2</a:t>
            </a:r>
            <a:r>
              <a:rPr lang="en-US" altLang="en-US" sz="2200"/>
              <a:t> </a:t>
            </a:r>
          </a:p>
          <a:p>
            <a:pPr eaLnBrk="1" hangingPunct="1">
              <a:spcBef>
                <a:spcPts val="400"/>
              </a:spcBef>
              <a:buFontTx/>
              <a:buNone/>
            </a:pPr>
            <a:r>
              <a:rPr lang="en-US" altLang="en-US" sz="2200"/>
              <a:t>Since the question says "the kinetic energy of Block B is four times that of Block A" this means we can write:</a:t>
            </a:r>
          </a:p>
          <a:p>
            <a:pPr eaLnBrk="1" hangingPunct="1">
              <a:spcBef>
                <a:spcPts val="400"/>
              </a:spcBef>
              <a:buFontTx/>
              <a:buNone/>
            </a:pPr>
            <a:r>
              <a:rPr lang="en-US" altLang="en-US" sz="2200"/>
              <a:t>4</a:t>
            </a:r>
            <a:r>
              <a:rPr lang="en-US" altLang="en-US" sz="2200" i="1"/>
              <a:t>E</a:t>
            </a:r>
            <a:r>
              <a:rPr lang="en-US" altLang="en-US" sz="2200" i="1" baseline="-25000"/>
              <a:t>KA</a:t>
            </a:r>
            <a:r>
              <a:rPr lang="en-US" altLang="en-US" sz="2200" baseline="30000"/>
              <a:t> </a:t>
            </a:r>
            <a:r>
              <a:rPr lang="en-US" altLang="en-US" sz="2200"/>
              <a:t>= </a:t>
            </a:r>
            <a:r>
              <a:rPr lang="en-US" altLang="en-US" sz="2200" i="1"/>
              <a:t>E</a:t>
            </a:r>
            <a:r>
              <a:rPr lang="en-US" altLang="en-US" sz="2200" i="1" baseline="-25000"/>
              <a:t>KB </a:t>
            </a:r>
            <a:r>
              <a:rPr lang="en-US" altLang="en-US" sz="2200" i="1"/>
              <a:t> </a:t>
            </a:r>
            <a:r>
              <a:rPr lang="en-US" altLang="en-US" sz="2200"/>
              <a:t>where the A and B represent blocks A and B respectively</a:t>
            </a:r>
          </a:p>
          <a:p>
            <a:pPr eaLnBrk="1" hangingPunct="1">
              <a:spcBef>
                <a:spcPts val="400"/>
              </a:spcBef>
              <a:buFontTx/>
              <a:buNone/>
            </a:pPr>
            <a:r>
              <a:rPr lang="en-US" altLang="en-US" sz="2200"/>
              <a:t>Now we can assess each of the scenarios (i to iv) using the formula for kinetic energy of each block:</a:t>
            </a:r>
          </a:p>
          <a:p>
            <a:pPr eaLnBrk="1" hangingPunct="1">
              <a:spcBef>
                <a:spcPts val="400"/>
              </a:spcBef>
              <a:buFontTx/>
              <a:buNone/>
            </a:pPr>
            <a:r>
              <a:rPr lang="en-US" altLang="en-US" sz="2200" i="1"/>
              <a:t>E</a:t>
            </a:r>
            <a:r>
              <a:rPr lang="en-US" altLang="en-US" sz="2200" i="1" baseline="-25000"/>
              <a:t>KA</a:t>
            </a:r>
            <a:r>
              <a:rPr lang="en-US" altLang="en-US" sz="2200" i="1"/>
              <a:t> </a:t>
            </a:r>
            <a:r>
              <a:rPr lang="en-US" altLang="en-US" sz="2200"/>
              <a:t>= ½</a:t>
            </a:r>
            <a:r>
              <a:rPr lang="en-US" altLang="en-US" sz="2200" i="1"/>
              <a:t>M</a:t>
            </a:r>
            <a:r>
              <a:rPr lang="en-US" altLang="en-US" sz="2200" i="1" baseline="-25000"/>
              <a:t>A</a:t>
            </a:r>
            <a:r>
              <a:rPr lang="en-US" altLang="en-US" sz="2200" b="1" i="1"/>
              <a:t>V</a:t>
            </a:r>
            <a:r>
              <a:rPr lang="en-US" altLang="en-US" sz="2200" b="1" i="1" baseline="-25000"/>
              <a:t>A</a:t>
            </a:r>
            <a:r>
              <a:rPr lang="en-US" altLang="en-US" sz="2200" i="1" baseline="30000"/>
              <a:t>2</a:t>
            </a:r>
            <a:r>
              <a:rPr lang="en-US" altLang="en-US" sz="2200"/>
              <a:t> 		and		</a:t>
            </a:r>
            <a:r>
              <a:rPr lang="en-US" altLang="en-US" sz="2200" i="1"/>
              <a:t>E</a:t>
            </a:r>
            <a:r>
              <a:rPr lang="en-US" altLang="en-US" sz="2200" i="1" baseline="-25000"/>
              <a:t>KB</a:t>
            </a:r>
            <a:r>
              <a:rPr lang="en-US" altLang="en-US" sz="2200" i="1"/>
              <a:t> </a:t>
            </a:r>
            <a:r>
              <a:rPr lang="en-US" altLang="en-US" sz="2200"/>
              <a:t>= ½</a:t>
            </a:r>
            <a:r>
              <a:rPr lang="en-US" altLang="en-US" sz="2200" i="1"/>
              <a:t>M</a:t>
            </a:r>
            <a:r>
              <a:rPr lang="en-US" altLang="en-US" sz="2200" i="1" baseline="-25000"/>
              <a:t>B</a:t>
            </a:r>
            <a:r>
              <a:rPr lang="en-US" altLang="en-US" sz="2200" b="1" i="1"/>
              <a:t>V</a:t>
            </a:r>
            <a:r>
              <a:rPr lang="en-US" altLang="en-US" sz="2200" b="1" i="1" baseline="-25000"/>
              <a:t>B</a:t>
            </a:r>
            <a:r>
              <a:rPr lang="en-US" altLang="en-US" sz="2200" i="1" baseline="30000"/>
              <a:t>2</a:t>
            </a:r>
            <a:r>
              <a:rPr lang="en-US" altLang="en-US" sz="2200"/>
              <a:t> </a:t>
            </a:r>
          </a:p>
          <a:p>
            <a:pPr eaLnBrk="1" hangingPunct="1">
              <a:spcBef>
                <a:spcPts val="400"/>
              </a:spcBef>
              <a:buFontTx/>
              <a:buNone/>
            </a:pPr>
            <a:r>
              <a:rPr lang="en-US" altLang="en-US" sz="2200"/>
              <a:t>To assess each scenario we need to substitute the values provided into one of the two equations above so that we have both equations written in terms of </a:t>
            </a:r>
            <a:r>
              <a:rPr lang="en-US" altLang="en-US" sz="2200" b="1"/>
              <a:t>V</a:t>
            </a:r>
            <a:r>
              <a:rPr lang="en-US" altLang="en-US" sz="2200" b="1" baseline="-25000"/>
              <a:t>A</a:t>
            </a:r>
            <a:r>
              <a:rPr lang="en-US" altLang="en-US" sz="2200"/>
              <a:t> and M</a:t>
            </a:r>
            <a:r>
              <a:rPr lang="en-US" altLang="en-US" sz="2200" baseline="-25000"/>
              <a:t>A</a:t>
            </a:r>
            <a:r>
              <a:rPr lang="en-US" altLang="en-US" sz="2200"/>
              <a:t> OR </a:t>
            </a:r>
            <a:r>
              <a:rPr lang="en-US" altLang="en-US" sz="2200" b="1"/>
              <a:t>V</a:t>
            </a:r>
            <a:r>
              <a:rPr lang="en-US" altLang="en-US" sz="2200" b="1" baseline="-25000"/>
              <a:t>B</a:t>
            </a:r>
            <a:r>
              <a:rPr lang="en-US" altLang="en-US" sz="2200"/>
              <a:t> and M</a:t>
            </a:r>
            <a:r>
              <a:rPr lang="en-US" altLang="en-US" sz="2200" baseline="-25000"/>
              <a:t>B</a:t>
            </a:r>
            <a:r>
              <a:rPr lang="en-US" altLang="en-US" sz="2200"/>
              <a:t>. Once we have done this we can check to see if the equality 4</a:t>
            </a:r>
            <a:r>
              <a:rPr lang="en-US" altLang="en-US" sz="2200" i="1"/>
              <a:t>E</a:t>
            </a:r>
            <a:r>
              <a:rPr lang="en-US" altLang="en-US" sz="2200" i="1" baseline="-25000"/>
              <a:t>KA</a:t>
            </a:r>
            <a:r>
              <a:rPr lang="en-US" altLang="en-US" sz="2200" baseline="30000"/>
              <a:t> </a:t>
            </a:r>
            <a:r>
              <a:rPr lang="en-US" altLang="en-US" sz="2200"/>
              <a:t>= </a:t>
            </a:r>
            <a:r>
              <a:rPr lang="en-US" altLang="en-US" sz="2200" i="1"/>
              <a:t>E</a:t>
            </a:r>
            <a:r>
              <a:rPr lang="en-US" altLang="en-US" sz="2200" i="1" baseline="-25000"/>
              <a:t>KB</a:t>
            </a:r>
            <a:r>
              <a:rPr lang="en-US" altLang="en-US" sz="2200"/>
              <a:t> holds up in each situation.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96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297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97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297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9703" name="Group 17"/>
          <p:cNvGrpSpPr>
            <a:grpSpLocks/>
          </p:cNvGrpSpPr>
          <p:nvPr/>
        </p:nvGrpSpPr>
        <p:grpSpPr bwMode="auto">
          <a:xfrm>
            <a:off x="0" y="0"/>
            <a:ext cx="9144000" cy="1527175"/>
            <a:chOff x="0" y="0"/>
            <a:chExt cx="5760" cy="962"/>
          </a:xfrm>
        </p:grpSpPr>
        <p:pic>
          <p:nvPicPr>
            <p:cNvPr id="2970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2970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5368" name="Text Box 6"/>
          <p:cNvSpPr txBox="1">
            <a:spLocks noChangeArrowheads="1"/>
          </p:cNvSpPr>
          <p:nvPr/>
        </p:nvSpPr>
        <p:spPr bwMode="auto">
          <a:xfrm>
            <a:off x="0" y="1558925"/>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14350" indent="-514350" eaLnBrk="1" hangingPunct="1">
              <a:spcBef>
                <a:spcPts val="400"/>
              </a:spcBef>
              <a:buFont typeface="Wingdings" panose="05000000000000000000" pitchFamily="2" charset="2"/>
              <a:buAutoNum type="romanLcParenR"/>
              <a:defRPr/>
            </a:pPr>
            <a:r>
              <a:rPr lang="en-US" sz="2200" dirty="0" smtClean="0"/>
              <a:t>|</a:t>
            </a:r>
            <a:r>
              <a:rPr lang="en-US" sz="2200" b="1" dirty="0" smtClean="0"/>
              <a:t>V</a:t>
            </a:r>
            <a:r>
              <a:rPr lang="en-US" sz="2200" b="1" baseline="-25000" dirty="0" smtClean="0"/>
              <a:t>A</a:t>
            </a:r>
            <a:r>
              <a:rPr lang="en-US" sz="2200" dirty="0" smtClean="0"/>
              <a:t>| = |</a:t>
            </a:r>
            <a:r>
              <a:rPr lang="en-US" sz="2200" b="1" dirty="0" smtClean="0"/>
              <a:t>V</a:t>
            </a:r>
            <a:r>
              <a:rPr lang="en-US" sz="2200" b="1" baseline="-25000" dirty="0" smtClean="0"/>
              <a:t>B</a:t>
            </a:r>
            <a:r>
              <a:rPr lang="en-US" sz="2200" dirty="0" smtClean="0"/>
              <a:t>| and M</a:t>
            </a:r>
            <a:r>
              <a:rPr lang="en-US" sz="2200" baseline="-25000" dirty="0" smtClean="0"/>
              <a:t>A</a:t>
            </a:r>
            <a:r>
              <a:rPr lang="en-US" sz="2200" dirty="0" smtClean="0"/>
              <a:t> = 4M</a:t>
            </a:r>
            <a:r>
              <a:rPr lang="en-US" sz="2200" baseline="-25000" dirty="0" smtClean="0"/>
              <a:t>B</a:t>
            </a:r>
            <a:r>
              <a:rPr lang="en-US" sz="2200" dirty="0" smtClean="0"/>
              <a:t> </a:t>
            </a:r>
          </a:p>
          <a:p>
            <a:pPr eaLnBrk="1" hangingPunct="1">
              <a:spcBef>
                <a:spcPts val="400"/>
              </a:spcBef>
              <a:buFontTx/>
              <a:buNone/>
              <a:defRPr/>
            </a:pPr>
            <a:endParaRPr lang="en-US" altLang="en-US" sz="2200" dirty="0" smtClean="0"/>
          </a:p>
          <a:p>
            <a:pPr eaLnBrk="1" hangingPunct="1">
              <a:spcBef>
                <a:spcPts val="400"/>
              </a:spcBef>
              <a:buFontTx/>
              <a:buNone/>
              <a:defRPr/>
            </a:pPr>
            <a:r>
              <a:rPr lang="en-US" altLang="en-US" sz="2200" i="1" dirty="0" smtClean="0"/>
              <a:t>E</a:t>
            </a:r>
            <a:r>
              <a:rPr lang="en-US" altLang="en-US" sz="2200" i="1" baseline="-25000" dirty="0" smtClean="0"/>
              <a:t>KA</a:t>
            </a:r>
            <a:r>
              <a:rPr lang="en-US" altLang="en-US" sz="2200" i="1" dirty="0" smtClean="0"/>
              <a:t> </a:t>
            </a:r>
            <a:r>
              <a:rPr lang="en-US" altLang="en-US" sz="2200" dirty="0" smtClean="0"/>
              <a:t>= ½</a:t>
            </a:r>
            <a:r>
              <a:rPr lang="en-US" altLang="en-US" sz="2200" i="1" dirty="0" smtClean="0"/>
              <a:t>M</a:t>
            </a:r>
            <a:r>
              <a:rPr lang="en-US" altLang="en-US" sz="2200" i="1" baseline="-25000" dirty="0" smtClean="0"/>
              <a:t>A</a:t>
            </a:r>
            <a:r>
              <a:rPr lang="en-US" altLang="en-US" sz="2200" b="1" i="1" dirty="0" smtClean="0"/>
              <a:t>V</a:t>
            </a:r>
            <a:r>
              <a:rPr lang="en-US" altLang="en-US" sz="2200" b="1" i="1" baseline="-25000" dirty="0" smtClean="0"/>
              <a:t>A</a:t>
            </a:r>
            <a:r>
              <a:rPr lang="en-US" altLang="en-US" sz="2200" i="1" baseline="30000" dirty="0" smtClean="0"/>
              <a:t>2</a:t>
            </a:r>
            <a:r>
              <a:rPr lang="en-US" altLang="en-US" sz="2200" dirty="0" smtClean="0"/>
              <a:t> = ½</a:t>
            </a:r>
            <a:r>
              <a:rPr lang="en-US" altLang="en-US" sz="2200" i="1" dirty="0" smtClean="0"/>
              <a:t>(4M</a:t>
            </a:r>
            <a:r>
              <a:rPr lang="en-US" altLang="en-US" sz="2200" i="1" baseline="-25000" dirty="0" smtClean="0"/>
              <a:t>B</a:t>
            </a:r>
            <a:r>
              <a:rPr lang="en-US" altLang="en-US" sz="2200" i="1" dirty="0" smtClean="0"/>
              <a:t>)</a:t>
            </a:r>
            <a:r>
              <a:rPr lang="en-US" altLang="en-US" sz="2200" b="1" i="1" dirty="0" smtClean="0"/>
              <a:t>V</a:t>
            </a:r>
            <a:r>
              <a:rPr lang="en-US" altLang="en-US" sz="2200" b="1" i="1" baseline="-25000" dirty="0" smtClean="0"/>
              <a:t>B</a:t>
            </a:r>
            <a:r>
              <a:rPr lang="en-US" altLang="en-US" sz="2200" i="1" baseline="30000" dirty="0" smtClean="0"/>
              <a:t>2</a:t>
            </a:r>
            <a:r>
              <a:rPr lang="en-US" altLang="en-US" sz="2200" dirty="0" smtClean="0"/>
              <a:t> = 4(½</a:t>
            </a:r>
            <a:r>
              <a:rPr lang="en-US" altLang="en-US" sz="2200" i="1" dirty="0" smtClean="0"/>
              <a:t>M</a:t>
            </a:r>
            <a:r>
              <a:rPr lang="en-US" altLang="en-US" sz="2200" i="1" baseline="-25000" dirty="0" smtClean="0"/>
              <a:t>B</a:t>
            </a:r>
            <a:r>
              <a:rPr lang="en-US" altLang="en-US" sz="2200" b="1" i="1" dirty="0" smtClean="0"/>
              <a:t>V</a:t>
            </a:r>
            <a:r>
              <a:rPr lang="en-US" altLang="en-US" sz="2200" b="1" i="1" baseline="-25000" dirty="0" smtClean="0"/>
              <a:t>B</a:t>
            </a:r>
            <a:r>
              <a:rPr lang="en-US" altLang="en-US" sz="2200" i="1" baseline="30000" dirty="0" smtClean="0"/>
              <a:t>2</a:t>
            </a:r>
            <a:r>
              <a:rPr lang="en-US" altLang="en-US" sz="2200" dirty="0" smtClean="0"/>
              <a:t>) = 4</a:t>
            </a:r>
            <a:r>
              <a:rPr lang="en-US" altLang="en-US" sz="2200" i="1" dirty="0" smtClean="0"/>
              <a:t>E</a:t>
            </a:r>
            <a:r>
              <a:rPr lang="en-US" altLang="en-US" sz="2200" i="1" baseline="-25000" dirty="0" smtClean="0"/>
              <a:t>KB</a:t>
            </a:r>
            <a:endParaRPr lang="en-US" altLang="en-US" sz="2200" dirty="0" smtClean="0"/>
          </a:p>
          <a:p>
            <a:pPr eaLnBrk="1" hangingPunct="1">
              <a:spcBef>
                <a:spcPts val="400"/>
              </a:spcBef>
              <a:buFontTx/>
              <a:buNone/>
              <a:defRPr/>
            </a:pPr>
            <a:endParaRPr lang="en-US" altLang="en-US" sz="2200" dirty="0" smtClean="0"/>
          </a:p>
          <a:p>
            <a:pPr eaLnBrk="1" hangingPunct="1">
              <a:spcBef>
                <a:spcPts val="400"/>
              </a:spcBef>
              <a:buFontTx/>
              <a:buNone/>
              <a:defRPr/>
            </a:pPr>
            <a:r>
              <a:rPr lang="en-US" altLang="en-US" sz="2200" dirty="0" smtClean="0"/>
              <a:t>This equality is the opposite of what is required (in this case the kinetic energy of block A is four times that of B), therefore (</a:t>
            </a:r>
            <a:r>
              <a:rPr lang="en-US" altLang="en-US" sz="2200" dirty="0" err="1" smtClean="0"/>
              <a:t>i</a:t>
            </a:r>
            <a:r>
              <a:rPr lang="en-US" altLang="en-US" sz="2200" dirty="0" smtClean="0"/>
              <a:t>) is </a:t>
            </a:r>
            <a:r>
              <a:rPr lang="en-US" altLang="en-US" sz="2200" b="1" dirty="0" smtClean="0"/>
              <a:t>incorrect</a:t>
            </a:r>
            <a:r>
              <a:rPr lang="en-US" altLang="en-US" sz="2200" dirty="0" smtClean="0"/>
              <a:t>.</a:t>
            </a:r>
          </a:p>
          <a:p>
            <a:pPr eaLnBrk="1" hangingPunct="1">
              <a:spcBef>
                <a:spcPts val="400"/>
              </a:spcBef>
              <a:buFontTx/>
              <a:buNone/>
              <a:defRPr/>
            </a:pPr>
            <a:endParaRPr lang="en-US" altLang="en-US" sz="2200" b="1" dirty="0" smtClean="0"/>
          </a:p>
          <a:p>
            <a:pPr marL="514350" indent="-514350" eaLnBrk="1" hangingPunct="1">
              <a:spcBef>
                <a:spcPts val="400"/>
              </a:spcBef>
              <a:buFont typeface="Wingdings" panose="05000000000000000000" pitchFamily="2" charset="2"/>
              <a:buAutoNum type="romanLcParenR" startAt="2"/>
              <a:defRPr/>
            </a:pPr>
            <a:r>
              <a:rPr lang="en-US" sz="2200" dirty="0" smtClean="0"/>
              <a:t>|</a:t>
            </a:r>
            <a:r>
              <a:rPr lang="en-US" sz="2200" b="1" dirty="0" smtClean="0"/>
              <a:t>V</a:t>
            </a:r>
            <a:r>
              <a:rPr lang="en-US" sz="2200" b="1" baseline="-25000" dirty="0" smtClean="0"/>
              <a:t>A</a:t>
            </a:r>
            <a:r>
              <a:rPr lang="en-US" sz="2200" dirty="0" smtClean="0"/>
              <a:t>| = |</a:t>
            </a:r>
            <a:r>
              <a:rPr lang="en-US" sz="2200" b="1" dirty="0" smtClean="0"/>
              <a:t>V</a:t>
            </a:r>
            <a:r>
              <a:rPr lang="en-US" sz="2200" b="1" baseline="-25000" dirty="0" smtClean="0"/>
              <a:t>B</a:t>
            </a:r>
            <a:r>
              <a:rPr lang="en-US" sz="2200" dirty="0" smtClean="0"/>
              <a:t>| and 4M</a:t>
            </a:r>
            <a:r>
              <a:rPr lang="en-US" sz="2200" baseline="-25000" dirty="0" smtClean="0"/>
              <a:t>A</a:t>
            </a:r>
            <a:r>
              <a:rPr lang="en-US" sz="2200" dirty="0" smtClean="0"/>
              <a:t> = M</a:t>
            </a:r>
            <a:r>
              <a:rPr lang="en-US" sz="2200" baseline="-25000" dirty="0" smtClean="0"/>
              <a:t>B</a:t>
            </a:r>
            <a:r>
              <a:rPr lang="en-US" sz="2200" dirty="0" smtClean="0"/>
              <a:t> </a:t>
            </a:r>
          </a:p>
          <a:p>
            <a:pPr eaLnBrk="1" hangingPunct="1">
              <a:spcBef>
                <a:spcPts val="400"/>
              </a:spcBef>
              <a:buFontTx/>
              <a:buNone/>
              <a:defRPr/>
            </a:pPr>
            <a:endParaRPr lang="en-US" altLang="en-US" sz="2200" dirty="0" smtClean="0"/>
          </a:p>
          <a:p>
            <a:pPr eaLnBrk="1" hangingPunct="1">
              <a:spcBef>
                <a:spcPts val="400"/>
              </a:spcBef>
              <a:buFontTx/>
              <a:buNone/>
              <a:defRPr/>
            </a:pPr>
            <a:r>
              <a:rPr lang="en-US" altLang="en-US" sz="2200" i="1" dirty="0" smtClean="0"/>
              <a:t>E</a:t>
            </a:r>
            <a:r>
              <a:rPr lang="en-US" altLang="en-US" sz="2200" i="1" baseline="-25000" dirty="0" smtClean="0"/>
              <a:t>KB</a:t>
            </a:r>
            <a:r>
              <a:rPr lang="en-US" altLang="en-US" sz="2200" i="1" dirty="0" smtClean="0"/>
              <a:t> </a:t>
            </a:r>
            <a:r>
              <a:rPr lang="en-US" altLang="en-US" sz="2200" dirty="0" smtClean="0"/>
              <a:t>= ½</a:t>
            </a:r>
            <a:r>
              <a:rPr lang="en-US" altLang="en-US" sz="2200" i="1" dirty="0" smtClean="0"/>
              <a:t>M</a:t>
            </a:r>
            <a:r>
              <a:rPr lang="en-US" altLang="en-US" sz="2200" i="1" baseline="-25000" dirty="0" smtClean="0"/>
              <a:t>B</a:t>
            </a:r>
            <a:r>
              <a:rPr lang="en-US" altLang="en-US" sz="2200" b="1" i="1" dirty="0" smtClean="0"/>
              <a:t>V</a:t>
            </a:r>
            <a:r>
              <a:rPr lang="en-US" altLang="en-US" sz="2200" b="1" i="1" baseline="-25000" dirty="0" smtClean="0"/>
              <a:t>B</a:t>
            </a:r>
            <a:r>
              <a:rPr lang="en-US" altLang="en-US" sz="2200" i="1" baseline="30000" dirty="0" smtClean="0"/>
              <a:t>2</a:t>
            </a:r>
            <a:r>
              <a:rPr lang="en-US" altLang="en-US" sz="2200" dirty="0" smtClean="0"/>
              <a:t> = ½</a:t>
            </a:r>
            <a:r>
              <a:rPr lang="en-US" altLang="en-US" sz="2200" i="1" dirty="0" smtClean="0"/>
              <a:t>M</a:t>
            </a:r>
            <a:r>
              <a:rPr lang="en-US" altLang="en-US" sz="2200" i="1" baseline="-25000" dirty="0" smtClean="0"/>
              <a:t>A</a:t>
            </a:r>
            <a:r>
              <a:rPr lang="en-US" altLang="en-US" sz="2200" b="1" i="1" dirty="0" smtClean="0"/>
              <a:t>V</a:t>
            </a:r>
            <a:r>
              <a:rPr lang="en-US" altLang="en-US" sz="2200" b="1" i="1" baseline="-25000" dirty="0" smtClean="0"/>
              <a:t>A</a:t>
            </a:r>
            <a:r>
              <a:rPr lang="en-US" altLang="en-US" sz="2200" i="1" baseline="30000" dirty="0" smtClean="0"/>
              <a:t>2</a:t>
            </a:r>
            <a:r>
              <a:rPr lang="en-US" altLang="en-US" sz="2200" dirty="0" smtClean="0"/>
              <a:t> = 4(½</a:t>
            </a:r>
            <a:r>
              <a:rPr lang="en-US" altLang="en-US" sz="2200" i="1" dirty="0" smtClean="0"/>
              <a:t>M</a:t>
            </a:r>
            <a:r>
              <a:rPr lang="en-US" altLang="en-US" sz="2200" i="1" baseline="-25000" dirty="0" smtClean="0"/>
              <a:t>A</a:t>
            </a:r>
            <a:r>
              <a:rPr lang="en-US" altLang="en-US" sz="2200" b="1" i="1" dirty="0" smtClean="0"/>
              <a:t>V</a:t>
            </a:r>
            <a:r>
              <a:rPr lang="en-US" altLang="en-US" sz="2200" b="1" i="1" baseline="-25000" dirty="0" smtClean="0"/>
              <a:t>A</a:t>
            </a:r>
            <a:r>
              <a:rPr lang="en-US" altLang="en-US" sz="2200" i="1" baseline="30000" dirty="0" smtClean="0"/>
              <a:t>2</a:t>
            </a:r>
            <a:r>
              <a:rPr lang="en-US" altLang="en-US" sz="2200" dirty="0" smtClean="0"/>
              <a:t>) = 4</a:t>
            </a:r>
            <a:r>
              <a:rPr lang="en-US" altLang="en-US" sz="2200" i="1" dirty="0" smtClean="0"/>
              <a:t>E</a:t>
            </a:r>
            <a:r>
              <a:rPr lang="en-US" altLang="en-US" sz="2200" i="1" baseline="-25000" dirty="0" smtClean="0"/>
              <a:t>KA</a:t>
            </a:r>
            <a:endParaRPr lang="en-US" altLang="en-US" sz="2200" dirty="0" smtClean="0"/>
          </a:p>
          <a:p>
            <a:pPr eaLnBrk="1" hangingPunct="1">
              <a:spcBef>
                <a:spcPts val="400"/>
              </a:spcBef>
              <a:buFontTx/>
              <a:buNone/>
              <a:defRPr/>
            </a:pPr>
            <a:endParaRPr lang="en-US" altLang="en-US" sz="2200" dirty="0" smtClean="0"/>
          </a:p>
          <a:p>
            <a:pPr eaLnBrk="1" hangingPunct="1">
              <a:spcBef>
                <a:spcPts val="400"/>
              </a:spcBef>
              <a:buFontTx/>
              <a:buNone/>
              <a:defRPr/>
            </a:pPr>
            <a:r>
              <a:rPr lang="en-US" altLang="en-US" sz="2200" dirty="0" smtClean="0"/>
              <a:t>In this case we get the correct equality, therefore (ii) is </a:t>
            </a:r>
            <a:r>
              <a:rPr lang="en-US" altLang="en-US" sz="2200" b="1" dirty="0" smtClean="0"/>
              <a:t>correct</a:t>
            </a:r>
            <a:r>
              <a:rPr lang="en-US" altLang="en-US" sz="2200" dirty="0" smtClean="0"/>
              <a:t>.</a:t>
            </a:r>
            <a:endParaRPr lang="en-US" altLang="en-US" sz="2200" b="1" dirty="0" smtClean="0"/>
          </a:p>
          <a:p>
            <a:pPr eaLnBrk="1" hangingPunct="1">
              <a:spcBef>
                <a:spcPts val="400"/>
              </a:spcBef>
              <a:buFontTx/>
              <a:buNone/>
              <a:defRPr/>
            </a:pPr>
            <a:endParaRPr lang="en-US" altLang="en-US" sz="22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07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07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07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07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0727" name="Group 17"/>
          <p:cNvGrpSpPr>
            <a:grpSpLocks/>
          </p:cNvGrpSpPr>
          <p:nvPr/>
        </p:nvGrpSpPr>
        <p:grpSpPr bwMode="auto">
          <a:xfrm>
            <a:off x="0" y="0"/>
            <a:ext cx="9144000" cy="1527175"/>
            <a:chOff x="0" y="0"/>
            <a:chExt cx="5760" cy="962"/>
          </a:xfrm>
        </p:grpSpPr>
        <p:pic>
          <p:nvPicPr>
            <p:cNvPr id="3072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073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0728" name="Text Box 6"/>
          <p:cNvSpPr txBox="1">
            <a:spLocks noChangeArrowheads="1"/>
          </p:cNvSpPr>
          <p:nvPr/>
        </p:nvSpPr>
        <p:spPr bwMode="auto">
          <a:xfrm>
            <a:off x="-19050" y="1527175"/>
            <a:ext cx="91440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romanLcPeriod" startAt="3"/>
            </a:pPr>
            <a:r>
              <a:rPr lang="en-US" altLang="en-US" sz="2200"/>
              <a:t>|2</a:t>
            </a:r>
            <a:r>
              <a:rPr lang="en-US" altLang="en-US" sz="2200" b="1"/>
              <a:t>V</a:t>
            </a:r>
            <a:r>
              <a:rPr lang="en-US" altLang="en-US" sz="2200" b="1" baseline="-25000"/>
              <a:t>A</a:t>
            </a:r>
            <a:r>
              <a:rPr lang="en-US" altLang="en-US" sz="2200"/>
              <a:t>| = |</a:t>
            </a:r>
            <a:r>
              <a:rPr lang="en-US" altLang="en-US" sz="2200" b="1"/>
              <a:t>V</a:t>
            </a:r>
            <a:r>
              <a:rPr lang="en-US" altLang="en-US" sz="2200" b="1" baseline="-25000"/>
              <a:t>B</a:t>
            </a:r>
            <a:r>
              <a:rPr lang="en-US" altLang="en-US" sz="2200"/>
              <a:t>| and M</a:t>
            </a:r>
            <a:r>
              <a:rPr lang="en-US" altLang="en-US" sz="2200" baseline="-25000"/>
              <a:t>A</a:t>
            </a:r>
            <a:r>
              <a:rPr lang="en-US" altLang="en-US" sz="2200"/>
              <a:t> = M</a:t>
            </a:r>
            <a:r>
              <a:rPr lang="en-US" altLang="en-US" sz="2200" baseline="-25000"/>
              <a:t>B</a:t>
            </a:r>
          </a:p>
          <a:p>
            <a:pPr eaLnBrk="1" hangingPunct="1">
              <a:spcBef>
                <a:spcPts val="400"/>
              </a:spcBef>
              <a:buFontTx/>
              <a:buNone/>
            </a:pPr>
            <a:endParaRPr lang="en-US" altLang="en-US" sz="2200"/>
          </a:p>
          <a:p>
            <a:pPr eaLnBrk="1" hangingPunct="1">
              <a:spcBef>
                <a:spcPts val="400"/>
              </a:spcBef>
              <a:buFontTx/>
              <a:buNone/>
            </a:pPr>
            <a:r>
              <a:rPr lang="en-US" altLang="en-US" sz="2200" i="1"/>
              <a:t>E</a:t>
            </a:r>
            <a:r>
              <a:rPr lang="en-US" altLang="en-US" sz="2200" i="1" baseline="-25000"/>
              <a:t>KB</a:t>
            </a:r>
            <a:r>
              <a:rPr lang="en-US" altLang="en-US" sz="2200" i="1"/>
              <a:t> </a:t>
            </a:r>
            <a:r>
              <a:rPr lang="en-US" altLang="en-US" sz="2200"/>
              <a:t>= ½</a:t>
            </a:r>
            <a:r>
              <a:rPr lang="en-US" altLang="en-US" sz="2200" i="1"/>
              <a:t>M</a:t>
            </a:r>
            <a:r>
              <a:rPr lang="en-US" altLang="en-US" sz="2200" i="1" baseline="-25000"/>
              <a:t>B</a:t>
            </a:r>
            <a:r>
              <a:rPr lang="en-US" altLang="en-US" sz="2200" b="1" i="1"/>
              <a:t>V</a:t>
            </a:r>
            <a:r>
              <a:rPr lang="en-US" altLang="en-US" sz="2200" b="1" i="1" baseline="-25000"/>
              <a:t>B</a:t>
            </a:r>
            <a:r>
              <a:rPr lang="en-US" altLang="en-US" sz="2200" i="1" baseline="30000"/>
              <a:t>2</a:t>
            </a:r>
            <a:r>
              <a:rPr lang="en-US" altLang="en-US" sz="2200"/>
              <a:t> = ½</a:t>
            </a:r>
            <a:r>
              <a:rPr lang="en-US" altLang="en-US" sz="2200" i="1"/>
              <a:t>M</a:t>
            </a:r>
            <a:r>
              <a:rPr lang="en-US" altLang="en-US" sz="2200" i="1" baseline="-25000"/>
              <a:t>A</a:t>
            </a:r>
            <a:r>
              <a:rPr lang="en-US" altLang="en-US" sz="2200"/>
              <a:t>(2</a:t>
            </a:r>
            <a:r>
              <a:rPr lang="en-US" altLang="en-US" sz="2200" b="1" i="1"/>
              <a:t>V</a:t>
            </a:r>
            <a:r>
              <a:rPr lang="en-US" altLang="en-US" sz="2200" b="1" i="1" baseline="-25000"/>
              <a:t>A</a:t>
            </a:r>
            <a:r>
              <a:rPr lang="en-US" altLang="en-US" sz="2200"/>
              <a:t>)</a:t>
            </a:r>
            <a:r>
              <a:rPr lang="en-US" altLang="en-US" sz="2200" i="1" baseline="30000"/>
              <a:t>2</a:t>
            </a:r>
            <a:r>
              <a:rPr lang="en-US" altLang="en-US" sz="2200"/>
              <a:t> = ½</a:t>
            </a:r>
            <a:r>
              <a:rPr lang="en-US" altLang="en-US" sz="2200" i="1"/>
              <a:t>M</a:t>
            </a:r>
            <a:r>
              <a:rPr lang="en-US" altLang="en-US" sz="2200" i="1" baseline="-25000"/>
              <a:t>A</a:t>
            </a:r>
            <a:r>
              <a:rPr lang="en-US" altLang="en-US" sz="2200"/>
              <a:t>(4</a:t>
            </a:r>
            <a:r>
              <a:rPr lang="en-US" altLang="en-US" sz="2200" b="1" i="1"/>
              <a:t>V</a:t>
            </a:r>
            <a:r>
              <a:rPr lang="en-US" altLang="en-US" sz="2200" b="1" i="1" baseline="-25000"/>
              <a:t>A</a:t>
            </a:r>
            <a:r>
              <a:rPr lang="en-US" altLang="en-US" sz="2200" i="1" baseline="30000"/>
              <a:t>2</a:t>
            </a:r>
            <a:r>
              <a:rPr lang="en-US" altLang="en-US" sz="2200"/>
              <a:t>) = 4(½</a:t>
            </a:r>
            <a:r>
              <a:rPr lang="en-US" altLang="en-US" sz="2200" i="1"/>
              <a:t>M</a:t>
            </a:r>
            <a:r>
              <a:rPr lang="en-US" altLang="en-US" sz="2200" i="1" baseline="-25000"/>
              <a:t>A</a:t>
            </a:r>
            <a:r>
              <a:rPr lang="en-US" altLang="en-US" sz="2200" b="1" i="1"/>
              <a:t>V</a:t>
            </a:r>
            <a:r>
              <a:rPr lang="en-US" altLang="en-US" sz="2200" b="1" i="1" baseline="-25000"/>
              <a:t>A</a:t>
            </a:r>
            <a:r>
              <a:rPr lang="en-US" altLang="en-US" sz="2200" i="1" baseline="30000"/>
              <a:t>2</a:t>
            </a:r>
            <a:r>
              <a:rPr lang="en-US" altLang="en-US" sz="2200"/>
              <a:t>) = 4</a:t>
            </a:r>
            <a:r>
              <a:rPr lang="en-US" altLang="en-US" sz="2200" i="1"/>
              <a:t>E</a:t>
            </a:r>
            <a:r>
              <a:rPr lang="en-US" altLang="en-US" sz="2200" i="1" baseline="-25000"/>
              <a:t>KA</a:t>
            </a:r>
            <a:endParaRPr lang="en-US" altLang="en-US" sz="2200"/>
          </a:p>
          <a:p>
            <a:pPr eaLnBrk="1" hangingPunct="1">
              <a:spcBef>
                <a:spcPts val="400"/>
              </a:spcBef>
              <a:buFontTx/>
              <a:buNone/>
            </a:pPr>
            <a:endParaRPr lang="en-US" altLang="en-US" sz="2200"/>
          </a:p>
          <a:p>
            <a:pPr eaLnBrk="1" hangingPunct="1">
              <a:spcBef>
                <a:spcPts val="400"/>
              </a:spcBef>
              <a:buFontTx/>
              <a:buNone/>
            </a:pPr>
            <a:r>
              <a:rPr lang="en-US" altLang="en-US" sz="2200"/>
              <a:t>In this case we get the correct equality, therefore (iii) is </a:t>
            </a:r>
            <a:r>
              <a:rPr lang="en-US" altLang="en-US" sz="2200" b="1"/>
              <a:t>correct</a:t>
            </a:r>
            <a:r>
              <a:rPr lang="en-US" altLang="en-US" sz="2200"/>
              <a:t>.</a:t>
            </a:r>
            <a:endParaRPr lang="en-US" altLang="en-US" sz="2200" b="1"/>
          </a:p>
          <a:p>
            <a:pPr eaLnBrk="1" hangingPunct="1">
              <a:spcBef>
                <a:spcPts val="400"/>
              </a:spcBef>
              <a:buFontTx/>
              <a:buNone/>
            </a:pPr>
            <a:endParaRPr lang="en-US" altLang="en-US" sz="2200" b="1"/>
          </a:p>
          <a:p>
            <a:pPr>
              <a:buFontTx/>
              <a:buAutoNum type="romanLcPeriod" startAt="4"/>
            </a:pPr>
            <a:r>
              <a:rPr lang="en-US" altLang="en-US" sz="2200"/>
              <a:t>|</a:t>
            </a:r>
            <a:r>
              <a:rPr lang="en-US" altLang="en-US" sz="2200" b="1"/>
              <a:t>V</a:t>
            </a:r>
            <a:r>
              <a:rPr lang="en-US" altLang="en-US" sz="2200" b="1" baseline="-25000"/>
              <a:t>A</a:t>
            </a:r>
            <a:r>
              <a:rPr lang="en-US" altLang="en-US" sz="2200"/>
              <a:t>| = |2</a:t>
            </a:r>
            <a:r>
              <a:rPr lang="en-US" altLang="en-US" sz="2200" b="1"/>
              <a:t>V</a:t>
            </a:r>
            <a:r>
              <a:rPr lang="en-US" altLang="en-US" sz="2200" b="1" baseline="-25000"/>
              <a:t>B</a:t>
            </a:r>
            <a:r>
              <a:rPr lang="en-US" altLang="en-US" sz="2200"/>
              <a:t>| and M</a:t>
            </a:r>
            <a:r>
              <a:rPr lang="en-US" altLang="en-US" sz="2200" baseline="-25000"/>
              <a:t>A</a:t>
            </a:r>
            <a:r>
              <a:rPr lang="en-US" altLang="en-US" sz="2200"/>
              <a:t> = M</a:t>
            </a:r>
            <a:r>
              <a:rPr lang="en-US" altLang="en-US" sz="2200" baseline="-25000"/>
              <a:t>B</a:t>
            </a:r>
          </a:p>
          <a:p>
            <a:pPr eaLnBrk="1" hangingPunct="1">
              <a:spcBef>
                <a:spcPts val="400"/>
              </a:spcBef>
              <a:buFontTx/>
              <a:buNone/>
            </a:pPr>
            <a:endParaRPr lang="en-US" altLang="en-US" sz="2200"/>
          </a:p>
          <a:p>
            <a:pPr eaLnBrk="1" hangingPunct="1">
              <a:spcBef>
                <a:spcPts val="400"/>
              </a:spcBef>
              <a:buFontTx/>
              <a:buNone/>
            </a:pPr>
            <a:r>
              <a:rPr lang="en-US" altLang="en-US" sz="2200" i="1"/>
              <a:t>E</a:t>
            </a:r>
            <a:r>
              <a:rPr lang="en-US" altLang="en-US" sz="2200" i="1" baseline="-25000"/>
              <a:t>KA</a:t>
            </a:r>
            <a:r>
              <a:rPr lang="en-US" altLang="en-US" sz="2200" i="1"/>
              <a:t> </a:t>
            </a:r>
            <a:r>
              <a:rPr lang="en-US" altLang="en-US" sz="2200"/>
              <a:t>= ½</a:t>
            </a:r>
            <a:r>
              <a:rPr lang="en-US" altLang="en-US" sz="2200" i="1"/>
              <a:t>M</a:t>
            </a:r>
            <a:r>
              <a:rPr lang="en-US" altLang="en-US" sz="2200" i="1" baseline="-25000"/>
              <a:t>A</a:t>
            </a:r>
            <a:r>
              <a:rPr lang="en-US" altLang="en-US" sz="2200" b="1" i="1"/>
              <a:t>V</a:t>
            </a:r>
            <a:r>
              <a:rPr lang="en-US" altLang="en-US" sz="2200" b="1" i="1" baseline="-25000"/>
              <a:t>A</a:t>
            </a:r>
            <a:r>
              <a:rPr lang="en-US" altLang="en-US" sz="2200" i="1" baseline="30000"/>
              <a:t>2</a:t>
            </a:r>
            <a:r>
              <a:rPr lang="en-US" altLang="en-US" sz="2200"/>
              <a:t> = ½</a:t>
            </a:r>
            <a:r>
              <a:rPr lang="en-US" altLang="en-US" sz="2200" i="1"/>
              <a:t>M</a:t>
            </a:r>
            <a:r>
              <a:rPr lang="en-US" altLang="en-US" sz="2200" i="1" baseline="-25000"/>
              <a:t>B</a:t>
            </a:r>
            <a:r>
              <a:rPr lang="en-US" altLang="en-US" sz="2200"/>
              <a:t>(2</a:t>
            </a:r>
            <a:r>
              <a:rPr lang="en-US" altLang="en-US" sz="2200" b="1" i="1"/>
              <a:t>V</a:t>
            </a:r>
            <a:r>
              <a:rPr lang="en-US" altLang="en-US" sz="2200" b="1" i="1" baseline="-25000"/>
              <a:t>B</a:t>
            </a:r>
            <a:r>
              <a:rPr lang="en-US" altLang="en-US" sz="2200"/>
              <a:t>)</a:t>
            </a:r>
            <a:r>
              <a:rPr lang="en-US" altLang="en-US" sz="2200" i="1" baseline="30000"/>
              <a:t>2</a:t>
            </a:r>
            <a:r>
              <a:rPr lang="en-US" altLang="en-US" sz="2200"/>
              <a:t> = ½</a:t>
            </a:r>
            <a:r>
              <a:rPr lang="en-US" altLang="en-US" sz="2200" i="1"/>
              <a:t>M</a:t>
            </a:r>
            <a:r>
              <a:rPr lang="en-US" altLang="en-US" sz="2200" i="1" baseline="-25000"/>
              <a:t>B</a:t>
            </a:r>
            <a:r>
              <a:rPr lang="en-US" altLang="en-US" sz="2200"/>
              <a:t>(4</a:t>
            </a:r>
            <a:r>
              <a:rPr lang="en-US" altLang="en-US" sz="2200" b="1" i="1"/>
              <a:t>V</a:t>
            </a:r>
            <a:r>
              <a:rPr lang="en-US" altLang="en-US" sz="2200" b="1" i="1" baseline="-25000"/>
              <a:t>B</a:t>
            </a:r>
            <a:r>
              <a:rPr lang="en-US" altLang="en-US" sz="2200" i="1" baseline="30000"/>
              <a:t>2</a:t>
            </a:r>
            <a:r>
              <a:rPr lang="en-US" altLang="en-US" sz="2200"/>
              <a:t>) = 4(½</a:t>
            </a:r>
            <a:r>
              <a:rPr lang="en-US" altLang="en-US" sz="2200" i="1"/>
              <a:t>M</a:t>
            </a:r>
            <a:r>
              <a:rPr lang="en-US" altLang="en-US" sz="2200" i="1" baseline="-25000"/>
              <a:t>B</a:t>
            </a:r>
            <a:r>
              <a:rPr lang="en-US" altLang="en-US" sz="2200" b="1" i="1"/>
              <a:t>V</a:t>
            </a:r>
            <a:r>
              <a:rPr lang="en-US" altLang="en-US" sz="2200" b="1" i="1" baseline="-25000"/>
              <a:t>B</a:t>
            </a:r>
            <a:r>
              <a:rPr lang="en-US" altLang="en-US" sz="2200" i="1" baseline="30000"/>
              <a:t>2</a:t>
            </a:r>
            <a:r>
              <a:rPr lang="en-US" altLang="en-US" sz="2200"/>
              <a:t>) = 4</a:t>
            </a:r>
            <a:r>
              <a:rPr lang="en-US" altLang="en-US" sz="2200" i="1"/>
              <a:t>E</a:t>
            </a:r>
            <a:r>
              <a:rPr lang="en-US" altLang="en-US" sz="2200" i="1" baseline="-25000"/>
              <a:t>KB</a:t>
            </a:r>
            <a:endParaRPr lang="en-US" altLang="en-US" sz="2200"/>
          </a:p>
          <a:p>
            <a:pPr eaLnBrk="1" hangingPunct="1">
              <a:spcBef>
                <a:spcPts val="400"/>
              </a:spcBef>
              <a:buFontTx/>
              <a:buNone/>
            </a:pPr>
            <a:endParaRPr lang="en-US" altLang="en-US" sz="2200"/>
          </a:p>
          <a:p>
            <a:pPr eaLnBrk="1" hangingPunct="1">
              <a:spcBef>
                <a:spcPts val="400"/>
              </a:spcBef>
              <a:buFontTx/>
              <a:buNone/>
            </a:pPr>
            <a:r>
              <a:rPr lang="en-US" altLang="en-US" sz="2200"/>
              <a:t>This equality is the opposite of what is required (in this case the kinetic energy of block A is four times that of B), therefore (iv) is </a:t>
            </a:r>
            <a:r>
              <a:rPr lang="en-US" altLang="en-US" sz="2200" b="1"/>
              <a:t>incorrect</a:t>
            </a:r>
            <a:r>
              <a:rPr lang="en-US" altLang="en-US" sz="2200"/>
              <a:t>.</a:t>
            </a:r>
          </a:p>
          <a:p>
            <a:pPr eaLnBrk="1" hangingPunct="1">
              <a:spcBef>
                <a:spcPts val="400"/>
              </a:spcBef>
              <a:buFontTx/>
              <a:buNone/>
            </a:pPr>
            <a:endParaRPr lang="en-US" altLang="en-US" sz="2200"/>
          </a:p>
          <a:p>
            <a:pPr eaLnBrk="1" hangingPunct="1">
              <a:spcBef>
                <a:spcPts val="400"/>
              </a:spcBef>
              <a:buFontTx/>
              <a:buNone/>
            </a:pPr>
            <a:r>
              <a:rPr lang="en-US" altLang="en-US" sz="2200"/>
              <a:t>The correct answers were (ii) and (iii), therefore the answer is </a:t>
            </a:r>
            <a:r>
              <a:rPr lang="en-US" altLang="en-US" sz="2200" b="1"/>
              <a:t>B</a:t>
            </a:r>
            <a:r>
              <a:rPr lang="en-US" altLang="en-US" sz="22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09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10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0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10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103" name="Group 17"/>
          <p:cNvGrpSpPr>
            <a:grpSpLocks/>
          </p:cNvGrpSpPr>
          <p:nvPr/>
        </p:nvGrpSpPr>
        <p:grpSpPr bwMode="auto">
          <a:xfrm>
            <a:off x="0" y="0"/>
            <a:ext cx="9144000" cy="1527175"/>
            <a:chOff x="0" y="0"/>
            <a:chExt cx="5760" cy="962"/>
          </a:xfrm>
        </p:grpSpPr>
        <p:pic>
          <p:nvPicPr>
            <p:cNvPr id="4105"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a:t>
              </a:r>
              <a:endParaRPr lang="en-CA" altLang="en-US" sz="3600" b="1">
                <a:solidFill>
                  <a:schemeClr val="bg1"/>
                </a:solidFill>
              </a:endParaRPr>
            </a:p>
          </p:txBody>
        </p:sp>
        <p:sp>
          <p:nvSpPr>
            <p:cNvPr id="4107"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104" name="TextBox 2"/>
          <p:cNvSpPr txBox="1">
            <a:spLocks noChangeArrowheads="1"/>
          </p:cNvSpPr>
          <p:nvPr/>
        </p:nvSpPr>
        <p:spPr bwMode="auto">
          <a:xfrm>
            <a:off x="307975" y="1871663"/>
            <a:ext cx="8528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t>The following questions have been compiled from a collection of questions submitted on PeerWise (</a:t>
            </a:r>
            <a:r>
              <a:rPr lang="en-US" altLang="en-US" sz="4000">
                <a:hlinkClick r:id="rId4"/>
              </a:rPr>
              <a:t>https://peerwise.cs.auckland.ac.nz/</a:t>
            </a:r>
            <a:r>
              <a:rPr lang="en-US" altLang="en-US" sz="4000"/>
              <a:t>) by teacher candidates as part of the EDCP 357 physics methods courses at UBC.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46288"/>
            <a:ext cx="39624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174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174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175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175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1752" name="Group 17"/>
          <p:cNvGrpSpPr>
            <a:grpSpLocks/>
          </p:cNvGrpSpPr>
          <p:nvPr/>
        </p:nvGrpSpPr>
        <p:grpSpPr bwMode="auto">
          <a:xfrm>
            <a:off x="0" y="0"/>
            <a:ext cx="9144000" cy="1527175"/>
            <a:chOff x="0" y="0"/>
            <a:chExt cx="5760" cy="962"/>
          </a:xfrm>
        </p:grpSpPr>
        <p:pic>
          <p:nvPicPr>
            <p:cNvPr id="31754"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15"/>
            <p:cNvSpPr>
              <a:spLocks noChangeArrowheads="1"/>
            </p:cNvSpPr>
            <p:nvPr/>
          </p:nvSpPr>
          <p:spPr bwMode="auto">
            <a:xfrm>
              <a:off x="1129" y="123"/>
              <a:ext cx="3625"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VIII</a:t>
              </a:r>
              <a:endParaRPr lang="en-CA" altLang="en-US" sz="3600" b="1">
                <a:solidFill>
                  <a:schemeClr val="bg1"/>
                </a:solidFill>
              </a:endParaRPr>
            </a:p>
          </p:txBody>
        </p:sp>
        <p:sp>
          <p:nvSpPr>
            <p:cNvPr id="3175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1753" name="Rectangle 2"/>
          <p:cNvSpPr>
            <a:spLocks noChangeArrowheads="1"/>
          </p:cNvSpPr>
          <p:nvPr/>
        </p:nvSpPr>
        <p:spPr bwMode="auto">
          <a:xfrm>
            <a:off x="0" y="1508125"/>
            <a:ext cx="54721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Consider the isolated system shown to the right. When Blocks A and B collide it is an inelastic collision where momentum is conserved, but some kinetic energy is converted to sound and heat upon the collision. The moment when the two blocks collide the velocity of Block B is ½</a:t>
            </a:r>
            <a:r>
              <a:rPr lang="en-US" altLang="en-US" sz="2400" b="1" i="1"/>
              <a:t>V</a:t>
            </a:r>
            <a:r>
              <a:rPr lang="en-US" altLang="en-US" sz="2400"/>
              <a:t> in the direction shown in the "Initial" diagram. After the collision the velocity of the two blocks "stuck together" is 2</a:t>
            </a:r>
            <a:r>
              <a:rPr lang="en-US" altLang="en-US" sz="2400" b="1" i="1"/>
              <a:t>V</a:t>
            </a:r>
            <a:r>
              <a:rPr lang="en-US" altLang="en-US" sz="2400"/>
              <a:t> in the direction shown in the "Final" diagram. The positive direction is indicated by the </a:t>
            </a:r>
            <a:r>
              <a:rPr lang="en-US" altLang="en-US" sz="2400" i="1"/>
              <a:t>x</a:t>
            </a:r>
            <a:r>
              <a:rPr lang="en-US" altLang="en-US" sz="2400"/>
              <a:t> arrow.</a:t>
            </a:r>
            <a:endParaRPr lang="en-CA" altLang="en-US" sz="2400" i="1">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27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27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27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27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2775" name="Group 17"/>
          <p:cNvGrpSpPr>
            <a:grpSpLocks/>
          </p:cNvGrpSpPr>
          <p:nvPr/>
        </p:nvGrpSpPr>
        <p:grpSpPr bwMode="auto">
          <a:xfrm>
            <a:off x="0" y="0"/>
            <a:ext cx="9144000" cy="1527175"/>
            <a:chOff x="0" y="0"/>
            <a:chExt cx="5760" cy="962"/>
          </a:xfrm>
        </p:grpSpPr>
        <p:pic>
          <p:nvPicPr>
            <p:cNvPr id="32778"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15"/>
            <p:cNvSpPr>
              <a:spLocks noChangeArrowheads="1"/>
            </p:cNvSpPr>
            <p:nvPr/>
          </p:nvSpPr>
          <p:spPr bwMode="auto">
            <a:xfrm>
              <a:off x="1129" y="123"/>
              <a:ext cx="373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VIII continued</a:t>
              </a:r>
              <a:endParaRPr lang="en-CA" altLang="en-US" sz="3600" b="1">
                <a:solidFill>
                  <a:schemeClr val="bg1"/>
                </a:solidFill>
              </a:endParaRPr>
            </a:p>
          </p:txBody>
        </p:sp>
        <p:sp>
          <p:nvSpPr>
            <p:cNvPr id="32780"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2776" name="Rectangle 2"/>
          <p:cNvSpPr>
            <a:spLocks noChangeArrowheads="1"/>
          </p:cNvSpPr>
          <p:nvPr/>
        </p:nvSpPr>
        <p:spPr bwMode="auto">
          <a:xfrm>
            <a:off x="58738" y="1527175"/>
            <a:ext cx="89884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If the mass of block B is </a:t>
            </a:r>
            <a:r>
              <a:rPr lang="en-US" altLang="en-US" sz="2400" b="1"/>
              <a:t>two times </a:t>
            </a:r>
            <a:r>
              <a:rPr lang="en-US" altLang="en-US" sz="2400"/>
              <a:t>the mass of Block A, what must the velocity of Block A be?</a:t>
            </a:r>
          </a:p>
          <a:p>
            <a:pPr eaLnBrk="1" hangingPunct="1">
              <a:spcBef>
                <a:spcPts val="600"/>
              </a:spcBef>
              <a:buFontTx/>
              <a:buNone/>
            </a:pPr>
            <a:r>
              <a:rPr lang="en-US" altLang="en-US" sz="2400">
                <a:solidFill>
                  <a:srgbClr val="000000"/>
                </a:solidFill>
              </a:rPr>
              <a:t>Note: M</a:t>
            </a:r>
            <a:r>
              <a:rPr lang="en-US" altLang="en-US" sz="2400" baseline="-25000">
                <a:solidFill>
                  <a:srgbClr val="000000"/>
                </a:solidFill>
              </a:rPr>
              <a:t>A</a:t>
            </a:r>
            <a:r>
              <a:rPr lang="en-US" altLang="en-US" sz="2400">
                <a:solidFill>
                  <a:srgbClr val="000000"/>
                </a:solidFill>
              </a:rPr>
              <a:t> and M</a:t>
            </a:r>
            <a:r>
              <a:rPr lang="en-US" altLang="en-US" sz="2400" baseline="-25000">
                <a:solidFill>
                  <a:srgbClr val="000000"/>
                </a:solidFill>
              </a:rPr>
              <a:t>B</a:t>
            </a:r>
            <a:r>
              <a:rPr lang="en-US" altLang="en-US" sz="2400">
                <a:solidFill>
                  <a:srgbClr val="000000"/>
                </a:solidFill>
              </a:rPr>
              <a:t> are the masses of Block A and B respectively. Similarly, </a:t>
            </a:r>
            <a:r>
              <a:rPr lang="en-US" altLang="en-US" sz="2400" b="1">
                <a:solidFill>
                  <a:srgbClr val="000000"/>
                </a:solidFill>
              </a:rPr>
              <a:t>V</a:t>
            </a:r>
            <a:r>
              <a:rPr lang="en-US" altLang="en-US" sz="2400" b="1" baseline="-25000">
                <a:solidFill>
                  <a:srgbClr val="000000"/>
                </a:solidFill>
              </a:rPr>
              <a:t>A</a:t>
            </a:r>
            <a:r>
              <a:rPr lang="en-US" altLang="en-US" sz="2400">
                <a:solidFill>
                  <a:srgbClr val="000000"/>
                </a:solidFill>
              </a:rPr>
              <a:t> and </a:t>
            </a:r>
            <a:r>
              <a:rPr lang="en-US" altLang="en-US" sz="2400" b="1">
                <a:solidFill>
                  <a:srgbClr val="000000"/>
                </a:solidFill>
              </a:rPr>
              <a:t>V</a:t>
            </a:r>
            <a:r>
              <a:rPr lang="en-US" altLang="en-US" sz="2400" b="1" baseline="-25000">
                <a:solidFill>
                  <a:srgbClr val="000000"/>
                </a:solidFill>
              </a:rPr>
              <a:t>B</a:t>
            </a:r>
            <a:r>
              <a:rPr lang="en-US" altLang="en-US" sz="2400">
                <a:solidFill>
                  <a:srgbClr val="000000"/>
                </a:solidFill>
              </a:rPr>
              <a:t> are the velocities of Block A and B respectively. </a:t>
            </a:r>
            <a:r>
              <a:rPr lang="en-US" altLang="en-US" sz="2400"/>
              <a:t>M</a:t>
            </a:r>
            <a:r>
              <a:rPr lang="en-US" altLang="en-US" sz="2400" baseline="-25000"/>
              <a:t>AB</a:t>
            </a:r>
            <a:r>
              <a:rPr lang="en-US" altLang="en-US" sz="2400"/>
              <a:t> is the combined mass after the collision and </a:t>
            </a:r>
            <a:r>
              <a:rPr lang="en-US" altLang="en-US" sz="2400" b="1"/>
              <a:t>V</a:t>
            </a:r>
            <a:r>
              <a:rPr lang="en-US" altLang="en-US" sz="2400" b="1" baseline="-25000"/>
              <a:t>AB</a:t>
            </a:r>
            <a:r>
              <a:rPr lang="en-US" altLang="en-US" sz="2400" b="1"/>
              <a:t> </a:t>
            </a:r>
            <a:r>
              <a:rPr lang="en-US" altLang="en-US" sz="2400"/>
              <a:t>is the velocity of this mass after the collision.</a:t>
            </a:r>
          </a:p>
        </p:txBody>
      </p:sp>
      <p:sp>
        <p:nvSpPr>
          <p:cNvPr id="14" name="Text Box 4"/>
          <p:cNvSpPr txBox="1">
            <a:spLocks noRot="1" noChangeAspect="1" noMove="1" noResize="1" noEditPoints="1" noAdjustHandles="1" noChangeArrowheads="1" noChangeShapeType="1" noTextEdit="1"/>
          </p:cNvSpPr>
          <p:nvPr/>
        </p:nvSpPr>
        <p:spPr bwMode="auto">
          <a:xfrm>
            <a:off x="77788" y="4533943"/>
            <a:ext cx="5081067" cy="2629631"/>
          </a:xfrm>
          <a:prstGeom prst="rect">
            <a:avLst/>
          </a:prstGeom>
          <a:blipFill rotWithShape="1">
            <a:blip r:embed="rId4"/>
            <a:stretch>
              <a:fillRect l="-1441" t="-116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379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379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379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379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3799" name="Group 17"/>
          <p:cNvGrpSpPr>
            <a:grpSpLocks/>
          </p:cNvGrpSpPr>
          <p:nvPr/>
        </p:nvGrpSpPr>
        <p:grpSpPr bwMode="auto">
          <a:xfrm>
            <a:off x="0" y="0"/>
            <a:ext cx="9144000" cy="1527175"/>
            <a:chOff x="0" y="0"/>
            <a:chExt cx="5760" cy="962"/>
          </a:xfrm>
        </p:grpSpPr>
        <p:pic>
          <p:nvPicPr>
            <p:cNvPr id="3380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380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3800" name="Text Box 6"/>
          <p:cNvSpPr txBox="1">
            <a:spLocks noChangeArrowheads="1"/>
          </p:cNvSpPr>
          <p:nvPr/>
        </p:nvSpPr>
        <p:spPr bwMode="auto">
          <a:xfrm>
            <a:off x="0" y="1558925"/>
            <a:ext cx="91440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A</a:t>
            </a:r>
          </a:p>
          <a:p>
            <a:pPr eaLnBrk="1" hangingPunct="1">
              <a:spcBef>
                <a:spcPts val="400"/>
              </a:spcBef>
              <a:buFontTx/>
              <a:buNone/>
            </a:pPr>
            <a:r>
              <a:rPr lang="en-CA" altLang="en-US" sz="2200" b="1"/>
              <a:t>Justification:</a:t>
            </a:r>
            <a:r>
              <a:rPr lang="en-CA" altLang="en-US" sz="2200"/>
              <a:t> </a:t>
            </a:r>
            <a:r>
              <a:rPr lang="en-US" altLang="en-US" sz="2200"/>
              <a:t>First of all, since this is an inelastic collision, we know that kinetic energy is </a:t>
            </a:r>
            <a:r>
              <a:rPr lang="en-US" altLang="en-US" sz="2200" b="1"/>
              <a:t>not </a:t>
            </a:r>
            <a:r>
              <a:rPr lang="en-US" altLang="en-US" sz="2200"/>
              <a:t>conserved. Therefore we cannot use conservation of kinetic energy to solve this problem. However, we can use the conservation of momentum.</a:t>
            </a:r>
          </a:p>
          <a:p>
            <a:pPr eaLnBrk="1" hangingPunct="1">
              <a:spcBef>
                <a:spcPts val="400"/>
              </a:spcBef>
              <a:buFontTx/>
              <a:buNone/>
            </a:pPr>
            <a:r>
              <a:rPr lang="en-US" altLang="en-US" sz="2200"/>
              <a:t>To begin, we need to write down all of the information that has been provided in the text of the question. We need to </a:t>
            </a:r>
            <a:r>
              <a:rPr lang="en-US" altLang="en-US" sz="2200" b="1"/>
              <a:t>keep in mind the positive </a:t>
            </a:r>
            <a:r>
              <a:rPr lang="en-US" altLang="en-US" sz="2200" b="1" i="1"/>
              <a:t>x </a:t>
            </a:r>
            <a:r>
              <a:rPr lang="en-US" altLang="en-US" sz="2200" b="1"/>
              <a:t>direction</a:t>
            </a:r>
            <a:r>
              <a:rPr lang="en-US" altLang="en-US" sz="2200"/>
              <a:t> as indicated in the question.</a:t>
            </a:r>
          </a:p>
        </p:txBody>
      </p:sp>
      <p:sp>
        <p:nvSpPr>
          <p:cNvPr id="33801" name="Rectangle 1"/>
          <p:cNvSpPr>
            <a:spLocks noChangeArrowheads="1"/>
          </p:cNvSpPr>
          <p:nvPr/>
        </p:nvSpPr>
        <p:spPr bwMode="auto">
          <a:xfrm>
            <a:off x="250825" y="4754563"/>
            <a:ext cx="2546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Initially we know:</a:t>
            </a:r>
          </a:p>
          <a:p>
            <a:pPr>
              <a:spcBef>
                <a:spcPct val="0"/>
              </a:spcBef>
              <a:buFontTx/>
              <a:buNone/>
            </a:pPr>
            <a:endParaRPr lang="en-US" altLang="en-US" sz="2200"/>
          </a:p>
          <a:p>
            <a:pPr>
              <a:spcBef>
                <a:spcPct val="0"/>
              </a:spcBef>
              <a:buFontTx/>
              <a:buNone/>
            </a:pPr>
            <a:r>
              <a:rPr lang="en-US" altLang="en-US" sz="2200" b="1" i="1"/>
              <a:t>V</a:t>
            </a:r>
            <a:r>
              <a:rPr lang="en-US" altLang="en-US" sz="2200" b="1" i="1" baseline="-25000"/>
              <a:t>B</a:t>
            </a:r>
            <a:r>
              <a:rPr lang="en-US" altLang="en-US" sz="2200"/>
              <a:t> = – ½</a:t>
            </a:r>
            <a:r>
              <a:rPr lang="en-US" altLang="en-US" sz="2200" b="1" i="1"/>
              <a:t>V</a:t>
            </a:r>
            <a:endParaRPr lang="en-US" altLang="en-US" sz="2200" b="1"/>
          </a:p>
          <a:p>
            <a:pPr>
              <a:spcBef>
                <a:spcPct val="0"/>
              </a:spcBef>
              <a:buFontTx/>
              <a:buNone/>
            </a:pPr>
            <a:r>
              <a:rPr lang="en-US" altLang="en-US" sz="2200" i="1"/>
              <a:t>M</a:t>
            </a:r>
            <a:r>
              <a:rPr lang="en-US" altLang="en-US" sz="2200" i="1" baseline="-25000"/>
              <a:t>B</a:t>
            </a:r>
            <a:r>
              <a:rPr lang="en-US" altLang="en-US" sz="2200"/>
              <a:t> = 2</a:t>
            </a:r>
            <a:r>
              <a:rPr lang="en-US" altLang="en-US" sz="2200" i="1"/>
              <a:t>M</a:t>
            </a:r>
            <a:r>
              <a:rPr lang="en-US" altLang="en-US" sz="2200" i="1" baseline="-25000"/>
              <a:t>A</a:t>
            </a:r>
          </a:p>
          <a:p>
            <a:pPr>
              <a:spcBef>
                <a:spcPct val="0"/>
              </a:spcBef>
              <a:buFontTx/>
              <a:buNone/>
            </a:pPr>
            <a:r>
              <a:rPr lang="en-US" altLang="en-US" sz="2200" b="1" i="1"/>
              <a:t>V</a:t>
            </a:r>
            <a:r>
              <a:rPr lang="en-US" altLang="en-US" sz="2200" b="1" i="1" baseline="-25000"/>
              <a:t>A</a:t>
            </a:r>
            <a:r>
              <a:rPr lang="en-US" altLang="en-US" sz="2200"/>
              <a:t> = ?</a:t>
            </a:r>
          </a:p>
        </p:txBody>
      </p:sp>
      <p:sp>
        <p:nvSpPr>
          <p:cNvPr id="33802" name="Rectangle 2"/>
          <p:cNvSpPr>
            <a:spLocks noChangeArrowheads="1"/>
          </p:cNvSpPr>
          <p:nvPr/>
        </p:nvSpPr>
        <p:spPr bwMode="auto">
          <a:xfrm>
            <a:off x="3846513" y="4754563"/>
            <a:ext cx="457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Finally we know:</a:t>
            </a:r>
          </a:p>
          <a:p>
            <a:pPr>
              <a:spcBef>
                <a:spcPct val="0"/>
              </a:spcBef>
              <a:buFontTx/>
              <a:buNone/>
            </a:pPr>
            <a:endParaRPr lang="en-US" altLang="en-US" sz="2200"/>
          </a:p>
          <a:p>
            <a:pPr>
              <a:spcBef>
                <a:spcPct val="0"/>
              </a:spcBef>
              <a:buFontTx/>
              <a:buNone/>
            </a:pPr>
            <a:r>
              <a:rPr lang="en-US" altLang="en-US" sz="2200" b="1" i="1"/>
              <a:t>V</a:t>
            </a:r>
            <a:r>
              <a:rPr lang="en-US" altLang="en-US" sz="2200" b="1" i="1" baseline="-25000"/>
              <a:t>AB</a:t>
            </a:r>
            <a:r>
              <a:rPr lang="en-US" altLang="en-US" sz="2200"/>
              <a:t> = 2</a:t>
            </a:r>
            <a:r>
              <a:rPr lang="en-US" altLang="en-US" sz="2200" b="1" i="1"/>
              <a:t>V</a:t>
            </a:r>
          </a:p>
          <a:p>
            <a:pPr>
              <a:spcBef>
                <a:spcPct val="0"/>
              </a:spcBef>
              <a:buFontTx/>
              <a:buNone/>
            </a:pPr>
            <a:r>
              <a:rPr lang="en-US" altLang="en-US" sz="2200" i="1"/>
              <a:t>M</a:t>
            </a:r>
            <a:r>
              <a:rPr lang="en-US" altLang="en-US" sz="2200" i="1" baseline="-25000"/>
              <a:t>AB</a:t>
            </a:r>
            <a:r>
              <a:rPr lang="en-US" altLang="en-US" sz="2200"/>
              <a:t> = </a:t>
            </a:r>
            <a:r>
              <a:rPr lang="en-US" altLang="en-US" sz="2200" i="1"/>
              <a:t>M</a:t>
            </a:r>
            <a:r>
              <a:rPr lang="en-US" altLang="en-US" sz="2200" i="1" baseline="-25000"/>
              <a:t>A</a:t>
            </a:r>
            <a:r>
              <a:rPr lang="en-US" altLang="en-US" sz="2200"/>
              <a:t> + </a:t>
            </a:r>
            <a:r>
              <a:rPr lang="en-US" altLang="en-US" sz="2200" i="1"/>
              <a:t>M</a:t>
            </a:r>
            <a:r>
              <a:rPr lang="en-US" altLang="en-US" sz="2200" i="1" baseline="-25000"/>
              <a:t>B</a:t>
            </a:r>
            <a:r>
              <a:rPr lang="en-US" altLang="en-US" sz="2200"/>
              <a:t> = </a:t>
            </a:r>
            <a:r>
              <a:rPr lang="en-US" altLang="en-US" sz="2200" i="1"/>
              <a:t>M</a:t>
            </a:r>
            <a:r>
              <a:rPr lang="en-US" altLang="en-US" sz="2200" i="1" baseline="-25000"/>
              <a:t>A</a:t>
            </a:r>
            <a:r>
              <a:rPr lang="en-US" altLang="en-US" sz="2200"/>
              <a:t> + 2</a:t>
            </a:r>
            <a:r>
              <a:rPr lang="en-US" altLang="en-US" sz="2200" i="1"/>
              <a:t>M</a:t>
            </a:r>
            <a:r>
              <a:rPr lang="en-US" altLang="en-US" sz="2200" i="1" baseline="-25000"/>
              <a:t>A</a:t>
            </a:r>
            <a:r>
              <a:rPr lang="en-US" altLang="en-US" sz="2200"/>
              <a:t> = 3</a:t>
            </a:r>
            <a:r>
              <a:rPr lang="en-US" altLang="en-US" sz="2200" i="1"/>
              <a:t>M</a:t>
            </a:r>
            <a:r>
              <a:rPr lang="en-US" altLang="en-US" sz="2200" i="1" baseline="-25000"/>
              <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48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48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48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48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4823" name="Group 17"/>
          <p:cNvGrpSpPr>
            <a:grpSpLocks/>
          </p:cNvGrpSpPr>
          <p:nvPr/>
        </p:nvGrpSpPr>
        <p:grpSpPr bwMode="auto">
          <a:xfrm>
            <a:off x="0" y="0"/>
            <a:ext cx="9144000" cy="1527175"/>
            <a:chOff x="0" y="0"/>
            <a:chExt cx="5760" cy="962"/>
          </a:xfrm>
        </p:grpSpPr>
        <p:pic>
          <p:nvPicPr>
            <p:cNvPr id="3482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482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4824" name="Text Box 6"/>
          <p:cNvSpPr txBox="1">
            <a:spLocks noChangeArrowheads="1"/>
          </p:cNvSpPr>
          <p:nvPr/>
        </p:nvSpPr>
        <p:spPr bwMode="auto">
          <a:xfrm>
            <a:off x="0" y="1558925"/>
            <a:ext cx="91440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Since momentum is conserved this means that the momentum of the system in the initial and final diagrams must be equal to one another. Using this information in combination with the equation for momentum, </a:t>
            </a:r>
            <a:r>
              <a:rPr lang="en-US" altLang="en-US" sz="2200" b="1" i="1"/>
              <a:t>p</a:t>
            </a:r>
            <a:r>
              <a:rPr lang="en-US" altLang="en-US" sz="2200"/>
              <a:t> = </a:t>
            </a:r>
            <a:r>
              <a:rPr lang="en-US" altLang="en-US" sz="2200" i="1"/>
              <a:t>m</a:t>
            </a:r>
            <a:r>
              <a:rPr lang="en-US" altLang="en-US" sz="2200" b="1" i="1"/>
              <a:t>v</a:t>
            </a:r>
            <a:r>
              <a:rPr lang="en-US" altLang="en-US" sz="2200"/>
              <a:t>, and keeping in mind that momentum is a vector quantity we can say:</a:t>
            </a:r>
          </a:p>
        </p:txBody>
      </p:sp>
      <p:sp>
        <p:nvSpPr>
          <p:cNvPr id="34825" name="Rectangle 13"/>
          <p:cNvSpPr>
            <a:spLocks noChangeArrowheads="1"/>
          </p:cNvSpPr>
          <p:nvPr/>
        </p:nvSpPr>
        <p:spPr bwMode="auto">
          <a:xfrm>
            <a:off x="0" y="2976563"/>
            <a:ext cx="90138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600"/>
              </a:spcBef>
              <a:buFontTx/>
              <a:buNone/>
            </a:pPr>
            <a:r>
              <a:rPr lang="en-US" altLang="en-US" sz="2200" b="1" i="1"/>
              <a:t>		      p</a:t>
            </a:r>
            <a:r>
              <a:rPr lang="en-US" altLang="en-US" sz="2200" b="1" i="1" baseline="-25000"/>
              <a:t>i</a:t>
            </a:r>
            <a:r>
              <a:rPr lang="en-US" altLang="en-US" sz="2200" b="1" i="1"/>
              <a:t> </a:t>
            </a:r>
            <a:r>
              <a:rPr lang="en-US" altLang="en-US" sz="2200" i="1"/>
              <a:t>= </a:t>
            </a:r>
            <a:r>
              <a:rPr lang="en-US" altLang="en-US" sz="2200" b="1" i="1"/>
              <a:t>p</a:t>
            </a:r>
            <a:r>
              <a:rPr lang="en-US" altLang="en-US" sz="2200" b="1" i="1" baseline="-25000"/>
              <a:t>f</a:t>
            </a:r>
          </a:p>
          <a:p>
            <a:pPr>
              <a:spcBef>
                <a:spcPts val="600"/>
              </a:spcBef>
              <a:buFontTx/>
              <a:buNone/>
            </a:pPr>
            <a:r>
              <a:rPr lang="en-US" altLang="en-US" sz="2200" b="1" i="1" baseline="-25000"/>
              <a:t>	</a:t>
            </a:r>
            <a:r>
              <a:rPr lang="en-US" altLang="en-US" sz="2200" b="1" i="1"/>
              <a:t>         p</a:t>
            </a:r>
            <a:r>
              <a:rPr lang="en-US" altLang="en-US" sz="2200" b="1" i="1" baseline="-25000"/>
              <a:t>A</a:t>
            </a:r>
            <a:r>
              <a:rPr lang="en-US" altLang="en-US" sz="2200" b="1" i="1"/>
              <a:t> </a:t>
            </a:r>
            <a:r>
              <a:rPr lang="en-US" altLang="en-US" sz="2200" i="1"/>
              <a:t>+ </a:t>
            </a:r>
            <a:r>
              <a:rPr lang="en-US" altLang="en-US" sz="2200" b="1" i="1"/>
              <a:t>p</a:t>
            </a:r>
            <a:r>
              <a:rPr lang="en-US" altLang="en-US" sz="2200" b="1" i="1" baseline="-25000"/>
              <a:t>B</a:t>
            </a:r>
            <a:r>
              <a:rPr lang="en-US" altLang="en-US" sz="2200" i="1"/>
              <a:t> = </a:t>
            </a:r>
            <a:r>
              <a:rPr lang="en-US" altLang="en-US" sz="2200" b="1" i="1"/>
              <a:t>p</a:t>
            </a:r>
            <a:r>
              <a:rPr lang="en-US" altLang="en-US" sz="2200" b="1" i="1" baseline="-25000"/>
              <a:t>AB</a:t>
            </a:r>
          </a:p>
          <a:p>
            <a:pPr>
              <a:spcBef>
                <a:spcPts val="600"/>
              </a:spcBef>
              <a:buFontTx/>
              <a:buNone/>
            </a:pPr>
            <a:r>
              <a:rPr lang="en-US" altLang="en-US" sz="2200" b="1" i="1" baseline="-25000"/>
              <a:t>	</a:t>
            </a:r>
            <a:r>
              <a:rPr lang="en-US" altLang="en-US" sz="2200" i="1"/>
              <a:t>M</a:t>
            </a:r>
            <a:r>
              <a:rPr lang="en-US" altLang="en-US" sz="2200" i="1" baseline="-25000"/>
              <a:t>A</a:t>
            </a:r>
            <a:r>
              <a:rPr lang="en-US" altLang="en-US" sz="2200" b="1" i="1"/>
              <a:t>V</a:t>
            </a:r>
            <a:r>
              <a:rPr lang="en-US" altLang="en-US" sz="2200" b="1" i="1" baseline="-25000"/>
              <a:t>A</a:t>
            </a:r>
            <a:r>
              <a:rPr lang="en-US" altLang="en-US" sz="2200" b="1" i="1"/>
              <a:t> </a:t>
            </a:r>
            <a:r>
              <a:rPr lang="en-US" altLang="en-US" sz="2200" i="1"/>
              <a:t>+ M</a:t>
            </a:r>
            <a:r>
              <a:rPr lang="en-US" altLang="en-US" sz="2200" i="1" baseline="-25000"/>
              <a:t>B</a:t>
            </a:r>
            <a:r>
              <a:rPr lang="en-US" altLang="en-US" sz="2200" b="1" i="1"/>
              <a:t>V</a:t>
            </a:r>
            <a:r>
              <a:rPr lang="en-US" altLang="en-US" sz="2200" b="1" i="1" baseline="-25000"/>
              <a:t>B</a:t>
            </a:r>
            <a:r>
              <a:rPr lang="en-US" altLang="en-US" sz="2200" i="1"/>
              <a:t> = M</a:t>
            </a:r>
            <a:r>
              <a:rPr lang="en-US" altLang="en-US" sz="2200" i="1" baseline="-25000"/>
              <a:t>AB</a:t>
            </a:r>
            <a:r>
              <a:rPr lang="en-US" altLang="en-US" sz="2200" b="1" i="1"/>
              <a:t>V</a:t>
            </a:r>
            <a:r>
              <a:rPr lang="en-US" altLang="en-US" sz="2200" b="1" i="1" baseline="-25000"/>
              <a:t>AB</a:t>
            </a:r>
          </a:p>
          <a:p>
            <a:pPr>
              <a:spcBef>
                <a:spcPts val="600"/>
              </a:spcBef>
              <a:buFontTx/>
              <a:buNone/>
            </a:pPr>
            <a:r>
              <a:rPr lang="en-US" altLang="en-US" sz="2200" i="1"/>
              <a:t>M</a:t>
            </a:r>
            <a:r>
              <a:rPr lang="en-US" altLang="en-US" sz="2200" i="1" baseline="-25000"/>
              <a:t>A</a:t>
            </a:r>
            <a:r>
              <a:rPr lang="en-US" altLang="en-US" sz="2200" b="1" i="1"/>
              <a:t>V</a:t>
            </a:r>
            <a:r>
              <a:rPr lang="en-US" altLang="en-US" sz="2200" b="1" i="1" baseline="-25000"/>
              <a:t>A</a:t>
            </a:r>
            <a:r>
              <a:rPr lang="en-US" altLang="en-US" sz="2200" b="1" i="1"/>
              <a:t> </a:t>
            </a:r>
            <a:r>
              <a:rPr lang="en-US" altLang="en-US" sz="2200" i="1"/>
              <a:t>+ (2M</a:t>
            </a:r>
            <a:r>
              <a:rPr lang="en-US" altLang="en-US" sz="2200" i="1" baseline="-25000"/>
              <a:t>A</a:t>
            </a:r>
            <a:r>
              <a:rPr lang="en-US" altLang="en-US" sz="2200" i="1"/>
              <a:t>)(</a:t>
            </a:r>
            <a:r>
              <a:rPr lang="en-US" altLang="en-US" sz="2200"/>
              <a:t>– ½</a:t>
            </a:r>
            <a:r>
              <a:rPr lang="en-US" altLang="en-US" sz="2200" b="1" i="1"/>
              <a:t>V</a:t>
            </a:r>
            <a:r>
              <a:rPr lang="en-US" altLang="en-US" sz="2200" i="1"/>
              <a:t>) = (3M</a:t>
            </a:r>
            <a:r>
              <a:rPr lang="en-US" altLang="en-US" sz="2200" i="1" baseline="-25000"/>
              <a:t>A</a:t>
            </a:r>
            <a:r>
              <a:rPr lang="en-US" altLang="en-US" sz="2200" i="1"/>
              <a:t>)(</a:t>
            </a:r>
            <a:r>
              <a:rPr lang="en-US" altLang="en-US" sz="2200"/>
              <a:t>2</a:t>
            </a:r>
            <a:r>
              <a:rPr lang="en-US" altLang="en-US" sz="2200" b="1" i="1"/>
              <a:t>V</a:t>
            </a:r>
            <a:r>
              <a:rPr lang="en-US" altLang="en-US" sz="2200" i="1"/>
              <a:t>)</a:t>
            </a:r>
          </a:p>
          <a:p>
            <a:pPr>
              <a:spcBef>
                <a:spcPts val="600"/>
              </a:spcBef>
              <a:buFontTx/>
              <a:buNone/>
            </a:pPr>
            <a:endParaRPr lang="en-US" altLang="en-US" sz="2200" i="1"/>
          </a:p>
          <a:p>
            <a:pPr>
              <a:spcBef>
                <a:spcPts val="600"/>
              </a:spcBef>
              <a:buFontTx/>
              <a:buNone/>
            </a:pPr>
            <a:r>
              <a:rPr lang="en-US" altLang="en-US" sz="2200"/>
              <a:t>Cancel out all </a:t>
            </a:r>
            <a:r>
              <a:rPr lang="en-US" altLang="en-US" sz="2200" i="1"/>
              <a:t>M</a:t>
            </a:r>
            <a:r>
              <a:rPr lang="en-US" altLang="en-US" sz="2200" i="1" baseline="-25000"/>
              <a:t>A</a:t>
            </a:r>
            <a:r>
              <a:rPr lang="en-US" altLang="en-US" sz="2200"/>
              <a:t>'s because they are in all terms and simplify:</a:t>
            </a:r>
          </a:p>
          <a:p>
            <a:pPr>
              <a:spcBef>
                <a:spcPts val="600"/>
              </a:spcBef>
              <a:buFontTx/>
              <a:buNone/>
            </a:pPr>
            <a:r>
              <a:rPr lang="en-US" altLang="en-US" sz="2200" b="1" i="1"/>
              <a:t>V</a:t>
            </a:r>
            <a:r>
              <a:rPr lang="en-US" altLang="en-US" sz="2200" b="1" i="1" baseline="-25000"/>
              <a:t>A</a:t>
            </a:r>
            <a:r>
              <a:rPr lang="en-US" altLang="en-US" sz="2200" b="1" i="1"/>
              <a:t> </a:t>
            </a:r>
            <a:r>
              <a:rPr lang="en-US" altLang="en-US" sz="2200"/>
              <a:t>– </a:t>
            </a:r>
            <a:r>
              <a:rPr lang="en-US" altLang="en-US" sz="2200" b="1" i="1"/>
              <a:t>V</a:t>
            </a:r>
            <a:r>
              <a:rPr lang="en-US" altLang="en-US" sz="2200"/>
              <a:t> = 6</a:t>
            </a:r>
            <a:r>
              <a:rPr lang="en-US" altLang="en-US" sz="2200" b="1" i="1"/>
              <a:t>V</a:t>
            </a:r>
          </a:p>
          <a:p>
            <a:pPr>
              <a:spcBef>
                <a:spcPts val="600"/>
              </a:spcBef>
              <a:buFontTx/>
              <a:buNone/>
            </a:pPr>
            <a:r>
              <a:rPr lang="en-US" altLang="en-US" sz="2200"/>
              <a:t>Therefore </a:t>
            </a:r>
            <a:r>
              <a:rPr lang="en-US" altLang="en-US" sz="2200" b="1" i="1"/>
              <a:t>V</a:t>
            </a:r>
            <a:r>
              <a:rPr lang="en-US" altLang="en-US" sz="2200" b="1" i="1" baseline="-25000"/>
              <a:t>A</a:t>
            </a:r>
            <a:r>
              <a:rPr lang="en-US" altLang="en-US" sz="2200" b="1" i="1"/>
              <a:t> </a:t>
            </a:r>
            <a:r>
              <a:rPr lang="en-US" altLang="en-US" sz="2200"/>
              <a:t>= 7</a:t>
            </a:r>
            <a:r>
              <a:rPr lang="en-US" altLang="en-US" sz="2200" b="1" i="1"/>
              <a:t>V	</a:t>
            </a:r>
            <a:r>
              <a:rPr lang="en-US" altLang="en-US" sz="2200"/>
              <a:t>(answer </a:t>
            </a:r>
            <a:r>
              <a:rPr lang="en-US" altLang="en-US" sz="2200" b="1"/>
              <a:t>A</a:t>
            </a:r>
            <a:r>
              <a:rPr lang="en-US" altLang="en-US" sz="2200"/>
              <a:t>)</a:t>
            </a:r>
            <a:endParaRPr lang="en-US" altLang="en-US" sz="2200" b="1" i="1"/>
          </a:p>
          <a:p>
            <a:pPr>
              <a:spcBef>
                <a:spcPts val="600"/>
              </a:spcBef>
              <a:buFontTx/>
              <a:buNone/>
            </a:pPr>
            <a:endParaRPr lang="en-US" altLang="en-US" sz="2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584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584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584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584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5847" name="Group 17"/>
          <p:cNvGrpSpPr>
            <a:grpSpLocks/>
          </p:cNvGrpSpPr>
          <p:nvPr/>
        </p:nvGrpSpPr>
        <p:grpSpPr bwMode="auto">
          <a:xfrm>
            <a:off x="0" y="0"/>
            <a:ext cx="9144000" cy="1527175"/>
            <a:chOff x="0" y="0"/>
            <a:chExt cx="5760" cy="962"/>
          </a:xfrm>
        </p:grpSpPr>
        <p:pic>
          <p:nvPicPr>
            <p:cNvPr id="3585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15"/>
            <p:cNvSpPr>
              <a:spLocks noChangeArrowheads="1"/>
            </p:cNvSpPr>
            <p:nvPr/>
          </p:nvSpPr>
          <p:spPr bwMode="auto">
            <a:xfrm>
              <a:off x="1129" y="123"/>
              <a:ext cx="373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IX</a:t>
              </a:r>
              <a:endParaRPr lang="en-CA" altLang="en-US" sz="3600" b="1">
                <a:solidFill>
                  <a:schemeClr val="bg1"/>
                </a:solidFill>
              </a:endParaRPr>
            </a:p>
          </p:txBody>
        </p:sp>
        <p:sp>
          <p:nvSpPr>
            <p:cNvPr id="3585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5848" name="Rectangle 2"/>
          <p:cNvSpPr>
            <a:spLocks noChangeArrowheads="1"/>
          </p:cNvSpPr>
          <p:nvPr/>
        </p:nvSpPr>
        <p:spPr bwMode="auto">
          <a:xfrm>
            <a:off x="58738" y="1527175"/>
            <a:ext cx="8988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A baseball (1 kg) coming </a:t>
            </a:r>
            <a:r>
              <a:rPr lang="en-US" altLang="en-US" sz="2400" b="1"/>
              <a:t>from </a:t>
            </a:r>
            <a:r>
              <a:rPr lang="en-US" altLang="en-US" sz="2400"/>
              <a:t>the East is approaching Barry at 10 m/s. Barry hits the baseball back to where it came from and the baseball leaves his bat at 10 m/s. What is the impulse Barry delivered to the baseball?</a:t>
            </a:r>
          </a:p>
        </p:txBody>
      </p:sp>
      <p:sp>
        <p:nvSpPr>
          <p:cNvPr id="35849" name="Text Box 4"/>
          <p:cNvSpPr txBox="1">
            <a:spLocks noChangeArrowheads="1"/>
          </p:cNvSpPr>
          <p:nvPr/>
        </p:nvSpPr>
        <p:spPr bwMode="auto">
          <a:xfrm>
            <a:off x="77788" y="4179888"/>
            <a:ext cx="5081587"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200"/>
              <a:t>0 N.s to the East</a:t>
            </a:r>
          </a:p>
          <a:p>
            <a:pPr>
              <a:buFontTx/>
              <a:buAutoNum type="alphaUcPeriod"/>
            </a:pPr>
            <a:r>
              <a:rPr lang="en-US" altLang="en-US" sz="2200"/>
              <a:t>0 N.s to the West</a:t>
            </a:r>
          </a:p>
          <a:p>
            <a:pPr>
              <a:buFontTx/>
              <a:buAutoNum type="alphaUcPeriod"/>
            </a:pPr>
            <a:r>
              <a:rPr lang="en-US" altLang="en-US" sz="2200"/>
              <a:t>10 N.s to the East</a:t>
            </a:r>
          </a:p>
          <a:p>
            <a:pPr>
              <a:buFontTx/>
              <a:buAutoNum type="alphaUcPeriod"/>
            </a:pPr>
            <a:r>
              <a:rPr lang="en-US" altLang="en-US" sz="2200"/>
              <a:t>20 N.s to the East</a:t>
            </a:r>
          </a:p>
          <a:p>
            <a:pPr>
              <a:buFontTx/>
              <a:buAutoNum type="alphaUcPeriod"/>
            </a:pPr>
            <a:r>
              <a:rPr lang="en-US" altLang="en-US" sz="2200"/>
              <a:t>20 N.s to the West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5" descr="C:\Users\Asus\Downloads\11375504-Baseball-Hitter-Swinging-at-a-Fast-Pitch-Vector-Illustration-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100" y="4899025"/>
            <a:ext cx="222726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6868"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6869"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6870"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6871"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6872" name="Group 17"/>
          <p:cNvGrpSpPr>
            <a:grpSpLocks/>
          </p:cNvGrpSpPr>
          <p:nvPr/>
        </p:nvGrpSpPr>
        <p:grpSpPr bwMode="auto">
          <a:xfrm>
            <a:off x="0" y="0"/>
            <a:ext cx="9144000" cy="1527175"/>
            <a:chOff x="0" y="0"/>
            <a:chExt cx="5760" cy="962"/>
          </a:xfrm>
        </p:grpSpPr>
        <p:pic>
          <p:nvPicPr>
            <p:cNvPr id="36884"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36886"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6873" name="Text Box 6"/>
          <p:cNvSpPr txBox="1">
            <a:spLocks noChangeArrowheads="1"/>
          </p:cNvSpPr>
          <p:nvPr/>
        </p:nvSpPr>
        <p:spPr bwMode="auto">
          <a:xfrm>
            <a:off x="0" y="1558925"/>
            <a:ext cx="91440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D</a:t>
            </a:r>
          </a:p>
          <a:p>
            <a:pPr eaLnBrk="1" hangingPunct="1">
              <a:spcBef>
                <a:spcPts val="400"/>
              </a:spcBef>
              <a:buFontTx/>
              <a:buNone/>
            </a:pPr>
            <a:r>
              <a:rPr lang="en-CA" altLang="en-US" sz="2200" b="1"/>
              <a:t>Justification:</a:t>
            </a:r>
            <a:r>
              <a:rPr lang="en-CA" altLang="en-US" sz="2200"/>
              <a:t> </a:t>
            </a:r>
            <a:r>
              <a:rPr lang="en-US" altLang="en-US" sz="2200"/>
              <a:t>In a collision, an object experiences a force for a specific amount of time that results in a change in momentum. The result of the force acting for the given amount of time is that the object's mass either speeds up or slows down (or changes direction). The impulse experienced by the object equals the </a:t>
            </a:r>
            <a:r>
              <a:rPr lang="en-US" altLang="en-US" sz="2200" b="1"/>
              <a:t>change in momentum</a:t>
            </a:r>
            <a:r>
              <a:rPr lang="en-US" altLang="en-US" sz="2200"/>
              <a:t> of the object. To answer this question, let us first draw a diagram:</a:t>
            </a:r>
          </a:p>
        </p:txBody>
      </p:sp>
      <p:pic>
        <p:nvPicPr>
          <p:cNvPr id="36874" name="Picture 14" descr="C:\Users\Asus\Downloads\baseball-clip-art-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788" y="4595813"/>
            <a:ext cx="20272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Box 1"/>
          <p:cNvSpPr txBox="1">
            <a:spLocks noChangeArrowheads="1"/>
          </p:cNvSpPr>
          <p:nvPr/>
        </p:nvSpPr>
        <p:spPr bwMode="auto">
          <a:xfrm>
            <a:off x="527050" y="4195763"/>
            <a:ext cx="99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Before</a:t>
            </a:r>
          </a:p>
        </p:txBody>
      </p:sp>
      <p:sp>
        <p:nvSpPr>
          <p:cNvPr id="36876" name="TextBox 18"/>
          <p:cNvSpPr txBox="1">
            <a:spLocks noChangeArrowheads="1"/>
          </p:cNvSpPr>
          <p:nvPr/>
        </p:nvSpPr>
        <p:spPr bwMode="auto">
          <a:xfrm>
            <a:off x="5351463" y="4348163"/>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After</a:t>
            </a:r>
          </a:p>
        </p:txBody>
      </p:sp>
      <p:cxnSp>
        <p:nvCxnSpPr>
          <p:cNvPr id="21" name="Straight Arrow Connector 20"/>
          <p:cNvCxnSpPr/>
          <p:nvPr/>
        </p:nvCxnSpPr>
        <p:spPr>
          <a:xfrm>
            <a:off x="3032125" y="4810125"/>
            <a:ext cx="64135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878" name="TextBox 37"/>
          <p:cNvSpPr txBox="1">
            <a:spLocks noChangeArrowheads="1"/>
          </p:cNvSpPr>
          <p:nvPr/>
        </p:nvSpPr>
        <p:spPr bwMode="auto">
          <a:xfrm>
            <a:off x="2335213" y="4613275"/>
            <a:ext cx="70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West</a:t>
            </a:r>
          </a:p>
        </p:txBody>
      </p:sp>
      <p:sp>
        <p:nvSpPr>
          <p:cNvPr id="36879" name="TextBox 38"/>
          <p:cNvSpPr txBox="1">
            <a:spLocks noChangeArrowheads="1"/>
          </p:cNvSpPr>
          <p:nvPr/>
        </p:nvSpPr>
        <p:spPr bwMode="auto">
          <a:xfrm>
            <a:off x="3673475" y="461327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East</a:t>
            </a:r>
          </a:p>
        </p:txBody>
      </p:sp>
      <p:cxnSp>
        <p:nvCxnSpPr>
          <p:cNvPr id="5" name="Straight Arrow Connector 4"/>
          <p:cNvCxnSpPr/>
          <p:nvPr/>
        </p:nvCxnSpPr>
        <p:spPr>
          <a:xfrm flipH="1">
            <a:off x="1524000" y="5665788"/>
            <a:ext cx="3937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54825" y="5399088"/>
            <a:ext cx="42227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82" name="TextBox 37"/>
          <p:cNvSpPr txBox="1">
            <a:spLocks noChangeArrowheads="1"/>
          </p:cNvSpPr>
          <p:nvPr/>
        </p:nvSpPr>
        <p:spPr bwMode="auto">
          <a:xfrm>
            <a:off x="1479550" y="5214938"/>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10 m/s</a:t>
            </a:r>
          </a:p>
        </p:txBody>
      </p:sp>
      <p:sp>
        <p:nvSpPr>
          <p:cNvPr id="36883" name="TextBox 37"/>
          <p:cNvSpPr txBox="1">
            <a:spLocks noChangeArrowheads="1"/>
          </p:cNvSpPr>
          <p:nvPr/>
        </p:nvSpPr>
        <p:spPr bwMode="auto">
          <a:xfrm>
            <a:off x="6627813" y="5005388"/>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10 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789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789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789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789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7895" name="Group 17"/>
          <p:cNvGrpSpPr>
            <a:grpSpLocks/>
          </p:cNvGrpSpPr>
          <p:nvPr/>
        </p:nvGrpSpPr>
        <p:grpSpPr bwMode="auto">
          <a:xfrm>
            <a:off x="0" y="0"/>
            <a:ext cx="9144000" cy="1527175"/>
            <a:chOff x="0" y="0"/>
            <a:chExt cx="5760" cy="962"/>
          </a:xfrm>
        </p:grpSpPr>
        <p:pic>
          <p:nvPicPr>
            <p:cNvPr id="3789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3790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7896" name="Text Box 6"/>
          <p:cNvSpPr txBox="1">
            <a:spLocks noChangeArrowheads="1"/>
          </p:cNvSpPr>
          <p:nvPr/>
        </p:nvSpPr>
        <p:spPr bwMode="auto">
          <a:xfrm>
            <a:off x="0" y="155892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a:t>The ball is coming </a:t>
            </a:r>
            <a:r>
              <a:rPr lang="en-US" altLang="en-US" sz="2200" b="1"/>
              <a:t>from</a:t>
            </a:r>
            <a:r>
              <a:rPr lang="en-US" altLang="en-US" sz="2200"/>
              <a:t> the East, therefore it must be heading West. If we take East as the positive direction, we have:</a:t>
            </a:r>
          </a:p>
        </p:txBody>
      </p:sp>
      <p:sp>
        <p:nvSpPr>
          <p:cNvPr id="37897" name="TextBox 1"/>
          <p:cNvSpPr txBox="1">
            <a:spLocks noChangeArrowheads="1"/>
          </p:cNvSpPr>
          <p:nvPr/>
        </p:nvSpPr>
        <p:spPr bwMode="auto">
          <a:xfrm>
            <a:off x="0" y="37020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200"/>
              <a:t>Since the final answer is positive, the change in momentum must be directed towards the East. Therefore the answer is 20 N.s to the East (answer </a:t>
            </a:r>
            <a:r>
              <a:rPr lang="en-US" altLang="en-US" sz="2200" b="1"/>
              <a:t>D</a:t>
            </a:r>
            <a:r>
              <a:rPr lang="en-US" altLang="en-US" sz="2200"/>
              <a:t>). </a:t>
            </a:r>
          </a:p>
        </p:txBody>
      </p:sp>
      <p:sp>
        <p:nvSpPr>
          <p:cNvPr id="3" name="TextBox 2"/>
          <p:cNvSpPr txBox="1">
            <a:spLocks noRot="1" noChangeAspect="1" noMove="1" noResize="1" noEditPoints="1" noAdjustHandles="1" noChangeArrowheads="1" noChangeShapeType="1" noTextEdit="1"/>
          </p:cNvSpPr>
          <p:nvPr/>
        </p:nvSpPr>
        <p:spPr>
          <a:xfrm>
            <a:off x="240257" y="2328366"/>
            <a:ext cx="7071488" cy="1207895"/>
          </a:xfrm>
          <a:prstGeom prst="rect">
            <a:avLst/>
          </a:prstGeom>
          <a:blipFill rotWithShape="1">
            <a:blip r:embed="rId4"/>
            <a:stretch>
              <a:fillRect l="-517" b="-6061"/>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143125"/>
            <a:ext cx="5781675"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8916"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8917"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8918"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8919"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8920" name="Group 17"/>
          <p:cNvGrpSpPr>
            <a:grpSpLocks/>
          </p:cNvGrpSpPr>
          <p:nvPr/>
        </p:nvGrpSpPr>
        <p:grpSpPr bwMode="auto">
          <a:xfrm>
            <a:off x="0" y="0"/>
            <a:ext cx="9144000" cy="1527175"/>
            <a:chOff x="0" y="0"/>
            <a:chExt cx="5760" cy="962"/>
          </a:xfrm>
        </p:grpSpPr>
        <p:pic>
          <p:nvPicPr>
            <p:cNvPr id="38922"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15"/>
            <p:cNvSpPr>
              <a:spLocks noChangeArrowheads="1"/>
            </p:cNvSpPr>
            <p:nvPr/>
          </p:nvSpPr>
          <p:spPr bwMode="auto">
            <a:xfrm>
              <a:off x="1129" y="123"/>
              <a:ext cx="373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X</a:t>
              </a:r>
              <a:endParaRPr lang="en-CA" altLang="en-US" sz="3600" b="1">
                <a:solidFill>
                  <a:schemeClr val="bg1"/>
                </a:solidFill>
              </a:endParaRPr>
            </a:p>
          </p:txBody>
        </p:sp>
        <p:sp>
          <p:nvSpPr>
            <p:cNvPr id="3892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8921" name="Rectangle 2"/>
          <p:cNvSpPr>
            <a:spLocks noChangeArrowheads="1"/>
          </p:cNvSpPr>
          <p:nvPr/>
        </p:nvSpPr>
        <p:spPr bwMode="auto">
          <a:xfrm>
            <a:off x="58738" y="1527175"/>
            <a:ext cx="8988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Below is a graph of the impulse experienced by a driver without his seat belt and air bag during a car crash.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3993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3994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994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3994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39943" name="Group 17"/>
          <p:cNvGrpSpPr>
            <a:grpSpLocks/>
          </p:cNvGrpSpPr>
          <p:nvPr/>
        </p:nvGrpSpPr>
        <p:grpSpPr bwMode="auto">
          <a:xfrm>
            <a:off x="0" y="0"/>
            <a:ext cx="9144000" cy="1527175"/>
            <a:chOff x="0" y="0"/>
            <a:chExt cx="5760" cy="962"/>
          </a:xfrm>
        </p:grpSpPr>
        <p:pic>
          <p:nvPicPr>
            <p:cNvPr id="3994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5"/>
            <p:cNvSpPr>
              <a:spLocks noChangeArrowheads="1"/>
            </p:cNvSpPr>
            <p:nvPr/>
          </p:nvSpPr>
          <p:spPr bwMode="auto">
            <a:xfrm>
              <a:off x="1129" y="123"/>
              <a:ext cx="373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X continued</a:t>
              </a:r>
              <a:endParaRPr lang="en-CA" altLang="en-US" sz="3600" b="1">
                <a:solidFill>
                  <a:schemeClr val="bg1"/>
                </a:solidFill>
              </a:endParaRPr>
            </a:p>
          </p:txBody>
        </p:sp>
        <p:sp>
          <p:nvSpPr>
            <p:cNvPr id="3994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39944" name="Rectangle 2"/>
          <p:cNvSpPr>
            <a:spLocks noChangeArrowheads="1"/>
          </p:cNvSpPr>
          <p:nvPr/>
        </p:nvSpPr>
        <p:spPr bwMode="auto">
          <a:xfrm>
            <a:off x="58738" y="1527175"/>
            <a:ext cx="8988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t>What is </a:t>
            </a:r>
            <a:r>
              <a:rPr lang="en-US" altLang="en-US" sz="2400" b="1"/>
              <a:t>NOT</a:t>
            </a:r>
            <a:r>
              <a:rPr lang="en-US" altLang="en-US" sz="2400"/>
              <a:t> true if he was wearing his seat beat and his air bag was working?</a:t>
            </a:r>
          </a:p>
        </p:txBody>
      </p:sp>
      <p:sp>
        <p:nvSpPr>
          <p:cNvPr id="39945" name="Text Box 4"/>
          <p:cNvSpPr txBox="1">
            <a:spLocks noChangeArrowheads="1"/>
          </p:cNvSpPr>
          <p:nvPr/>
        </p:nvSpPr>
        <p:spPr bwMode="auto">
          <a:xfrm>
            <a:off x="0" y="3087688"/>
            <a:ext cx="75739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FontTx/>
              <a:buAutoNum type="alphaUcPeriod"/>
            </a:pPr>
            <a:r>
              <a:rPr lang="en-US" altLang="en-US" sz="2200"/>
              <a:t>The maximum force would be lower</a:t>
            </a:r>
          </a:p>
          <a:p>
            <a:pPr>
              <a:spcBef>
                <a:spcPts val="1200"/>
              </a:spcBef>
              <a:buFontTx/>
              <a:buAutoNum type="alphaUcPeriod"/>
            </a:pPr>
            <a:r>
              <a:rPr lang="en-US" altLang="en-US" sz="2200"/>
              <a:t>The graph would be more spread out</a:t>
            </a:r>
          </a:p>
          <a:p>
            <a:pPr>
              <a:spcBef>
                <a:spcPts val="1200"/>
              </a:spcBef>
              <a:buFontTx/>
              <a:buAutoNum type="alphaUcPeriod"/>
            </a:pPr>
            <a:r>
              <a:rPr lang="en-US" altLang="en-US" sz="2200"/>
              <a:t>The area under the graph would be less</a:t>
            </a:r>
          </a:p>
          <a:p>
            <a:pPr>
              <a:spcBef>
                <a:spcPts val="1200"/>
              </a:spcBef>
              <a:buFontTx/>
              <a:buAutoNum type="alphaUcPeriod"/>
            </a:pPr>
            <a:r>
              <a:rPr lang="en-US" altLang="en-US" sz="2200"/>
              <a:t>The peak of the graph may be slightly shifted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096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096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096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096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0967" name="Group 17"/>
          <p:cNvGrpSpPr>
            <a:grpSpLocks/>
          </p:cNvGrpSpPr>
          <p:nvPr/>
        </p:nvGrpSpPr>
        <p:grpSpPr bwMode="auto">
          <a:xfrm>
            <a:off x="0" y="0"/>
            <a:ext cx="9144000" cy="1527175"/>
            <a:chOff x="0" y="0"/>
            <a:chExt cx="5760" cy="962"/>
          </a:xfrm>
        </p:grpSpPr>
        <p:pic>
          <p:nvPicPr>
            <p:cNvPr id="4096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4097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0968" name="Text Box 6"/>
          <p:cNvSpPr txBox="1">
            <a:spLocks noChangeArrowheads="1"/>
          </p:cNvSpPr>
          <p:nvPr/>
        </p:nvSpPr>
        <p:spPr bwMode="auto">
          <a:xfrm>
            <a:off x="0" y="1558925"/>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C</a:t>
            </a:r>
          </a:p>
          <a:p>
            <a:pPr eaLnBrk="1" hangingPunct="1">
              <a:spcBef>
                <a:spcPts val="400"/>
              </a:spcBef>
              <a:buFontTx/>
              <a:buNone/>
            </a:pPr>
            <a:r>
              <a:rPr lang="en-CA" altLang="en-US" sz="2200" b="1"/>
              <a:t>Justification:</a:t>
            </a:r>
            <a:r>
              <a:rPr lang="en-CA" altLang="en-US" sz="2200"/>
              <a:t> Impulse</a:t>
            </a:r>
            <a:r>
              <a:rPr lang="en-US" altLang="en-US" sz="2200"/>
              <a:t> can be delivered in one big force for a short duration or distributed over a longer time frame at a lower force. We can see this in one of the equations used to define impulse:</a:t>
            </a:r>
          </a:p>
          <a:p>
            <a:pPr eaLnBrk="1" hangingPunct="1">
              <a:spcBef>
                <a:spcPts val="400"/>
              </a:spcBef>
              <a:buFontTx/>
              <a:buNone/>
            </a:pPr>
            <a:r>
              <a:rPr lang="en-US" altLang="en-US" sz="2200" i="1"/>
              <a:t>Impulse = Force × Time</a:t>
            </a:r>
          </a:p>
          <a:p>
            <a:pPr eaLnBrk="1" hangingPunct="1">
              <a:spcBef>
                <a:spcPts val="400"/>
              </a:spcBef>
              <a:buFontTx/>
              <a:buNone/>
            </a:pPr>
            <a:endParaRPr lang="en-US" altLang="en-US" sz="2200"/>
          </a:p>
          <a:p>
            <a:pPr eaLnBrk="1" hangingPunct="1">
              <a:spcBef>
                <a:spcPts val="400"/>
              </a:spcBef>
              <a:buFontTx/>
              <a:buNone/>
            </a:pPr>
            <a:r>
              <a:rPr lang="en-US" altLang="en-US" sz="2200"/>
              <a:t>We can now analyze each answer. Remember that we are looking for the answer which is </a:t>
            </a:r>
            <a:r>
              <a:rPr lang="en-US" altLang="en-US" sz="2200" b="1"/>
              <a:t>NOT</a:t>
            </a:r>
            <a:r>
              <a:rPr lang="en-US" altLang="en-US" sz="2200"/>
              <a:t> true:</a:t>
            </a:r>
          </a:p>
          <a:p>
            <a:pPr eaLnBrk="1" hangingPunct="1">
              <a:spcBef>
                <a:spcPts val="400"/>
              </a:spcBef>
              <a:buFontTx/>
              <a:buNone/>
            </a:pPr>
            <a:endParaRPr lang="en-US" altLang="en-US" sz="2200"/>
          </a:p>
          <a:p>
            <a:pPr eaLnBrk="1" hangingPunct="1">
              <a:spcBef>
                <a:spcPts val="400"/>
              </a:spcBef>
              <a:buFontTx/>
              <a:buNone/>
            </a:pPr>
            <a:r>
              <a:rPr lang="en-US" altLang="en-US" sz="2200" b="1"/>
              <a:t>A) </a:t>
            </a:r>
            <a:r>
              <a:rPr lang="en-US" altLang="en-US" sz="2200"/>
              <a:t>Both the air bag and the seat belt would help dampen the crash for the driver. They would distribute the force of the crash over a longer period of time, and therefore the maximum force experienced by the driver would be decreased. Therefore this answer is true.</a:t>
            </a:r>
            <a:endParaRPr lang="en-US" altLang="en-US" sz="22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512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512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12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512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5127" name="Group 17"/>
          <p:cNvGrpSpPr>
            <a:grpSpLocks/>
          </p:cNvGrpSpPr>
          <p:nvPr/>
        </p:nvGrpSpPr>
        <p:grpSpPr bwMode="auto">
          <a:xfrm>
            <a:off x="0" y="0"/>
            <a:ext cx="9144000" cy="1527175"/>
            <a:chOff x="0" y="0"/>
            <a:chExt cx="5760" cy="962"/>
          </a:xfrm>
        </p:grpSpPr>
        <p:pic>
          <p:nvPicPr>
            <p:cNvPr id="5130"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a:t>
              </a:r>
              <a:endParaRPr lang="en-CA" altLang="en-US" sz="3600" b="1">
                <a:solidFill>
                  <a:schemeClr val="bg1"/>
                </a:solidFill>
              </a:endParaRPr>
            </a:p>
          </p:txBody>
        </p:sp>
        <p:sp>
          <p:nvSpPr>
            <p:cNvPr id="5132"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5128" name="Rectangle 2"/>
          <p:cNvSpPr>
            <a:spLocks noChangeArrowheads="1"/>
          </p:cNvSpPr>
          <p:nvPr/>
        </p:nvSpPr>
        <p:spPr bwMode="auto">
          <a:xfrm>
            <a:off x="77788" y="1590675"/>
            <a:ext cx="89884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00"/>
                </a:solidFill>
              </a:rPr>
              <a:t>Two cars of equal mass (1100 kg) and speed (36 km/h) collide head on in a completely inelastic collision.</a:t>
            </a:r>
          </a:p>
          <a:p>
            <a:pPr eaLnBrk="1" hangingPunct="1">
              <a:spcBef>
                <a:spcPct val="50000"/>
              </a:spcBef>
              <a:buFontTx/>
              <a:buNone/>
            </a:pPr>
            <a:r>
              <a:rPr lang="en-US" altLang="en-US" sz="2400">
                <a:solidFill>
                  <a:srgbClr val="000000"/>
                </a:solidFill>
              </a:rPr>
              <a:t>What is the vector sum of the momentum of the system of two cars after the collision?</a:t>
            </a:r>
            <a:endParaRPr lang="en-CA" altLang="en-US" sz="2400">
              <a:solidFill>
                <a:srgbClr val="000000"/>
              </a:solidFill>
            </a:endParaRPr>
          </a:p>
        </p:txBody>
      </p:sp>
      <p:sp>
        <p:nvSpPr>
          <p:cNvPr id="5129" name="Text Box 4"/>
          <p:cNvSpPr txBox="1">
            <a:spLocks noChangeArrowheads="1"/>
          </p:cNvSpPr>
          <p:nvPr/>
        </p:nvSpPr>
        <p:spPr bwMode="auto">
          <a:xfrm>
            <a:off x="406400" y="3636963"/>
            <a:ext cx="52832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400"/>
              <a:t>0 kg.m/s</a:t>
            </a:r>
          </a:p>
          <a:p>
            <a:pPr>
              <a:buFontTx/>
              <a:buAutoNum type="alphaUcPeriod"/>
            </a:pPr>
            <a:r>
              <a:rPr lang="en-US" altLang="en-US" sz="2400"/>
              <a:t>11,000 kg.m/s</a:t>
            </a:r>
          </a:p>
          <a:p>
            <a:pPr>
              <a:buFontTx/>
              <a:buAutoNum type="alphaUcPeriod"/>
            </a:pPr>
            <a:r>
              <a:rPr lang="en-US" altLang="en-US" sz="2400"/>
              <a:t>22,000 kg.m/s</a:t>
            </a:r>
          </a:p>
          <a:p>
            <a:pPr>
              <a:buFontTx/>
              <a:buAutoNum type="alphaUcPeriod"/>
            </a:pPr>
            <a:r>
              <a:rPr lang="en-US" altLang="en-US" sz="2400"/>
              <a:t>39,600 kg.m/s</a:t>
            </a:r>
          </a:p>
          <a:p>
            <a:pPr>
              <a:buFontTx/>
              <a:buAutoNum type="alphaUcPeriod"/>
            </a:pPr>
            <a:r>
              <a:rPr lang="en-US" altLang="en-US" sz="2400"/>
              <a:t>79,200 kg.m/s</a:t>
            </a:r>
            <a:endParaRPr lang="en-US" altLang="en-US" sz="22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198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198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98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199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1991" name="Group 17"/>
          <p:cNvGrpSpPr>
            <a:grpSpLocks/>
          </p:cNvGrpSpPr>
          <p:nvPr/>
        </p:nvGrpSpPr>
        <p:grpSpPr bwMode="auto">
          <a:xfrm>
            <a:off x="0" y="0"/>
            <a:ext cx="9144000" cy="1527175"/>
            <a:chOff x="0" y="0"/>
            <a:chExt cx="5760" cy="962"/>
          </a:xfrm>
        </p:grpSpPr>
        <p:pic>
          <p:nvPicPr>
            <p:cNvPr id="4199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4199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41992" name="Text Box 6"/>
          <p:cNvSpPr txBox="1">
            <a:spLocks noChangeArrowheads="1"/>
          </p:cNvSpPr>
          <p:nvPr/>
        </p:nvSpPr>
        <p:spPr bwMode="auto">
          <a:xfrm>
            <a:off x="0" y="1558925"/>
            <a:ext cx="9144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US" altLang="en-US" sz="2200" b="1"/>
              <a:t>B) </a:t>
            </a:r>
            <a:r>
              <a:rPr lang="en-US" altLang="en-US" sz="2200"/>
              <a:t>The air bag and the seat belt would dampen the force and spread this out over a longer period of time. Since the graph is one of Force vs. Time, if the time is increased, the graph would be more spread out. Therefore this answer is true.</a:t>
            </a:r>
          </a:p>
          <a:p>
            <a:pPr eaLnBrk="1" hangingPunct="1">
              <a:spcBef>
                <a:spcPts val="400"/>
              </a:spcBef>
              <a:buFontTx/>
              <a:buNone/>
            </a:pPr>
            <a:r>
              <a:rPr lang="en-US" altLang="en-US" sz="2200" b="1"/>
              <a:t>C) </a:t>
            </a:r>
            <a:r>
              <a:rPr lang="en-US" altLang="en-US" sz="2200"/>
              <a:t>Since we are dealing with the same collision, we know that the total change in momentum should be the same for both the situation with and without a seatbelt and airbag. Therefore the impulse delivered is the same. Since the area of the graph is </a:t>
            </a:r>
            <a:r>
              <a:rPr lang="en-US" altLang="en-US" sz="2200" i="1"/>
              <a:t>Force × Time </a:t>
            </a:r>
            <a:r>
              <a:rPr lang="en-US" altLang="en-US" sz="2200"/>
              <a:t>= </a:t>
            </a:r>
            <a:r>
              <a:rPr lang="en-US" altLang="en-US" sz="2200" i="1"/>
              <a:t>Impulse</a:t>
            </a:r>
            <a:r>
              <a:rPr lang="en-US" altLang="en-US" sz="2200"/>
              <a:t>, the area should not be lower. Therefore this answer is not true, and is the answer we are looking for.</a:t>
            </a:r>
          </a:p>
          <a:p>
            <a:pPr eaLnBrk="1" hangingPunct="1">
              <a:spcBef>
                <a:spcPts val="400"/>
              </a:spcBef>
              <a:buFontTx/>
              <a:buNone/>
            </a:pPr>
            <a:r>
              <a:rPr lang="en-US" altLang="en-US" sz="2200" b="1"/>
              <a:t>D) </a:t>
            </a:r>
            <a:r>
              <a:rPr lang="en-US" altLang="en-US" sz="2200"/>
              <a:t>That the peak "MAY" be shifted doesn't necessarily mean it will, in some cases it will. As the graph spreads out, the peak may be slightly shifted. It will depend on the design of the seatbelt and airbag, and how exactly they spread out the force of the impact. See the next page for some examples of how the force can be distributed over time.</a:t>
            </a:r>
            <a:endParaRPr lang="en-US" altLang="en-US" sz="22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1530350"/>
            <a:ext cx="7883525" cy="533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43012"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43013"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3014"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43015"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43016" name="Group 17"/>
          <p:cNvGrpSpPr>
            <a:grpSpLocks/>
          </p:cNvGrpSpPr>
          <p:nvPr/>
        </p:nvGrpSpPr>
        <p:grpSpPr bwMode="auto">
          <a:xfrm>
            <a:off x="0" y="0"/>
            <a:ext cx="9144000" cy="1527175"/>
            <a:chOff x="0" y="0"/>
            <a:chExt cx="5760" cy="962"/>
          </a:xfrm>
        </p:grpSpPr>
        <p:pic>
          <p:nvPicPr>
            <p:cNvPr id="43017" name="Picture 14" descr="ubc_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 2</a:t>
              </a:r>
              <a:endParaRPr lang="en-CA" altLang="en-US" sz="3600" b="1">
                <a:solidFill>
                  <a:schemeClr val="bg1"/>
                </a:solidFill>
              </a:endParaRPr>
            </a:p>
          </p:txBody>
        </p:sp>
        <p:sp>
          <p:nvSpPr>
            <p:cNvPr id="43019"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6147"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6148"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9"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6150"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6151" name="Group 17"/>
          <p:cNvGrpSpPr>
            <a:grpSpLocks/>
          </p:cNvGrpSpPr>
          <p:nvPr/>
        </p:nvGrpSpPr>
        <p:grpSpPr bwMode="auto">
          <a:xfrm>
            <a:off x="0" y="0"/>
            <a:ext cx="9144000" cy="1527175"/>
            <a:chOff x="0" y="0"/>
            <a:chExt cx="5760" cy="962"/>
          </a:xfrm>
        </p:grpSpPr>
        <p:pic>
          <p:nvPicPr>
            <p:cNvPr id="6153"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6155"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6152" name="Text Box 6"/>
          <p:cNvSpPr txBox="1">
            <a:spLocks noChangeArrowheads="1"/>
          </p:cNvSpPr>
          <p:nvPr/>
        </p:nvSpPr>
        <p:spPr bwMode="auto">
          <a:xfrm>
            <a:off x="0" y="1558925"/>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2200" b="1"/>
              <a:t>Answer:</a:t>
            </a:r>
            <a:r>
              <a:rPr lang="en-CA" altLang="en-US" sz="2200"/>
              <a:t>  A</a:t>
            </a:r>
          </a:p>
          <a:p>
            <a:pPr eaLnBrk="1" hangingPunct="1">
              <a:spcBef>
                <a:spcPct val="50000"/>
              </a:spcBef>
              <a:buFontTx/>
              <a:buNone/>
            </a:pPr>
            <a:r>
              <a:rPr lang="en-CA" altLang="en-US" sz="2200" b="1"/>
              <a:t>Justification:</a:t>
            </a:r>
            <a:r>
              <a:rPr lang="en-CA" altLang="en-US" sz="2200"/>
              <a:t> </a:t>
            </a:r>
            <a:r>
              <a:rPr lang="en-US" altLang="en-US" sz="2200"/>
              <a:t>This is an example of an inelastic collision. In these types of collisions kinetic energy is not conserved (it is converted into some other form of energy, such as heat energy or energy of deformation). However, no matter if it is an elastic collision (kinetic energy is conserved) or an inelastic collision, </a:t>
            </a:r>
            <a:r>
              <a:rPr lang="en-US" altLang="en-US" sz="2200" b="1"/>
              <a:t>momentum</a:t>
            </a:r>
            <a:r>
              <a:rPr lang="en-US" altLang="en-US" sz="2200"/>
              <a:t> would still be conserved. </a:t>
            </a:r>
          </a:p>
          <a:p>
            <a:pPr eaLnBrk="1" hangingPunct="1">
              <a:spcBef>
                <a:spcPct val="50000"/>
              </a:spcBef>
              <a:buFontTx/>
              <a:buNone/>
            </a:pPr>
            <a:r>
              <a:rPr lang="en-US" altLang="en-US" sz="2200"/>
              <a:t>Momentum, being a vector quantity, has both a magnitude and a direction. Momentum is defined as “mass in motion” and thus depends on the mass and velocity of the object. Since the cars were of equal mass and travelling towards each other at the same speed when they collided we know their momentums were equal in magnitude and opposite in direction. Therefore the vector sum of their momentum of the system</a:t>
            </a:r>
            <a:r>
              <a:rPr lang="en-US" altLang="en-US" sz="2200" b="1"/>
              <a:t> before </a:t>
            </a:r>
            <a:r>
              <a:rPr lang="en-US" altLang="en-US" sz="2200"/>
              <a:t>the collision would be zero. </a:t>
            </a:r>
            <a:endParaRPr lang="en-CA" altLang="en-US" sz="2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7171"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7172"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73"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7174"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7175" name="Group 17"/>
          <p:cNvGrpSpPr>
            <a:grpSpLocks/>
          </p:cNvGrpSpPr>
          <p:nvPr/>
        </p:nvGrpSpPr>
        <p:grpSpPr bwMode="auto">
          <a:xfrm>
            <a:off x="0" y="0"/>
            <a:ext cx="9144000" cy="1527175"/>
            <a:chOff x="0" y="0"/>
            <a:chExt cx="5760" cy="962"/>
          </a:xfrm>
        </p:grpSpPr>
        <p:pic>
          <p:nvPicPr>
            <p:cNvPr id="718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 continued</a:t>
              </a:r>
              <a:endParaRPr lang="en-CA" altLang="en-US" sz="3600" b="1">
                <a:solidFill>
                  <a:schemeClr val="bg1"/>
                </a:solidFill>
              </a:endParaRPr>
            </a:p>
          </p:txBody>
        </p:sp>
        <p:sp>
          <p:nvSpPr>
            <p:cNvPr id="718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7176" name="Rectangle 2"/>
          <p:cNvSpPr>
            <a:spLocks noChangeArrowheads="1"/>
          </p:cNvSpPr>
          <p:nvPr/>
        </p:nvSpPr>
        <p:spPr bwMode="auto">
          <a:xfrm>
            <a:off x="0" y="1527175"/>
            <a:ext cx="914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a:solidFill>
                  <a:srgbClr val="000000"/>
                </a:solidFill>
              </a:rPr>
              <a:t>Due to </a:t>
            </a:r>
            <a:r>
              <a:rPr lang="en-US" altLang="en-US" sz="2200" b="1">
                <a:solidFill>
                  <a:srgbClr val="000000"/>
                </a:solidFill>
              </a:rPr>
              <a:t>conservation of momentum</a:t>
            </a:r>
            <a:r>
              <a:rPr lang="en-US" altLang="en-US" sz="2200">
                <a:solidFill>
                  <a:srgbClr val="000000"/>
                </a:solidFill>
              </a:rPr>
              <a:t>, we know that the momentum of the system must be equal before and after the collision, therefore the vector sum of the momentum of the system </a:t>
            </a:r>
            <a:r>
              <a:rPr lang="en-US" altLang="en-US" sz="2200" b="1">
                <a:solidFill>
                  <a:srgbClr val="000000"/>
                </a:solidFill>
              </a:rPr>
              <a:t>after</a:t>
            </a:r>
            <a:r>
              <a:rPr lang="en-US" altLang="en-US" sz="2200">
                <a:solidFill>
                  <a:srgbClr val="000000"/>
                </a:solidFill>
              </a:rPr>
              <a:t> the collision would also be zero (answer </a:t>
            </a:r>
            <a:r>
              <a:rPr lang="en-US" altLang="en-US" sz="2200" b="1">
                <a:solidFill>
                  <a:srgbClr val="000000"/>
                </a:solidFill>
              </a:rPr>
              <a:t>A</a:t>
            </a:r>
            <a:r>
              <a:rPr lang="en-US" altLang="en-US" sz="2200">
                <a:solidFill>
                  <a:srgbClr val="000000"/>
                </a:solidFill>
              </a:rPr>
              <a:t>). </a:t>
            </a:r>
          </a:p>
          <a:p>
            <a:pPr eaLnBrk="1" hangingPunct="1">
              <a:spcBef>
                <a:spcPct val="50000"/>
              </a:spcBef>
              <a:buFontTx/>
              <a:buNone/>
            </a:pPr>
            <a:r>
              <a:rPr lang="en-US" altLang="en-US" sz="2200">
                <a:solidFill>
                  <a:srgbClr val="000000"/>
                </a:solidFill>
              </a:rPr>
              <a:t>We can solve this without performing any calculations, but here is the solution using numbers:</a:t>
            </a:r>
            <a:endParaRPr lang="en-CA" altLang="en-US" sz="2200">
              <a:solidFill>
                <a:srgbClr val="000000"/>
              </a:solidFill>
            </a:endParaRPr>
          </a:p>
        </p:txBody>
      </p:sp>
      <p:sp>
        <p:nvSpPr>
          <p:cNvPr id="4" name="TextBox 3"/>
          <p:cNvSpPr txBox="1">
            <a:spLocks noRot="1" noChangeAspect="1" noMove="1" noResize="1" noEditPoints="1" noAdjustHandles="1" noChangeArrowheads="1" noChangeShapeType="1" noTextEdit="1"/>
          </p:cNvSpPr>
          <p:nvPr/>
        </p:nvSpPr>
        <p:spPr>
          <a:xfrm>
            <a:off x="78544" y="4814768"/>
            <a:ext cx="3877985" cy="1107996"/>
          </a:xfrm>
          <a:prstGeom prst="rect">
            <a:avLst/>
          </a:prstGeom>
          <a:blipFill rotWithShape="1">
            <a:blip r:embed="rId4"/>
            <a:stretch>
              <a:fillRect l="-314" b="-6593"/>
            </a:stretch>
          </a:blipFill>
        </p:spPr>
        <p:txBody>
          <a:bodyPr/>
          <a:lstStyle/>
          <a:p>
            <a:pPr>
              <a:defRPr/>
            </a:pPr>
            <a:r>
              <a:rPr lang="en-US">
                <a:noFill/>
                <a:latin typeface="Arial" charset="0"/>
                <a:cs typeface="Arial" charset="0"/>
              </a:rPr>
              <a:t> </a:t>
            </a:r>
          </a:p>
        </p:txBody>
      </p:sp>
      <p:sp>
        <p:nvSpPr>
          <p:cNvPr id="14" name="TextBox 13"/>
          <p:cNvSpPr txBox="1">
            <a:spLocks noRot="1" noChangeAspect="1" noMove="1" noResize="1" noEditPoints="1" noAdjustHandles="1" noChangeArrowheads="1" noChangeShapeType="1" noTextEdit="1"/>
          </p:cNvSpPr>
          <p:nvPr/>
        </p:nvSpPr>
        <p:spPr>
          <a:xfrm>
            <a:off x="3744046" y="3850886"/>
            <a:ext cx="3569567" cy="728341"/>
          </a:xfrm>
          <a:prstGeom prst="rect">
            <a:avLst/>
          </a:prstGeom>
          <a:blipFill rotWithShape="1">
            <a:blip r:embed="rId5"/>
            <a:stretch>
              <a:fillRect/>
            </a:stretch>
          </a:blipFill>
        </p:spPr>
        <p:txBody>
          <a:bodyPr/>
          <a:lstStyle/>
          <a:p>
            <a:pPr>
              <a:defRPr/>
            </a:pPr>
            <a:r>
              <a:rPr lang="en-US">
                <a:noFill/>
                <a:latin typeface="Arial" charset="0"/>
                <a:cs typeface="Arial" charset="0"/>
              </a:rPr>
              <a:t> </a:t>
            </a:r>
          </a:p>
        </p:txBody>
      </p:sp>
      <p:sp>
        <p:nvSpPr>
          <p:cNvPr id="7179" name="TextBox 4"/>
          <p:cNvSpPr txBox="1">
            <a:spLocks noChangeArrowheads="1"/>
          </p:cNvSpPr>
          <p:nvPr/>
        </p:nvSpPr>
        <p:spPr bwMode="auto">
          <a:xfrm>
            <a:off x="28575" y="3998913"/>
            <a:ext cx="37957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a:t>First we convert km/h to m/s:</a:t>
            </a:r>
          </a:p>
        </p:txBody>
      </p:sp>
      <p:sp>
        <p:nvSpPr>
          <p:cNvPr id="16" name="TextBox 15"/>
          <p:cNvSpPr txBox="1">
            <a:spLocks noRot="1" noChangeAspect="1" noMove="1" noResize="1" noEditPoints="1" noAdjustHandles="1" noChangeArrowheads="1" noChangeShapeType="1" noTextEdit="1"/>
          </p:cNvSpPr>
          <p:nvPr/>
        </p:nvSpPr>
        <p:spPr>
          <a:xfrm>
            <a:off x="4552950" y="4814768"/>
            <a:ext cx="3877985" cy="1107996"/>
          </a:xfrm>
          <a:prstGeom prst="rect">
            <a:avLst/>
          </a:prstGeom>
          <a:blipFill rotWithShape="1">
            <a:blip r:embed="rId6"/>
            <a:stretch>
              <a:fillRect l="-314" b="-6593"/>
            </a:stretch>
          </a:blipFill>
        </p:spPr>
        <p:txBody>
          <a:bodyPr/>
          <a:lstStyle/>
          <a:p>
            <a:pPr>
              <a:defRPr/>
            </a:pPr>
            <a:r>
              <a:rPr lang="en-US">
                <a:noFill/>
                <a:latin typeface="Arial" charset="0"/>
                <a:cs typeface="Arial" charset="0"/>
              </a:rPr>
              <a:t> </a:t>
            </a:r>
          </a:p>
        </p:txBody>
      </p:sp>
      <p:sp>
        <p:nvSpPr>
          <p:cNvPr id="17" name="TextBox 16"/>
          <p:cNvSpPr txBox="1">
            <a:spLocks noRot="1" noChangeAspect="1" noMove="1" noResize="1" noEditPoints="1" noAdjustHandles="1" noChangeArrowheads="1" noChangeShapeType="1" noTextEdit="1"/>
          </p:cNvSpPr>
          <p:nvPr/>
        </p:nvSpPr>
        <p:spPr>
          <a:xfrm>
            <a:off x="210941" y="6030374"/>
            <a:ext cx="6647974" cy="545406"/>
          </a:xfrm>
          <a:prstGeom prst="rect">
            <a:avLst/>
          </a:prstGeom>
          <a:blipFill rotWithShape="1">
            <a:blip r:embed="rId7"/>
            <a:stretch>
              <a:fillRect/>
            </a:stretch>
          </a:blipFill>
        </p:spPr>
        <p:txBody>
          <a:bodyPr/>
          <a:lstStyle/>
          <a:p>
            <a:pPr>
              <a:defRPr/>
            </a:pPr>
            <a:r>
              <a:rPr lang="en-US">
                <a:noFill/>
                <a:latin typeface="Arial" charset="0"/>
                <a:cs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8195"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8196"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7"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8198"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8199" name="Group 17"/>
          <p:cNvGrpSpPr>
            <a:grpSpLocks/>
          </p:cNvGrpSpPr>
          <p:nvPr/>
        </p:nvGrpSpPr>
        <p:grpSpPr bwMode="auto">
          <a:xfrm>
            <a:off x="0" y="0"/>
            <a:ext cx="9144000" cy="1527175"/>
            <a:chOff x="0" y="0"/>
            <a:chExt cx="5760" cy="962"/>
          </a:xfrm>
        </p:grpSpPr>
        <p:pic>
          <p:nvPicPr>
            <p:cNvPr id="8202"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II</a:t>
              </a:r>
              <a:endParaRPr lang="en-CA" altLang="en-US" sz="3600" b="1">
                <a:solidFill>
                  <a:schemeClr val="bg1"/>
                </a:solidFill>
              </a:endParaRPr>
            </a:p>
          </p:txBody>
        </p:sp>
        <p:sp>
          <p:nvSpPr>
            <p:cNvPr id="8204"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8200" name="Rectangle 2"/>
          <p:cNvSpPr>
            <a:spLocks noChangeArrowheads="1"/>
          </p:cNvSpPr>
          <p:nvPr/>
        </p:nvSpPr>
        <p:spPr bwMode="auto">
          <a:xfrm>
            <a:off x="77788" y="1590675"/>
            <a:ext cx="8988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400">
                <a:solidFill>
                  <a:srgbClr val="000000"/>
                </a:solidFill>
              </a:rPr>
              <a:t>Suppose you are driving your pick up truck to the store when rain begins to fall vertically from the sky into the bed of your truck.</a:t>
            </a:r>
          </a:p>
        </p:txBody>
      </p:sp>
      <p:pic>
        <p:nvPicPr>
          <p:cNvPr id="82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2774950"/>
            <a:ext cx="5618162"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9219"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9220"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9221"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9222"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9223" name="Group 17"/>
          <p:cNvGrpSpPr>
            <a:grpSpLocks/>
          </p:cNvGrpSpPr>
          <p:nvPr/>
        </p:nvGrpSpPr>
        <p:grpSpPr bwMode="auto">
          <a:xfrm>
            <a:off x="0" y="0"/>
            <a:ext cx="9144000" cy="1527175"/>
            <a:chOff x="0" y="0"/>
            <a:chExt cx="5760" cy="962"/>
          </a:xfrm>
        </p:grpSpPr>
        <p:pic>
          <p:nvPicPr>
            <p:cNvPr id="9226"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Momentum Problems II continued</a:t>
              </a:r>
              <a:endParaRPr lang="en-CA" altLang="en-US" sz="3600" b="1">
                <a:solidFill>
                  <a:schemeClr val="bg1"/>
                </a:solidFill>
              </a:endParaRPr>
            </a:p>
          </p:txBody>
        </p:sp>
        <p:sp>
          <p:nvSpPr>
            <p:cNvPr id="9228"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9224" name="Rectangle 2"/>
          <p:cNvSpPr>
            <a:spLocks noChangeArrowheads="1"/>
          </p:cNvSpPr>
          <p:nvPr/>
        </p:nvSpPr>
        <p:spPr bwMode="auto">
          <a:xfrm>
            <a:off x="77788" y="1590675"/>
            <a:ext cx="89884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sz="2200"/>
              <a:t>If you have set Cruise Control to 10 m/s what will happen to the kinetic energy and momentum of the truck as a result of the accumulating rain in the bed of the truck? You can assume that the road you are driving on has negligible friction and that you can ignore the effect of the rain droplets hitting the front of the vehicle.</a:t>
            </a:r>
            <a:endParaRPr lang="en-CA" altLang="en-US" sz="2200">
              <a:solidFill>
                <a:srgbClr val="000000"/>
              </a:solidFill>
            </a:endParaRPr>
          </a:p>
        </p:txBody>
      </p:sp>
      <p:sp>
        <p:nvSpPr>
          <p:cNvPr id="9225" name="Text Box 4"/>
          <p:cNvSpPr txBox="1">
            <a:spLocks noChangeArrowheads="1"/>
          </p:cNvSpPr>
          <p:nvPr/>
        </p:nvSpPr>
        <p:spPr bwMode="auto">
          <a:xfrm>
            <a:off x="0" y="3432175"/>
            <a:ext cx="873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AutoNum type="alphaUcPeriod"/>
            </a:pPr>
            <a:r>
              <a:rPr lang="en-US" altLang="en-US" sz="2000"/>
              <a:t>The momentum of the truck increases, and the kinetic energy of the truck does not change.</a:t>
            </a:r>
          </a:p>
          <a:p>
            <a:pPr>
              <a:buFontTx/>
              <a:buAutoNum type="alphaUcPeriod"/>
            </a:pPr>
            <a:r>
              <a:rPr lang="en-US" altLang="en-US" sz="2000"/>
              <a:t>The momentum of the truck does not change , and the kinetic energy of the truck decreases.</a:t>
            </a:r>
          </a:p>
          <a:p>
            <a:pPr>
              <a:buFontTx/>
              <a:buAutoNum type="alphaUcPeriod"/>
            </a:pPr>
            <a:r>
              <a:rPr lang="en-US" altLang="en-US" sz="2000"/>
              <a:t>The momentum of the truck increases, and the kinetic energy of the truck increases.</a:t>
            </a:r>
          </a:p>
          <a:p>
            <a:pPr>
              <a:buFontTx/>
              <a:buAutoNum type="alphaUcPeriod"/>
            </a:pPr>
            <a:r>
              <a:rPr lang="en-US" altLang="en-US" sz="2000"/>
              <a:t>The momentum of the truck increases, and the kinetic energy of the truck decreases.</a:t>
            </a:r>
          </a:p>
          <a:p>
            <a:pPr>
              <a:buFontTx/>
              <a:buAutoNum type="alphaUcPeriod"/>
            </a:pPr>
            <a:r>
              <a:rPr lang="en-US" altLang="en-US" sz="2000"/>
              <a:t>The momentum of the truck does not change , and the kinetic energy of the truck does not change.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0243" name="Rectangle 2"/>
          <p:cNvSpPr>
            <a:spLocks noGrp="1" noChangeArrowheads="1"/>
          </p:cNvSpPr>
          <p:nvPr>
            <p:ph type="title"/>
          </p:nvPr>
        </p:nvSpPr>
        <p:spPr>
          <a:xfrm>
            <a:off x="1792288" y="195263"/>
            <a:ext cx="5521325" cy="1143000"/>
          </a:xfrm>
        </p:spPr>
        <p:txBody>
          <a:bodyPr/>
          <a:lstStyle/>
          <a:p>
            <a:pPr algn="l" eaLnBrk="1" hangingPunct="1"/>
            <a:r>
              <a:rPr lang="en-CA" altLang="en-US" b="1" smtClean="0">
                <a:solidFill>
                  <a:schemeClr val="bg1"/>
                </a:solidFill>
                <a:latin typeface="Calibri" panose="020F0502020204030204" pitchFamily="34" charset="0"/>
              </a:rPr>
              <a:t>Question Title</a:t>
            </a:r>
          </a:p>
        </p:txBody>
      </p:sp>
      <p:sp>
        <p:nvSpPr>
          <p:cNvPr id="10244" name="Rectangle 7"/>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0245" name="Rectangle 18"/>
          <p:cNvSpPr>
            <a:spLocks noChangeArrowheads="1"/>
          </p:cNvSpPr>
          <p:nvPr/>
        </p:nvSpPr>
        <p:spPr bwMode="auto">
          <a:xfrm>
            <a:off x="1792288" y="195263"/>
            <a:ext cx="5521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CA" altLang="en-US" sz="4400" b="1">
                <a:solidFill>
                  <a:schemeClr val="bg1"/>
                </a:solidFill>
                <a:latin typeface="Calibri" panose="020F0502020204030204" pitchFamily="34" charset="0"/>
              </a:rPr>
              <a:t>Question Title</a:t>
            </a:r>
          </a:p>
        </p:txBody>
      </p:sp>
      <p:sp>
        <p:nvSpPr>
          <p:cNvPr id="10246" name="Rectangle 19"/>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0247" name="Group 17"/>
          <p:cNvGrpSpPr>
            <a:grpSpLocks/>
          </p:cNvGrpSpPr>
          <p:nvPr/>
        </p:nvGrpSpPr>
        <p:grpSpPr bwMode="auto">
          <a:xfrm>
            <a:off x="0" y="0"/>
            <a:ext cx="9144000" cy="1527175"/>
            <a:chOff x="0" y="0"/>
            <a:chExt cx="5760" cy="962"/>
          </a:xfrm>
        </p:grpSpPr>
        <p:pic>
          <p:nvPicPr>
            <p:cNvPr id="10249" name="Picture 14" descr="ubc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15"/>
            <p:cNvSpPr>
              <a:spLocks noChangeArrowheads="1"/>
            </p:cNvSpPr>
            <p:nvPr/>
          </p:nvSpPr>
          <p:spPr bwMode="auto">
            <a:xfrm>
              <a:off x="1129" y="123"/>
              <a:ext cx="347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rPr>
                <a:t>Solution</a:t>
              </a:r>
              <a:endParaRPr lang="en-CA" altLang="en-US" sz="3600" b="1">
                <a:solidFill>
                  <a:schemeClr val="bg1"/>
                </a:solidFill>
              </a:endParaRPr>
            </a:p>
          </p:txBody>
        </p:sp>
        <p:sp>
          <p:nvSpPr>
            <p:cNvPr id="10251" name="Rectangle 16"/>
            <p:cNvSpPr>
              <a:spLocks noChangeArrowheads="1"/>
            </p:cNvSpPr>
            <p:nvPr/>
          </p:nvSpPr>
          <p:spPr bwMode="auto">
            <a:xfrm>
              <a:off x="960" y="0"/>
              <a:ext cx="45" cy="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0248" name="Text Box 6"/>
          <p:cNvSpPr txBox="1">
            <a:spLocks noChangeArrowheads="1"/>
          </p:cNvSpPr>
          <p:nvPr/>
        </p:nvSpPr>
        <p:spPr bwMode="auto">
          <a:xfrm>
            <a:off x="0" y="1558925"/>
            <a:ext cx="91440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400"/>
              </a:spcBef>
              <a:buFontTx/>
              <a:buNone/>
            </a:pPr>
            <a:r>
              <a:rPr lang="en-CA" altLang="en-US" sz="2200" b="1"/>
              <a:t>Answer:</a:t>
            </a:r>
            <a:r>
              <a:rPr lang="en-CA" altLang="en-US" sz="2200"/>
              <a:t>  C</a:t>
            </a:r>
          </a:p>
          <a:p>
            <a:pPr eaLnBrk="1" hangingPunct="1">
              <a:spcBef>
                <a:spcPts val="400"/>
              </a:spcBef>
              <a:buFontTx/>
              <a:buNone/>
            </a:pPr>
            <a:r>
              <a:rPr lang="en-CA" altLang="en-US" sz="2200" b="1"/>
              <a:t>Justification:</a:t>
            </a:r>
            <a:r>
              <a:rPr lang="en-CA" altLang="en-US" sz="2200"/>
              <a:t> To answer this question we need to know that </a:t>
            </a:r>
            <a:r>
              <a:rPr lang="en-US" altLang="en-US" sz="2200"/>
              <a:t>"Cruise Control" is a setting on most modern vehicles that allows the driver to maintain a </a:t>
            </a:r>
            <a:r>
              <a:rPr lang="en-US" altLang="en-US" sz="2200" b="1"/>
              <a:t>constant speed</a:t>
            </a:r>
            <a:r>
              <a:rPr lang="en-US" altLang="en-US" sz="2200"/>
              <a:t> without adjusting the gas pedal manually to account for going up or down small hills.</a:t>
            </a:r>
          </a:p>
          <a:p>
            <a:pPr eaLnBrk="1" hangingPunct="1">
              <a:spcBef>
                <a:spcPts val="400"/>
              </a:spcBef>
              <a:buFontTx/>
              <a:buNone/>
            </a:pPr>
            <a:r>
              <a:rPr lang="en-US" altLang="en-US" sz="2200"/>
              <a:t>The question describes a truck moving along at a constant velocity (due to Cruise Control) with an increasing mass (increasing mass of water in the bed of the truck).</a:t>
            </a:r>
          </a:p>
          <a:p>
            <a:pPr eaLnBrk="1" hangingPunct="1">
              <a:spcBef>
                <a:spcPts val="400"/>
              </a:spcBef>
              <a:buFontTx/>
              <a:buNone/>
            </a:pPr>
            <a:r>
              <a:rPr lang="en-US" altLang="en-US" sz="2200"/>
              <a:t>Since momentum is defined as </a:t>
            </a:r>
            <a:r>
              <a:rPr lang="en-US" altLang="en-US" sz="2200" b="1" i="1"/>
              <a:t>p </a:t>
            </a:r>
            <a:r>
              <a:rPr lang="en-US" altLang="en-US" sz="2200" i="1"/>
              <a:t>= m×</a:t>
            </a:r>
            <a:r>
              <a:rPr lang="en-US" altLang="en-US" sz="2200" b="1" i="1"/>
              <a:t>v</a:t>
            </a:r>
            <a:r>
              <a:rPr lang="en-US" altLang="en-US" sz="2200"/>
              <a:t> and the velocity is constant, increasing the mass of the truck will result in an increase to the momentum of the truck (it is a heavier object moving at the same speed).</a:t>
            </a:r>
          </a:p>
          <a:p>
            <a:pPr eaLnBrk="1" hangingPunct="1">
              <a:spcBef>
                <a:spcPts val="400"/>
              </a:spcBef>
              <a:buFontTx/>
              <a:buNone/>
            </a:pPr>
            <a:r>
              <a:rPr lang="en-US" altLang="en-US" sz="2200"/>
              <a:t>Similarly, if we remember that the kinetic energy of the truck is written as </a:t>
            </a:r>
            <a:r>
              <a:rPr lang="en-US" altLang="en-US" sz="2200" i="1"/>
              <a:t>E</a:t>
            </a:r>
            <a:r>
              <a:rPr lang="en-US" altLang="en-US" sz="2200" i="1" baseline="-25000"/>
              <a:t>K</a:t>
            </a:r>
            <a:r>
              <a:rPr lang="en-US" altLang="en-US" sz="2200" i="1"/>
              <a:t> = ½m</a:t>
            </a:r>
            <a:r>
              <a:rPr lang="en-US" altLang="en-US" sz="2200" b="1" i="1"/>
              <a:t>v</a:t>
            </a:r>
            <a:r>
              <a:rPr lang="en-US" altLang="en-US" sz="2200" i="1" baseline="30000"/>
              <a:t>2</a:t>
            </a:r>
            <a:r>
              <a:rPr lang="en-US" altLang="en-US" sz="2200" i="1"/>
              <a:t> </a:t>
            </a:r>
            <a:r>
              <a:rPr lang="en-US" altLang="en-US" sz="2200"/>
              <a:t>we can see that since the mass is growing larger and the velocity is constant the kinetic energy of the truck must increase as well.</a:t>
            </a:r>
            <a:endParaRPr lang="en-CA" altLang="en-US"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3581</Words>
  <Application>Microsoft Office PowerPoint</Application>
  <PresentationFormat>On-screen Show (4:3)</PresentationFormat>
  <Paragraphs>399</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Document</vt:lpstr>
      <vt:lpstr>Physics Momentum Problems</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lpstr>Question Title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Yin</dc:creator>
  <cp:lastModifiedBy>Asus</cp:lastModifiedBy>
  <cp:revision>157</cp:revision>
  <dcterms:created xsi:type="dcterms:W3CDTF">2012-06-01T23:05:37Z</dcterms:created>
  <dcterms:modified xsi:type="dcterms:W3CDTF">2015-10-09T20:04:56Z</dcterms:modified>
</cp:coreProperties>
</file>