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8" r:id="rId3"/>
    <p:sldId id="269" r:id="rId4"/>
    <p:sldId id="270" r:id="rId5"/>
    <p:sldId id="271" r:id="rId6"/>
    <p:sldId id="272" r:id="rId7"/>
    <p:sldId id="273" r:id="rId8"/>
    <p:sldId id="277" r:id="rId9"/>
    <p:sldId id="278" r:id="rId10"/>
    <p:sldId id="275" r:id="rId11"/>
    <p:sldId id="276" r:id="rId12"/>
    <p:sldId id="279" r:id="rId13"/>
    <p:sldId id="280" r:id="rId14"/>
    <p:sldId id="281" r:id="rId15"/>
    <p:sldId id="282" r:id="rId16"/>
    <p:sldId id="283" r:id="rId17"/>
    <p:sldId id="284" r:id="rId18"/>
    <p:sldId id="285" r:id="rId19"/>
    <p:sldId id="286" r:id="rId20"/>
    <p:sldId id="287" r:id="rId21"/>
    <p:sldId id="288" r:id="rId22"/>
  </p:sldIdLst>
  <p:sldSz cx="9144000" cy="6858000" type="screen4x3"/>
  <p:notesSz cx="6858000" cy="9144000"/>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FB1"/>
    <a:srgbClr val="280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8" autoAdjust="0"/>
    <p:restoredTop sz="92349" autoAdjust="0"/>
  </p:normalViewPr>
  <p:slideViewPr>
    <p:cSldViewPr snapToGrid="0">
      <p:cViewPr>
        <p:scale>
          <a:sx n="65" d="100"/>
          <a:sy n="65" d="100"/>
        </p:scale>
        <p:origin x="-129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B995C05-58C6-4B40-90BD-4CF9AF204A88}" type="slidenum">
              <a:rPr lang="en-CA" altLang="en-US"/>
              <a:pPr>
                <a:defRPr/>
              </a:pPr>
              <a:t>‹#›</a:t>
            </a:fld>
            <a:endParaRPr lang="en-CA" altLang="en-US"/>
          </a:p>
        </p:txBody>
      </p:sp>
    </p:spTree>
    <p:extLst>
      <p:ext uri="{BB962C8B-B14F-4D97-AF65-F5344CB8AC3E}">
        <p14:creationId xmlns:p14="http://schemas.microsoft.com/office/powerpoint/2010/main" val="2578778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latin typeface="Arial" panose="020B0604020202020204" pitchFamily="34" charset="0"/>
                <a:cs typeface="Arial" panose="020B0604020202020204" pitchFamily="34" charset="0"/>
              </a:rPr>
              <a:t>Categories:  </a:t>
            </a:r>
            <a:r>
              <a:rPr lang="en-US" altLang="en-US" dirty="0" smtClean="0">
                <a:latin typeface="Arial" panose="020B0604020202020204" pitchFamily="34" charset="0"/>
                <a:cs typeface="Arial" panose="020B0604020202020204" pitchFamily="34" charset="0"/>
              </a:rPr>
              <a:t>Secondary – Physics – Thermodynamics</a:t>
            </a:r>
          </a:p>
          <a:p>
            <a:pPr eaLnBrk="1" hangingPunct="1"/>
            <a:endParaRPr lang="en-US" altLang="en-US"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Tags:</a:t>
            </a:r>
            <a:r>
              <a:rPr lang="en-US" altLang="en-US" dirty="0" smtClean="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thermodynamics, pressure, volume, temperature, gas constant,</a:t>
            </a:r>
            <a:r>
              <a:rPr lang="en-US" altLang="en-US" baseline="0" dirty="0" smtClean="0">
                <a:latin typeface="Arial" panose="020B0604020202020204" pitchFamily="34" charset="0"/>
                <a:cs typeface="Arial" panose="020B0604020202020204" pitchFamily="34" charset="0"/>
              </a:rPr>
              <a:t> conduction, convection, radiation, evaporation, </a:t>
            </a:r>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b="1" dirty="0" smtClean="0">
                <a:latin typeface="Arial" panose="020B0604020202020204" pitchFamily="34" charset="0"/>
                <a:cs typeface="Arial" panose="020B0604020202020204" pitchFamily="34" charset="0"/>
              </a:rPr>
              <a:t>Excerpt:</a:t>
            </a:r>
            <a:r>
              <a:rPr lang="en-US" altLang="en-US" dirty="0" smtClean="0">
                <a:latin typeface="Arial" panose="020B0604020202020204" pitchFamily="34" charset="0"/>
                <a:cs typeface="Arial" panose="020B0604020202020204" pitchFamily="34" charset="0"/>
              </a:rPr>
              <a:t> This </a:t>
            </a:r>
            <a:r>
              <a:rPr lang="en-US" altLang="en-US" dirty="0" smtClean="0">
                <a:latin typeface="Arial" panose="020B0604020202020204" pitchFamily="34" charset="0"/>
                <a:cs typeface="Arial" panose="020B0604020202020204" pitchFamily="34" charset="0"/>
              </a:rPr>
              <a:t>physics problem</a:t>
            </a:r>
            <a:r>
              <a:rPr lang="en-US" altLang="en-US" baseline="0" dirty="0" smtClean="0">
                <a:latin typeface="Arial" panose="020B0604020202020204" pitchFamily="34" charset="0"/>
                <a:cs typeface="Arial" panose="020B0604020202020204" pitchFamily="34" charset="0"/>
              </a:rPr>
              <a:t> set tests your knowledge on thermodynamics problems</a:t>
            </a:r>
            <a:endParaRPr lang="en-US" altLang="en-US" dirty="0" smtClean="0"/>
          </a:p>
          <a:p>
            <a:pPr eaLnBrk="1" hangingPunct="1"/>
            <a:endParaRPr lang="en-US" altLang="en-US" dirty="0" smtClean="0">
              <a:latin typeface="Arial" panose="020B0604020202020204" pitchFamily="34" charset="0"/>
              <a:cs typeface="Arial" panose="020B0604020202020204" pitchFamily="34" charset="0"/>
            </a:endParaRPr>
          </a:p>
        </p:txBody>
      </p:sp>
      <p:sp>
        <p:nvSpPr>
          <p:cNvPr id="41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7A8711C-05B3-479B-B10B-859048631928}" type="slidenum">
              <a:rPr lang="en-CA" altLang="en-US"/>
              <a:pPr>
                <a:spcBef>
                  <a:spcPct val="0"/>
                </a:spcBef>
              </a:pPr>
              <a:t>1</a:t>
            </a:fld>
            <a:endParaRPr lang="en-CA" altLang="en-US"/>
          </a:p>
        </p:txBody>
      </p:sp>
    </p:spTree>
    <p:extLst>
      <p:ext uri="{BB962C8B-B14F-4D97-AF65-F5344CB8AC3E}">
        <p14:creationId xmlns:p14="http://schemas.microsoft.com/office/powerpoint/2010/main" val="1677737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7544D3-64CE-4218-BF1E-B679F0F60947}" type="slidenum">
              <a:rPr lang="en-CA" altLang="en-US"/>
              <a:pPr>
                <a:spcBef>
                  <a:spcPct val="0"/>
                </a:spcBef>
              </a:pPr>
              <a:t>10</a:t>
            </a:fld>
            <a:endParaRPr lang="en-CA"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7553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560715D-5A6D-4A7C-8630-22FA39C10789}" type="slidenum">
              <a:rPr lang="en-CA" altLang="en-US"/>
              <a:pPr>
                <a:spcBef>
                  <a:spcPct val="0"/>
                </a:spcBef>
              </a:pPr>
              <a:t>11</a:t>
            </a:fld>
            <a:endParaRPr lang="en-CA"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5088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87EC166-3F1B-408F-857E-094CCE1579F5}" type="slidenum">
              <a:rPr lang="en-CA" altLang="en-US"/>
              <a:pPr>
                <a:spcBef>
                  <a:spcPct val="0"/>
                </a:spcBef>
              </a:pPr>
              <a:t>12</a:t>
            </a:fld>
            <a:endParaRPr lang="en-CA"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533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784FE75-06C4-41A4-AFB7-7887A7F5E1C7}" type="slidenum">
              <a:rPr lang="en-CA" altLang="en-US"/>
              <a:pPr>
                <a:spcBef>
                  <a:spcPct val="0"/>
                </a:spcBef>
              </a:pPr>
              <a:t>13</a:t>
            </a:fld>
            <a:endParaRPr lang="en-CA"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289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2A39D14-782B-4EE4-B4D3-BAECD194485D}" type="slidenum">
              <a:rPr lang="en-CA" altLang="en-US"/>
              <a:pPr>
                <a:spcBef>
                  <a:spcPct val="0"/>
                </a:spcBef>
              </a:pPr>
              <a:t>14</a:t>
            </a:fld>
            <a:endParaRPr lang="en-CA"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2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A95A5EE-DFA2-40B9-8319-2F9A2A676CF6}" type="slidenum">
              <a:rPr lang="en-CA" altLang="en-US"/>
              <a:pPr>
                <a:spcBef>
                  <a:spcPct val="0"/>
                </a:spcBef>
              </a:pPr>
              <a:t>15</a:t>
            </a:fld>
            <a:endParaRPr lang="en-CA"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60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B3E31E5-A293-43E1-AABE-817F30C55DDD}" type="slidenum">
              <a:rPr lang="en-CA" altLang="en-US"/>
              <a:pPr>
                <a:spcBef>
                  <a:spcPct val="0"/>
                </a:spcBef>
              </a:pPr>
              <a:t>16</a:t>
            </a:fld>
            <a:endParaRPr lang="en-CA"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529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BA7E43A-8DFF-4216-87B1-48F06F2C783F}" type="slidenum">
              <a:rPr lang="en-CA" altLang="en-US"/>
              <a:pPr>
                <a:spcBef>
                  <a:spcPct val="0"/>
                </a:spcBef>
              </a:pPr>
              <a:t>17</a:t>
            </a:fld>
            <a:endParaRPr lang="en-CA"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067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FCA36B8-E58D-49C7-8646-939D9B0B5986}" type="slidenum">
              <a:rPr lang="en-CA" altLang="en-US"/>
              <a:pPr>
                <a:spcBef>
                  <a:spcPct val="0"/>
                </a:spcBef>
              </a:pPr>
              <a:t>18</a:t>
            </a:fld>
            <a:endParaRPr lang="en-CA"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918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D3C1742-274E-4EA1-A9CD-F57B58857D29}" type="slidenum">
              <a:rPr lang="en-CA" altLang="en-US"/>
              <a:pPr>
                <a:spcBef>
                  <a:spcPct val="0"/>
                </a:spcBef>
              </a:pPr>
              <a:t>19</a:t>
            </a:fld>
            <a:endParaRPr lang="en-CA"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923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E3FC988-20DD-4364-84C4-058177962548}" type="slidenum">
              <a:rPr lang="en-CA" altLang="en-US"/>
              <a:pPr>
                <a:spcBef>
                  <a:spcPct val="0"/>
                </a:spcBef>
              </a:pPr>
              <a:t>2</a:t>
            </a:fld>
            <a:endParaRPr lang="en-CA"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460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D490AE3-BA19-41EC-BAE7-3A621D361FE1}" type="slidenum">
              <a:rPr lang="en-CA" altLang="en-US"/>
              <a:pPr>
                <a:spcBef>
                  <a:spcPct val="0"/>
                </a:spcBef>
              </a:pPr>
              <a:t>20</a:t>
            </a:fld>
            <a:endParaRPr lang="en-CA"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081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02ACF7D-08BA-40EF-B4B3-56DCAA1E2783}" type="slidenum">
              <a:rPr lang="en-CA" altLang="en-US"/>
              <a:pPr>
                <a:spcBef>
                  <a:spcPct val="0"/>
                </a:spcBef>
              </a:pPr>
              <a:t>21</a:t>
            </a:fld>
            <a:endParaRPr lang="en-CA"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060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9A70F42-300B-4B78-915E-111730C481E3}" type="slidenum">
              <a:rPr lang="en-CA" altLang="en-US"/>
              <a:pPr>
                <a:spcBef>
                  <a:spcPct val="0"/>
                </a:spcBef>
              </a:pPr>
              <a:t>3</a:t>
            </a:fld>
            <a:endParaRPr lang="en-CA"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8270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DABC9FF-8A41-4838-A355-1BF1AE2DD82C}" type="slidenum">
              <a:rPr lang="en-CA" altLang="en-US"/>
              <a:pPr>
                <a:spcBef>
                  <a:spcPct val="0"/>
                </a:spcBef>
              </a:pPr>
              <a:t>4</a:t>
            </a:fld>
            <a:endParaRPr lang="en-CA"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745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E3A5278-ACAA-4BAF-97F6-8CF5D7EC033D}" type="slidenum">
              <a:rPr lang="en-CA" altLang="en-US"/>
              <a:pPr>
                <a:spcBef>
                  <a:spcPct val="0"/>
                </a:spcBef>
              </a:pPr>
              <a:t>5</a:t>
            </a:fld>
            <a:endParaRPr lang="en-CA"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7298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E900570-B299-4B4B-8169-414BE329E984}" type="slidenum">
              <a:rPr lang="en-CA" altLang="en-US"/>
              <a:pPr>
                <a:spcBef>
                  <a:spcPct val="0"/>
                </a:spcBef>
              </a:pPr>
              <a:t>6</a:t>
            </a:fld>
            <a:endParaRPr lang="en-CA"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6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E185149-DE1D-4694-942E-A21EE68BB041}" type="slidenum">
              <a:rPr lang="en-CA" altLang="en-US"/>
              <a:pPr>
                <a:spcBef>
                  <a:spcPct val="0"/>
                </a:spcBef>
              </a:pPr>
              <a:t>7</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432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A21CDE4-ED5A-498E-B166-326EF6204E07}" type="slidenum">
              <a:rPr lang="en-CA" altLang="en-US"/>
              <a:pPr>
                <a:spcBef>
                  <a:spcPct val="0"/>
                </a:spcBef>
              </a:pPr>
              <a:t>8</a:t>
            </a:fld>
            <a:endParaRPr lang="en-CA"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2950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71221F7-2D1E-4084-91DF-8691E5B0E503}" type="slidenum">
              <a:rPr lang="en-CA" altLang="en-US"/>
              <a:pPr>
                <a:spcBef>
                  <a:spcPct val="0"/>
                </a:spcBef>
              </a:pPr>
              <a:t>9</a:t>
            </a:fld>
            <a:endParaRPr lang="en-CA"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18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16700E-9027-410E-B1D7-A922B98E23CF}" type="slidenum">
              <a:rPr lang="en-CA" altLang="en-US"/>
              <a:pPr>
                <a:defRPr/>
              </a:pPr>
              <a:t>‹#›</a:t>
            </a:fld>
            <a:endParaRPr lang="en-CA" altLang="en-US"/>
          </a:p>
        </p:txBody>
      </p:sp>
    </p:spTree>
    <p:extLst>
      <p:ext uri="{BB962C8B-B14F-4D97-AF65-F5344CB8AC3E}">
        <p14:creationId xmlns:p14="http://schemas.microsoft.com/office/powerpoint/2010/main" val="210351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E823FE-54D0-4ACC-9626-50EAE2612901}" type="slidenum">
              <a:rPr lang="en-CA" altLang="en-US"/>
              <a:pPr>
                <a:defRPr/>
              </a:pPr>
              <a:t>‹#›</a:t>
            </a:fld>
            <a:endParaRPr lang="en-CA" altLang="en-US"/>
          </a:p>
        </p:txBody>
      </p:sp>
    </p:spTree>
    <p:extLst>
      <p:ext uri="{BB962C8B-B14F-4D97-AF65-F5344CB8AC3E}">
        <p14:creationId xmlns:p14="http://schemas.microsoft.com/office/powerpoint/2010/main" val="423244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D2B72C-1390-4423-BCD3-353093BEA400}" type="slidenum">
              <a:rPr lang="en-CA" altLang="en-US"/>
              <a:pPr>
                <a:defRPr/>
              </a:pPr>
              <a:t>‹#›</a:t>
            </a:fld>
            <a:endParaRPr lang="en-CA" altLang="en-US"/>
          </a:p>
        </p:txBody>
      </p:sp>
    </p:spTree>
    <p:extLst>
      <p:ext uri="{BB962C8B-B14F-4D97-AF65-F5344CB8AC3E}">
        <p14:creationId xmlns:p14="http://schemas.microsoft.com/office/powerpoint/2010/main" val="105684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0CF678-6F7A-48FB-B811-42D13D6FD83C}" type="slidenum">
              <a:rPr lang="en-CA" altLang="en-US"/>
              <a:pPr>
                <a:defRPr/>
              </a:pPr>
              <a:t>‹#›</a:t>
            </a:fld>
            <a:endParaRPr lang="en-CA" altLang="en-US"/>
          </a:p>
        </p:txBody>
      </p:sp>
    </p:spTree>
    <p:extLst>
      <p:ext uri="{BB962C8B-B14F-4D97-AF65-F5344CB8AC3E}">
        <p14:creationId xmlns:p14="http://schemas.microsoft.com/office/powerpoint/2010/main" val="361997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98E32-C77F-48C0-A382-D55BD89F063B}" type="slidenum">
              <a:rPr lang="en-CA" altLang="en-US"/>
              <a:pPr>
                <a:defRPr/>
              </a:pPr>
              <a:t>‹#›</a:t>
            </a:fld>
            <a:endParaRPr lang="en-CA" altLang="en-US"/>
          </a:p>
        </p:txBody>
      </p:sp>
    </p:spTree>
    <p:extLst>
      <p:ext uri="{BB962C8B-B14F-4D97-AF65-F5344CB8AC3E}">
        <p14:creationId xmlns:p14="http://schemas.microsoft.com/office/powerpoint/2010/main" val="2237374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1D464-FD49-477E-ABFA-B0D7F7DBB908}" type="slidenum">
              <a:rPr lang="en-CA" altLang="en-US"/>
              <a:pPr>
                <a:defRPr/>
              </a:pPr>
              <a:t>‹#›</a:t>
            </a:fld>
            <a:endParaRPr lang="en-CA" altLang="en-US"/>
          </a:p>
        </p:txBody>
      </p:sp>
    </p:spTree>
    <p:extLst>
      <p:ext uri="{BB962C8B-B14F-4D97-AF65-F5344CB8AC3E}">
        <p14:creationId xmlns:p14="http://schemas.microsoft.com/office/powerpoint/2010/main" val="262863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D1599F-2745-4CCF-92BE-E1EF83A12260}" type="slidenum">
              <a:rPr lang="en-CA" altLang="en-US"/>
              <a:pPr>
                <a:defRPr/>
              </a:pPr>
              <a:t>‹#›</a:t>
            </a:fld>
            <a:endParaRPr lang="en-CA" altLang="en-US"/>
          </a:p>
        </p:txBody>
      </p:sp>
    </p:spTree>
    <p:extLst>
      <p:ext uri="{BB962C8B-B14F-4D97-AF65-F5344CB8AC3E}">
        <p14:creationId xmlns:p14="http://schemas.microsoft.com/office/powerpoint/2010/main" val="399485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07F68B-42E3-4B17-94A8-32D2C1911DE6}" type="slidenum">
              <a:rPr lang="en-CA" altLang="en-US"/>
              <a:pPr>
                <a:defRPr/>
              </a:pPr>
              <a:t>‹#›</a:t>
            </a:fld>
            <a:endParaRPr lang="en-CA" altLang="en-US"/>
          </a:p>
        </p:txBody>
      </p:sp>
    </p:spTree>
    <p:extLst>
      <p:ext uri="{BB962C8B-B14F-4D97-AF65-F5344CB8AC3E}">
        <p14:creationId xmlns:p14="http://schemas.microsoft.com/office/powerpoint/2010/main" val="237794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902151E-DD6A-4314-B286-B18D7A19B62A}" type="slidenum">
              <a:rPr lang="en-CA" altLang="en-US"/>
              <a:pPr>
                <a:defRPr/>
              </a:pPr>
              <a:t>‹#›</a:t>
            </a:fld>
            <a:endParaRPr lang="en-CA" altLang="en-US"/>
          </a:p>
        </p:txBody>
      </p:sp>
    </p:spTree>
    <p:extLst>
      <p:ext uri="{BB962C8B-B14F-4D97-AF65-F5344CB8AC3E}">
        <p14:creationId xmlns:p14="http://schemas.microsoft.com/office/powerpoint/2010/main" val="170797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3912D8-D2CC-42B8-BC84-1CBFF738A62F}" type="slidenum">
              <a:rPr lang="en-CA" altLang="en-US"/>
              <a:pPr>
                <a:defRPr/>
              </a:pPr>
              <a:t>‹#›</a:t>
            </a:fld>
            <a:endParaRPr lang="en-CA" altLang="en-US"/>
          </a:p>
        </p:txBody>
      </p:sp>
    </p:spTree>
    <p:extLst>
      <p:ext uri="{BB962C8B-B14F-4D97-AF65-F5344CB8AC3E}">
        <p14:creationId xmlns:p14="http://schemas.microsoft.com/office/powerpoint/2010/main" val="130318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B1CD41-77E8-4B94-9C64-874C77D4C3A2}" type="slidenum">
              <a:rPr lang="en-CA" altLang="en-US"/>
              <a:pPr>
                <a:defRPr/>
              </a:pPr>
              <a:t>‹#›</a:t>
            </a:fld>
            <a:endParaRPr lang="en-CA" altLang="en-US"/>
          </a:p>
        </p:txBody>
      </p:sp>
    </p:spTree>
    <p:extLst>
      <p:ext uri="{BB962C8B-B14F-4D97-AF65-F5344CB8AC3E}">
        <p14:creationId xmlns:p14="http://schemas.microsoft.com/office/powerpoint/2010/main" val="44802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2958EED-F4AC-4BD4-B173-C5A55CC5D1E3}"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eerwise.cs.auckland.ac.n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CA" altLang="en-US" b="1" smtClean="0"/>
              <a:t>Physics</a:t>
            </a:r>
            <a:br>
              <a:rPr lang="en-CA" altLang="en-US" b="1" smtClean="0"/>
            </a:br>
            <a:r>
              <a:rPr lang="en-CA" altLang="en-US" smtClean="0"/>
              <a:t>Thermodynamics</a:t>
            </a:r>
          </a:p>
        </p:txBody>
      </p:sp>
      <p:sp>
        <p:nvSpPr>
          <p:cNvPr id="3075" name="Rectangle 3"/>
          <p:cNvSpPr>
            <a:spLocks noGrp="1" noChangeArrowheads="1"/>
          </p:cNvSpPr>
          <p:nvPr>
            <p:ph type="subTitle" idx="1"/>
          </p:nvPr>
        </p:nvSpPr>
        <p:spPr/>
        <p:txBody>
          <a:bodyPr/>
          <a:lstStyle/>
          <a:p>
            <a:pPr eaLnBrk="1" hangingPunct="1"/>
            <a:r>
              <a:rPr lang="en-CA" altLang="en-US" smtClean="0">
                <a:solidFill>
                  <a:srgbClr val="898989"/>
                </a:solidFill>
              </a:rPr>
              <a:t>Science and Mathematics Education Research Group</a:t>
            </a:r>
          </a:p>
        </p:txBody>
      </p:sp>
      <p:sp>
        <p:nvSpPr>
          <p:cNvPr id="3076" name="Rectangle 6"/>
          <p:cNvSpPr>
            <a:spLocks noChangeArrowheads="1"/>
          </p:cNvSpPr>
          <p:nvPr/>
        </p:nvSpPr>
        <p:spPr bwMode="auto">
          <a:xfrm flipH="1">
            <a:off x="1835150"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077" name="Rectangle 7"/>
          <p:cNvSpPr>
            <a:spLocks noChangeArrowheads="1"/>
          </p:cNvSpPr>
          <p:nvPr/>
        </p:nvSpPr>
        <p:spPr bwMode="auto">
          <a:xfrm flipH="1">
            <a:off x="4427538"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078" name="Text Box 12"/>
          <p:cNvSpPr txBox="1">
            <a:spLocks noChangeArrowheads="1"/>
          </p:cNvSpPr>
          <p:nvPr/>
        </p:nvSpPr>
        <p:spPr bwMode="auto">
          <a:xfrm>
            <a:off x="3457575" y="6308725"/>
            <a:ext cx="5686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CA" altLang="en-US" sz="1200"/>
              <a:t>Supported by UBC Teaching and Learning Enhancement Fund 2012-2015</a:t>
            </a:r>
          </a:p>
          <a:p>
            <a:pPr algn="ctr" eaLnBrk="1" hangingPunct="1">
              <a:spcBef>
                <a:spcPct val="50000"/>
              </a:spcBef>
              <a:buFontTx/>
              <a:buNone/>
            </a:pPr>
            <a:endParaRPr lang="en-CA" altLang="en-US" sz="1200"/>
          </a:p>
        </p:txBody>
      </p:sp>
      <p:graphicFrame>
        <p:nvGraphicFramePr>
          <p:cNvPr id="3079" name="Object 13"/>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3091" name="Document" r:id="rId4" imgW="3105924" imgH="237589" progId="Word.Document.8">
                  <p:embed/>
                </p:oleObj>
              </mc:Choice>
              <mc:Fallback>
                <p:oleObj name="Document" r:id="rId4" imgW="3105924" imgH="237589" progId="Word.Document.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0" name="Rectangle 15"/>
          <p:cNvSpPr>
            <a:spLocks noChangeArrowheads="1"/>
          </p:cNvSpPr>
          <p:nvPr/>
        </p:nvSpPr>
        <p:spPr bwMode="auto">
          <a:xfrm>
            <a:off x="1524000" y="1366838"/>
            <a:ext cx="66675"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aphicFrame>
        <p:nvGraphicFramePr>
          <p:cNvPr id="3081" name="Object 20"/>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3092" name="Document" r:id="rId6" imgW="3105924" imgH="237589" progId="Word.Document.8">
                  <p:embed/>
                </p:oleObj>
              </mc:Choice>
              <mc:Fallback>
                <p:oleObj name="Document" r:id="rId6" imgW="3105924" imgH="237589" progId="Word.Document.8">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082" name="Group 27"/>
          <p:cNvGrpSpPr>
            <a:grpSpLocks/>
          </p:cNvGrpSpPr>
          <p:nvPr/>
        </p:nvGrpSpPr>
        <p:grpSpPr bwMode="auto">
          <a:xfrm>
            <a:off x="0" y="0"/>
            <a:ext cx="9144000" cy="1527175"/>
            <a:chOff x="0" y="0"/>
            <a:chExt cx="5760" cy="962"/>
          </a:xfrm>
        </p:grpSpPr>
        <p:pic>
          <p:nvPicPr>
            <p:cNvPr id="3085" name="Picture 24" descr="ub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92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25" descr="ubc_colou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2" y="0"/>
              <a:ext cx="2788"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22"/>
          <p:cNvSpPr txBox="1"/>
          <p:nvPr/>
        </p:nvSpPr>
        <p:spPr bwMode="auto">
          <a:xfrm>
            <a:off x="5040313" y="720725"/>
            <a:ext cx="2303462" cy="430213"/>
          </a:xfrm>
          <a:prstGeom prst="rect">
            <a:avLst/>
          </a:prstGeom>
          <a:noFill/>
        </p:spPr>
        <p:txBody>
          <a:bodyPr wrap="none">
            <a:spAutoFit/>
          </a:bodyPr>
          <a:lstStyle/>
          <a:p>
            <a:pPr eaLnBrk="1" hangingPunct="1">
              <a:defRPr/>
            </a:pPr>
            <a:r>
              <a:rPr lang="en-CA" sz="1100" b="1" spc="120" dirty="0">
                <a:solidFill>
                  <a:schemeClr val="bg1"/>
                </a:solidFill>
                <a:latin typeface="Arial" charset="0"/>
                <a:cs typeface="Arial" charset="0"/>
              </a:rPr>
              <a:t>Department of </a:t>
            </a:r>
          </a:p>
          <a:p>
            <a:pPr eaLnBrk="1" hangingPunct="1">
              <a:defRPr/>
            </a:pPr>
            <a:r>
              <a:rPr lang="en-CA" sz="1100" b="1" spc="120" dirty="0">
                <a:solidFill>
                  <a:schemeClr val="bg1"/>
                </a:solidFill>
                <a:latin typeface="Arial" charset="0"/>
                <a:cs typeface="Arial" charset="0"/>
              </a:rPr>
              <a:t>Curriculum and Pedagogy</a:t>
            </a:r>
          </a:p>
        </p:txBody>
      </p:sp>
      <p:sp>
        <p:nvSpPr>
          <p:cNvPr id="17" name="Text Box 23"/>
          <p:cNvSpPr txBox="1"/>
          <p:nvPr/>
        </p:nvSpPr>
        <p:spPr bwMode="auto">
          <a:xfrm>
            <a:off x="5040313" y="360363"/>
            <a:ext cx="3600450" cy="360362"/>
          </a:xfrm>
          <a:prstGeom prst="rect">
            <a:avLst/>
          </a:prstGeom>
          <a:noFill/>
        </p:spPr>
        <p:txBody>
          <a:bodyPr>
            <a:spAutoFit/>
          </a:bodyPr>
          <a:lstStyle/>
          <a:p>
            <a:pPr eaLnBrk="1" hangingPunct="1">
              <a:defRPr/>
            </a:pPr>
            <a:r>
              <a:rPr lang="en-CA" sz="1400" b="1" spc="450" dirty="0">
                <a:solidFill>
                  <a:schemeClr val="bg1"/>
                </a:solidFill>
                <a:latin typeface="Arial" charset="0"/>
                <a:cs typeface="Arial" charset="0"/>
              </a:rPr>
              <a:t>FACULTY OF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150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150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150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151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1511" name="Group 17"/>
          <p:cNvGrpSpPr>
            <a:grpSpLocks/>
          </p:cNvGrpSpPr>
          <p:nvPr/>
        </p:nvGrpSpPr>
        <p:grpSpPr bwMode="auto">
          <a:xfrm>
            <a:off x="0" y="0"/>
            <a:ext cx="9144000" cy="1527175"/>
            <a:chOff x="0" y="0"/>
            <a:chExt cx="5760" cy="962"/>
          </a:xfrm>
        </p:grpSpPr>
        <p:pic>
          <p:nvPicPr>
            <p:cNvPr id="2151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2151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1512" name="Rectangle 1"/>
          <p:cNvSpPr>
            <a:spLocks noChangeArrowheads="1"/>
          </p:cNvSpPr>
          <p:nvPr/>
        </p:nvSpPr>
        <p:spPr bwMode="auto">
          <a:xfrm>
            <a:off x="-19050" y="1700213"/>
            <a:ext cx="9144000" cy="45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600"/>
              </a:spcAft>
              <a:buFontTx/>
              <a:buNone/>
            </a:pPr>
            <a:r>
              <a:rPr lang="en-US" altLang="en-US" sz="2200" b="1"/>
              <a:t>Convection: </a:t>
            </a:r>
            <a:r>
              <a:rPr lang="en-US" altLang="en-US" sz="2200"/>
              <a:t>occurs when warmer areas of a liquid or gas rise to cooler areas in the liquid or gas. Cooler liquid or gas then takes the place of the warmer areas which have risen higher. This results in a continuous circulation pattern. Water boiling in a pan is a good example of these convection currents. Another good example of convection is in the atmosphere: The earth's surface is warmed by the sun, the warm air rises and cool air moves in.</a:t>
            </a:r>
          </a:p>
          <a:p>
            <a:pPr eaLnBrk="1" hangingPunct="1">
              <a:spcBef>
                <a:spcPct val="0"/>
              </a:spcBef>
              <a:spcAft>
                <a:spcPts val="600"/>
              </a:spcAft>
              <a:buFontTx/>
              <a:buNone/>
            </a:pPr>
            <a:r>
              <a:rPr lang="en-US" altLang="en-US" sz="2200" b="1"/>
              <a:t>Radiation: </a:t>
            </a:r>
            <a:r>
              <a:rPr lang="en-US" altLang="en-US" sz="2200"/>
              <a:t>is a method of heat transfer that does not rely upon any contact between the heat source and the heated object (as is the case with conduction and convection). Heat can be transmitted though empty space. No mass is exchanged and no medium is required in the process of radiation. Examples of radiation are the heat from the sun, or heat released from the filament of a light bulb.</a:t>
            </a:r>
            <a:r>
              <a:rPr lang="en-CA" altLang="en-US" sz="2200" b="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355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355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355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355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3559" name="Group 17"/>
          <p:cNvGrpSpPr>
            <a:grpSpLocks/>
          </p:cNvGrpSpPr>
          <p:nvPr/>
        </p:nvGrpSpPr>
        <p:grpSpPr bwMode="auto">
          <a:xfrm>
            <a:off x="0" y="0"/>
            <a:ext cx="9144000" cy="1527175"/>
            <a:chOff x="0" y="0"/>
            <a:chExt cx="5760" cy="962"/>
          </a:xfrm>
        </p:grpSpPr>
        <p:pic>
          <p:nvPicPr>
            <p:cNvPr id="2356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2356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 name="Rectangle 1"/>
          <p:cNvSpPr/>
          <p:nvPr/>
        </p:nvSpPr>
        <p:spPr>
          <a:xfrm>
            <a:off x="0" y="1779588"/>
            <a:ext cx="9144000" cy="5094287"/>
          </a:xfrm>
          <a:prstGeom prst="rect">
            <a:avLst/>
          </a:prstGeom>
        </p:spPr>
        <p:txBody>
          <a:bodyPr>
            <a:spAutoFit/>
          </a:bodyPr>
          <a:lstStyle/>
          <a:p>
            <a:pPr eaLnBrk="1" hangingPunct="1">
              <a:spcAft>
                <a:spcPts val="600"/>
              </a:spcAft>
              <a:defRPr/>
            </a:pPr>
            <a:r>
              <a:rPr lang="en-US" sz="2000" dirty="0">
                <a:latin typeface="Arial" charset="0"/>
                <a:cs typeface="Arial" charset="0"/>
              </a:rPr>
              <a:t>Given the previous definitions:</a:t>
            </a:r>
          </a:p>
          <a:p>
            <a:pPr marL="342900" indent="-342900" eaLnBrk="1" hangingPunct="1">
              <a:spcAft>
                <a:spcPts val="600"/>
              </a:spcAft>
              <a:buFont typeface="+mj-lt"/>
              <a:buAutoNum type="alphaUcPeriod"/>
              <a:defRPr/>
            </a:pPr>
            <a:r>
              <a:rPr lang="en-US" sz="2000" dirty="0">
                <a:latin typeface="Arial" charset="0"/>
                <a:cs typeface="Arial" charset="0"/>
              </a:rPr>
              <a:t>True, conduction happens when particles are in direct contact, and the hotter particles vibrate more and transfer their energy to the particles with which they are in contact.</a:t>
            </a:r>
          </a:p>
          <a:p>
            <a:pPr marL="342900" indent="-342900" eaLnBrk="1" hangingPunct="1">
              <a:spcAft>
                <a:spcPts val="600"/>
              </a:spcAft>
              <a:buFont typeface="+mj-lt"/>
              <a:buAutoNum type="alphaUcPeriod"/>
              <a:defRPr/>
            </a:pPr>
            <a:r>
              <a:rPr lang="en-US" sz="2000" dirty="0">
                <a:latin typeface="Arial" charset="0"/>
                <a:cs typeface="Arial" charset="0"/>
              </a:rPr>
              <a:t>False, while the vibration is happening at a molecular level the movement cannot be observed visually. However, if you were to heat one end of a metal rod you would be able to observe conduction by feeling the heat at the cooler end as it conducts through.</a:t>
            </a:r>
          </a:p>
          <a:p>
            <a:pPr marL="342900" indent="-342900" eaLnBrk="1" hangingPunct="1">
              <a:spcAft>
                <a:spcPts val="600"/>
              </a:spcAft>
              <a:buFont typeface="+mj-lt"/>
              <a:buAutoNum type="alphaUcPeriod"/>
              <a:defRPr/>
            </a:pPr>
            <a:r>
              <a:rPr lang="en-US" sz="2000" dirty="0">
                <a:latin typeface="Arial" charset="0"/>
                <a:cs typeface="Arial" charset="0"/>
              </a:rPr>
              <a:t>False, convection (not conduction) is the heat transfer method that produces a continuous circulation pattern, as defined previously.</a:t>
            </a:r>
          </a:p>
          <a:p>
            <a:pPr marL="342900" indent="-342900" eaLnBrk="1" hangingPunct="1">
              <a:spcAft>
                <a:spcPts val="600"/>
              </a:spcAft>
              <a:buFont typeface="+mj-lt"/>
              <a:buAutoNum type="alphaUcPeriod"/>
              <a:defRPr/>
            </a:pPr>
            <a:r>
              <a:rPr lang="en-US" sz="2000" dirty="0">
                <a:latin typeface="Arial" charset="0"/>
                <a:cs typeface="Arial" charset="0"/>
              </a:rPr>
              <a:t>False, radiation (not conduction) is the heat transfer method that does not rely on direct contact between the heat source and the heated object, as defined previously.</a:t>
            </a:r>
          </a:p>
          <a:p>
            <a:pPr marL="342900" indent="-342900" eaLnBrk="1" hangingPunct="1">
              <a:spcAft>
                <a:spcPts val="600"/>
              </a:spcAft>
              <a:buFont typeface="+mj-lt"/>
              <a:buAutoNum type="alphaUcPeriod"/>
              <a:defRPr/>
            </a:pPr>
            <a:r>
              <a:rPr lang="en-US" sz="2000" dirty="0">
                <a:latin typeface="Arial" charset="0"/>
                <a:cs typeface="Arial" charset="0"/>
              </a:rPr>
              <a:t>False, heat released by the filament of a light bulb is an example of radiation, not conduction.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560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560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560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560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5607" name="Group 17"/>
          <p:cNvGrpSpPr>
            <a:grpSpLocks/>
          </p:cNvGrpSpPr>
          <p:nvPr/>
        </p:nvGrpSpPr>
        <p:grpSpPr bwMode="auto">
          <a:xfrm>
            <a:off x="0" y="0"/>
            <a:ext cx="9144000" cy="1527175"/>
            <a:chOff x="0" y="0"/>
            <a:chExt cx="5760" cy="962"/>
          </a:xfrm>
        </p:grpSpPr>
        <p:pic>
          <p:nvPicPr>
            <p:cNvPr id="2561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 III</a:t>
              </a:r>
              <a:endParaRPr lang="en-CA" altLang="en-US" sz="3600" b="1">
                <a:solidFill>
                  <a:schemeClr val="bg1"/>
                </a:solidFill>
              </a:endParaRPr>
            </a:p>
          </p:txBody>
        </p:sp>
        <p:sp>
          <p:nvSpPr>
            <p:cNvPr id="2561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5608" name="Rectangle 2"/>
          <p:cNvSpPr>
            <a:spLocks noChangeArrowheads="1"/>
          </p:cNvSpPr>
          <p:nvPr/>
        </p:nvSpPr>
        <p:spPr bwMode="auto">
          <a:xfrm>
            <a:off x="638175" y="1854200"/>
            <a:ext cx="78676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What temperature has the same value in both the Centigrade and Fahrenheit scales?</a:t>
            </a:r>
            <a:endParaRPr lang="en-CA" altLang="en-US" sz="2200">
              <a:solidFill>
                <a:srgbClr val="000000"/>
              </a:solidFill>
            </a:endParaRPr>
          </a:p>
        </p:txBody>
      </p:sp>
      <p:sp>
        <p:nvSpPr>
          <p:cNvPr id="25609" name="Text Box 4"/>
          <p:cNvSpPr txBox="1">
            <a:spLocks noChangeArrowheads="1"/>
          </p:cNvSpPr>
          <p:nvPr/>
        </p:nvSpPr>
        <p:spPr bwMode="auto">
          <a:xfrm>
            <a:off x="736600" y="3432175"/>
            <a:ext cx="7670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lphaUcPeriod"/>
            </a:pPr>
            <a:r>
              <a:rPr lang="en-US" altLang="en-US" sz="2000"/>
              <a:t>20 degrees C = 20 degrees F</a:t>
            </a:r>
          </a:p>
          <a:p>
            <a:pPr eaLnBrk="1" hangingPunct="1">
              <a:spcBef>
                <a:spcPct val="50000"/>
              </a:spcBef>
              <a:buFontTx/>
              <a:buAutoNum type="alphaUcPeriod"/>
            </a:pPr>
            <a:r>
              <a:rPr lang="en-US" altLang="en-US" sz="2000"/>
              <a:t>30 degrees C = 30 degrees F</a:t>
            </a:r>
          </a:p>
          <a:p>
            <a:pPr eaLnBrk="1" hangingPunct="1">
              <a:spcBef>
                <a:spcPct val="50000"/>
              </a:spcBef>
              <a:buFontTx/>
              <a:buAutoNum type="alphaUcPeriod"/>
            </a:pPr>
            <a:r>
              <a:rPr lang="en-US" altLang="en-US" sz="2000"/>
              <a:t>40 degrees C = 40 degrees F</a:t>
            </a:r>
          </a:p>
          <a:p>
            <a:pPr eaLnBrk="1" hangingPunct="1">
              <a:spcBef>
                <a:spcPct val="50000"/>
              </a:spcBef>
              <a:buFontTx/>
              <a:buAutoNum type="alphaUcPeriod"/>
            </a:pPr>
            <a:r>
              <a:rPr lang="en-US" altLang="en-US" sz="2000"/>
              <a:t>50 degrees C = 50 degrees F</a:t>
            </a:r>
          </a:p>
          <a:p>
            <a:pPr eaLnBrk="1" hangingPunct="1">
              <a:spcBef>
                <a:spcPct val="50000"/>
              </a:spcBef>
              <a:buFontTx/>
              <a:buAutoNum type="alphaUcPeriod"/>
            </a:pPr>
            <a:r>
              <a:rPr lang="en-US" altLang="en-US" sz="2000"/>
              <a:t>The values are never the same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765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765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765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765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7655" name="Group 17"/>
          <p:cNvGrpSpPr>
            <a:grpSpLocks/>
          </p:cNvGrpSpPr>
          <p:nvPr/>
        </p:nvGrpSpPr>
        <p:grpSpPr bwMode="auto">
          <a:xfrm>
            <a:off x="0" y="0"/>
            <a:ext cx="9144000" cy="1527175"/>
            <a:chOff x="0" y="0"/>
            <a:chExt cx="5760" cy="962"/>
          </a:xfrm>
        </p:grpSpPr>
        <p:pic>
          <p:nvPicPr>
            <p:cNvPr id="2765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8"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2765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 name="Text Box 6"/>
          <p:cNvSpPr txBox="1">
            <a:spLocks noChangeArrowheads="1"/>
          </p:cNvSpPr>
          <p:nvPr/>
        </p:nvSpPr>
        <p:spPr bwMode="auto">
          <a:xfrm>
            <a:off x="0" y="1527175"/>
            <a:ext cx="91440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spcAft>
                <a:spcPts val="600"/>
              </a:spcAft>
              <a:defRPr/>
            </a:pPr>
            <a:r>
              <a:rPr lang="en-CA" altLang="en-US" sz="2200" b="1" dirty="0" smtClean="0">
                <a:latin typeface="+mn-lt"/>
              </a:rPr>
              <a:t>Answer:</a:t>
            </a:r>
            <a:r>
              <a:rPr lang="en-CA" altLang="en-US" sz="2200" dirty="0">
                <a:latin typeface="+mn-lt"/>
              </a:rPr>
              <a:t>  </a:t>
            </a:r>
            <a:r>
              <a:rPr lang="en-CA" altLang="en-US" sz="2200" dirty="0" smtClean="0">
                <a:latin typeface="+mn-lt"/>
              </a:rPr>
              <a:t>C</a:t>
            </a:r>
            <a:endParaRPr lang="en-CA" altLang="en-US" sz="2200" dirty="0">
              <a:latin typeface="+mn-lt"/>
            </a:endParaRPr>
          </a:p>
          <a:p>
            <a:pPr eaLnBrk="1" hangingPunct="1">
              <a:spcBef>
                <a:spcPct val="50000"/>
              </a:spcBef>
              <a:spcAft>
                <a:spcPts val="600"/>
              </a:spcAft>
              <a:defRPr/>
            </a:pPr>
            <a:r>
              <a:rPr lang="en-CA" altLang="en-US" sz="2200" b="1" dirty="0" smtClean="0">
                <a:latin typeface="+mn-lt"/>
              </a:rPr>
              <a:t>Justification:  </a:t>
            </a:r>
          </a:p>
          <a:p>
            <a:pPr>
              <a:spcAft>
                <a:spcPts val="600"/>
              </a:spcAft>
              <a:defRPr/>
            </a:pPr>
            <a:r>
              <a:rPr lang="en-US" sz="2400" dirty="0"/>
              <a:t>Use the relationship between Fahrenheit and </a:t>
            </a:r>
            <a:r>
              <a:rPr lang="en-US" sz="2400" dirty="0" smtClean="0"/>
              <a:t>Celsius:</a:t>
            </a:r>
          </a:p>
          <a:p>
            <a:pPr>
              <a:spcAft>
                <a:spcPts val="600"/>
              </a:spcAft>
              <a:defRPr/>
            </a:pPr>
            <a:r>
              <a:rPr lang="en-US" sz="2400" dirty="0" smtClean="0"/>
              <a:t>T</a:t>
            </a:r>
            <a:r>
              <a:rPr lang="en-US" sz="2400" dirty="0"/>
              <a:t>(°F) = 1.8 × T(°C) + </a:t>
            </a:r>
            <a:r>
              <a:rPr lang="en-US" sz="2400" dirty="0" smtClean="0"/>
              <a:t>32</a:t>
            </a:r>
          </a:p>
          <a:p>
            <a:pPr>
              <a:spcAft>
                <a:spcPts val="600"/>
              </a:spcAft>
              <a:defRPr/>
            </a:pPr>
            <a:endParaRPr lang="en-US" altLang="en-US" sz="1050" b="1" dirty="0">
              <a:latin typeface="+mn-lt"/>
            </a:endParaRPr>
          </a:p>
          <a:p>
            <a:pPr>
              <a:spcAft>
                <a:spcPts val="600"/>
              </a:spcAft>
              <a:defRPr/>
            </a:pPr>
            <a:r>
              <a:rPr lang="en-US" sz="2400" dirty="0"/>
              <a:t>You're looking for the temperature where T(°F) = T(°C).</a:t>
            </a:r>
          </a:p>
          <a:p>
            <a:pPr>
              <a:spcAft>
                <a:spcPts val="600"/>
              </a:spcAft>
              <a:defRPr/>
            </a:pPr>
            <a:r>
              <a:rPr lang="en-US" sz="2400" dirty="0"/>
              <a:t>Replace both temperatures with "T" in the equation above and just solve for T:</a:t>
            </a:r>
          </a:p>
          <a:p>
            <a:pPr>
              <a:spcAft>
                <a:spcPts val="600"/>
              </a:spcAft>
              <a:defRPr/>
            </a:pPr>
            <a:r>
              <a:rPr lang="en-US" sz="2400" dirty="0"/>
              <a:t>T = 1.8T + 32</a:t>
            </a:r>
          </a:p>
          <a:p>
            <a:pPr>
              <a:spcAft>
                <a:spcPts val="600"/>
              </a:spcAft>
              <a:defRPr/>
            </a:pPr>
            <a:r>
              <a:rPr lang="en-US" sz="2400" dirty="0" smtClean="0"/>
              <a:t>-0.8T = </a:t>
            </a:r>
            <a:r>
              <a:rPr lang="en-US" sz="2400" dirty="0"/>
              <a:t>32</a:t>
            </a:r>
          </a:p>
          <a:p>
            <a:pPr>
              <a:spcAft>
                <a:spcPts val="600"/>
              </a:spcAft>
              <a:defRPr/>
            </a:pPr>
            <a:r>
              <a:rPr lang="en-US" sz="2400" dirty="0"/>
              <a:t>T= </a:t>
            </a:r>
            <a:r>
              <a:rPr lang="en-US" sz="2400" dirty="0" smtClean="0"/>
              <a:t>-32/0.8</a:t>
            </a:r>
            <a:endParaRPr lang="en-US" sz="2400" dirty="0"/>
          </a:p>
          <a:p>
            <a:pPr>
              <a:spcAft>
                <a:spcPts val="600"/>
              </a:spcAft>
              <a:defRPr/>
            </a:pPr>
            <a:r>
              <a:rPr lang="en-US" sz="2400" dirty="0"/>
              <a:t>T = </a:t>
            </a:r>
            <a:r>
              <a:rPr lang="en-US" sz="2400" dirty="0" smtClean="0"/>
              <a:t>-40</a:t>
            </a:r>
            <a:endParaRPr lang="en-CA" altLang="en-US" sz="2200" b="1" dirty="0" smtClean="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969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970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970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970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9703" name="Group 17"/>
          <p:cNvGrpSpPr>
            <a:grpSpLocks/>
          </p:cNvGrpSpPr>
          <p:nvPr/>
        </p:nvGrpSpPr>
        <p:grpSpPr bwMode="auto">
          <a:xfrm>
            <a:off x="0" y="0"/>
            <a:ext cx="9144000" cy="1527175"/>
            <a:chOff x="0" y="0"/>
            <a:chExt cx="5760" cy="962"/>
          </a:xfrm>
        </p:grpSpPr>
        <p:pic>
          <p:nvPicPr>
            <p:cNvPr id="29706"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7"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29708"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9704" name="Rectangle 1"/>
          <p:cNvSpPr>
            <a:spLocks noChangeArrowheads="1"/>
          </p:cNvSpPr>
          <p:nvPr/>
        </p:nvSpPr>
        <p:spPr bwMode="auto">
          <a:xfrm>
            <a:off x="-19050" y="1700213"/>
            <a:ext cx="9144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600"/>
              </a:spcAft>
              <a:buFontTx/>
              <a:buNone/>
            </a:pPr>
            <a:r>
              <a:rPr lang="en-CA" altLang="en-US" sz="2200" b="1"/>
              <a:t> </a:t>
            </a:r>
          </a:p>
        </p:txBody>
      </p:sp>
      <p:sp>
        <p:nvSpPr>
          <p:cNvPr id="29705" name="Rectangle 2"/>
          <p:cNvSpPr>
            <a:spLocks noChangeArrowheads="1"/>
          </p:cNvSpPr>
          <p:nvPr/>
        </p:nvSpPr>
        <p:spPr bwMode="auto">
          <a:xfrm>
            <a:off x="-19050" y="1916113"/>
            <a:ext cx="91440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600"/>
              </a:spcAft>
              <a:buFontTx/>
              <a:buNone/>
            </a:pPr>
            <a:r>
              <a:rPr lang="en-US" altLang="en-US" sz="2200"/>
              <a:t>So, at -40</a:t>
            </a:r>
            <a:r>
              <a:rPr lang="en-US" altLang="en-US" sz="2000"/>
              <a:t>°</a:t>
            </a:r>
            <a:r>
              <a:rPr lang="en-US" altLang="en-US" sz="2200"/>
              <a:t> the temperature of the Celsius (Centigrade) and Fahrenheit scales are equal, therefore our answer is </a:t>
            </a:r>
            <a:r>
              <a:rPr lang="en-US" altLang="en-US" sz="2200" b="1"/>
              <a:t>C</a:t>
            </a:r>
            <a:r>
              <a:rPr lang="en-US" altLang="en-US" sz="2200"/>
              <a:t>.</a:t>
            </a:r>
          </a:p>
          <a:p>
            <a:pPr eaLnBrk="1" hangingPunct="1">
              <a:spcBef>
                <a:spcPct val="0"/>
              </a:spcBef>
              <a:spcAft>
                <a:spcPts val="600"/>
              </a:spcAft>
              <a:buFontTx/>
              <a:buNone/>
            </a:pPr>
            <a:endParaRPr lang="en-US" altLang="en-US" sz="2200"/>
          </a:p>
          <a:p>
            <a:pPr eaLnBrk="1" hangingPunct="1">
              <a:spcBef>
                <a:spcPct val="0"/>
              </a:spcBef>
              <a:spcAft>
                <a:spcPts val="600"/>
              </a:spcAft>
              <a:buFontTx/>
              <a:buNone/>
            </a:pPr>
            <a:r>
              <a:rPr lang="en-US" altLang="en-US" sz="2200"/>
              <a:t>We can see from this answer that:</a:t>
            </a:r>
          </a:p>
          <a:p>
            <a:pPr eaLnBrk="1" hangingPunct="1">
              <a:spcBef>
                <a:spcPct val="0"/>
              </a:spcBef>
              <a:spcAft>
                <a:spcPts val="600"/>
              </a:spcAft>
              <a:buFontTx/>
              <a:buNone/>
            </a:pPr>
            <a:endParaRPr lang="en-US" altLang="en-US" sz="2200"/>
          </a:p>
          <a:p>
            <a:pPr eaLnBrk="1" hangingPunct="1">
              <a:spcBef>
                <a:spcPct val="0"/>
              </a:spcBef>
              <a:spcAft>
                <a:spcPts val="600"/>
              </a:spcAft>
              <a:buFontTx/>
              <a:buNone/>
            </a:pPr>
            <a:r>
              <a:rPr lang="en-US" altLang="en-US" sz="2200"/>
              <a:t>At temperatures warmer than -40</a:t>
            </a:r>
            <a:r>
              <a:rPr lang="en-US" altLang="en-US" sz="2000"/>
              <a:t>°</a:t>
            </a:r>
            <a:r>
              <a:rPr lang="en-US" altLang="en-US" sz="2200"/>
              <a:t> Fahrenheit the Centigrade scale values are always </a:t>
            </a:r>
            <a:r>
              <a:rPr lang="en-US" altLang="en-US" sz="2200" b="1"/>
              <a:t>lower</a:t>
            </a:r>
            <a:r>
              <a:rPr lang="en-US" altLang="en-US" sz="2200"/>
              <a:t> (e.g. -20</a:t>
            </a:r>
            <a:r>
              <a:rPr lang="en-US" altLang="en-US" sz="2000"/>
              <a:t>° </a:t>
            </a:r>
            <a:r>
              <a:rPr lang="en-US" altLang="en-US" sz="2200"/>
              <a:t>F = -29</a:t>
            </a:r>
            <a:r>
              <a:rPr lang="en-US" altLang="en-US" sz="2000"/>
              <a:t>° </a:t>
            </a:r>
            <a:r>
              <a:rPr lang="en-US" altLang="en-US" sz="2200"/>
              <a:t>C    and    50</a:t>
            </a:r>
            <a:r>
              <a:rPr lang="en-US" altLang="en-US" sz="2000"/>
              <a:t>° </a:t>
            </a:r>
            <a:r>
              <a:rPr lang="en-US" altLang="en-US" sz="2200"/>
              <a:t>F = 10</a:t>
            </a:r>
            <a:r>
              <a:rPr lang="en-US" altLang="en-US" sz="2000"/>
              <a:t>° </a:t>
            </a:r>
            <a:r>
              <a:rPr lang="en-US" altLang="en-US" sz="2200"/>
              <a:t>C).</a:t>
            </a:r>
          </a:p>
          <a:p>
            <a:pPr eaLnBrk="1" hangingPunct="1">
              <a:spcBef>
                <a:spcPct val="0"/>
              </a:spcBef>
              <a:spcAft>
                <a:spcPts val="600"/>
              </a:spcAft>
              <a:buFontTx/>
              <a:buNone/>
            </a:pPr>
            <a:endParaRPr lang="en-US" altLang="en-US" sz="1200"/>
          </a:p>
          <a:p>
            <a:pPr eaLnBrk="1" hangingPunct="1">
              <a:spcBef>
                <a:spcPct val="0"/>
              </a:spcBef>
              <a:spcAft>
                <a:spcPts val="600"/>
              </a:spcAft>
              <a:buFontTx/>
              <a:buNone/>
            </a:pPr>
            <a:r>
              <a:rPr lang="en-US" altLang="en-US" sz="2200"/>
              <a:t>However, at temperatures colder than -40</a:t>
            </a:r>
            <a:r>
              <a:rPr lang="en-US" altLang="en-US" sz="2000"/>
              <a:t>° </a:t>
            </a:r>
            <a:r>
              <a:rPr lang="en-US" altLang="en-US" sz="2200"/>
              <a:t>F the Centigrade scale values are </a:t>
            </a:r>
            <a:r>
              <a:rPr lang="en-US" altLang="en-US" sz="2200" b="1"/>
              <a:t>higher</a:t>
            </a:r>
            <a:r>
              <a:rPr lang="en-US" altLang="en-US" sz="2200"/>
              <a:t> (e.g. -50</a:t>
            </a:r>
            <a:r>
              <a:rPr lang="en-US" altLang="en-US" sz="2000"/>
              <a:t>°</a:t>
            </a:r>
            <a:r>
              <a:rPr lang="en-US" altLang="en-US" sz="2200"/>
              <a:t> F = -45.5</a:t>
            </a:r>
            <a:r>
              <a:rPr lang="en-US" altLang="en-US" sz="2000"/>
              <a:t>°</a:t>
            </a:r>
            <a:r>
              <a:rPr lang="en-US" altLang="en-US" sz="2200"/>
              <a:t> C    and   -130</a:t>
            </a:r>
            <a:r>
              <a:rPr lang="en-US" altLang="en-US" sz="2000"/>
              <a:t>° </a:t>
            </a:r>
            <a:r>
              <a:rPr lang="en-US" altLang="en-US" sz="2200"/>
              <a:t>F = -90</a:t>
            </a:r>
            <a:r>
              <a:rPr lang="en-US" altLang="en-US" sz="2000"/>
              <a:t>° </a:t>
            </a:r>
            <a:r>
              <a:rPr lang="en-US" altLang="en-US" sz="2200"/>
              <a: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17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17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17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1751" name="Group 17"/>
          <p:cNvGrpSpPr>
            <a:grpSpLocks/>
          </p:cNvGrpSpPr>
          <p:nvPr/>
        </p:nvGrpSpPr>
        <p:grpSpPr bwMode="auto">
          <a:xfrm>
            <a:off x="0" y="0"/>
            <a:ext cx="9144000" cy="1527175"/>
            <a:chOff x="0" y="0"/>
            <a:chExt cx="5760" cy="962"/>
          </a:xfrm>
        </p:grpSpPr>
        <p:pic>
          <p:nvPicPr>
            <p:cNvPr id="3175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 IV</a:t>
              </a:r>
              <a:endParaRPr lang="en-CA" altLang="en-US" sz="3600" b="1">
                <a:solidFill>
                  <a:schemeClr val="bg1"/>
                </a:solidFill>
              </a:endParaRPr>
            </a:p>
          </p:txBody>
        </p:sp>
        <p:sp>
          <p:nvSpPr>
            <p:cNvPr id="3175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1752" name="Rectangle 2"/>
          <p:cNvSpPr>
            <a:spLocks noChangeArrowheads="1"/>
          </p:cNvSpPr>
          <p:nvPr/>
        </p:nvSpPr>
        <p:spPr bwMode="auto">
          <a:xfrm>
            <a:off x="0" y="1527175"/>
            <a:ext cx="9144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Some liquid is contained in a dish that is open to the atmosphere. The rate of evaporation of the liquid depends on:</a:t>
            </a:r>
          </a:p>
          <a:p>
            <a:pPr eaLnBrk="1" hangingPunct="1">
              <a:spcBef>
                <a:spcPct val="0"/>
              </a:spcBef>
              <a:buFontTx/>
              <a:buNone/>
            </a:pPr>
            <a:endParaRPr lang="en-US" altLang="en-US" sz="2400">
              <a:solidFill>
                <a:srgbClr val="000000"/>
              </a:solidFill>
            </a:endParaRPr>
          </a:p>
          <a:p>
            <a:pPr eaLnBrk="1" hangingPunct="1">
              <a:spcBef>
                <a:spcPct val="0"/>
              </a:spcBef>
              <a:buFontTx/>
              <a:buNone/>
            </a:pPr>
            <a:r>
              <a:rPr lang="en-US" altLang="en-US" sz="2400"/>
              <a:t>I. the temperature of the liquid.</a:t>
            </a:r>
          </a:p>
          <a:p>
            <a:pPr eaLnBrk="1" hangingPunct="1">
              <a:spcBef>
                <a:spcPct val="0"/>
              </a:spcBef>
              <a:buFontTx/>
              <a:buNone/>
            </a:pPr>
            <a:r>
              <a:rPr lang="en-US" altLang="en-US" sz="2400"/>
              <a:t>II. the temperature of the atmosphere.</a:t>
            </a:r>
          </a:p>
          <a:p>
            <a:pPr eaLnBrk="1" hangingPunct="1">
              <a:spcBef>
                <a:spcPct val="0"/>
              </a:spcBef>
              <a:buFontTx/>
              <a:buNone/>
            </a:pPr>
            <a:r>
              <a:rPr lang="en-US" altLang="en-US" sz="2400"/>
              <a:t>III. the depth of the liquid.</a:t>
            </a:r>
          </a:p>
          <a:p>
            <a:pPr eaLnBrk="1" hangingPunct="1">
              <a:spcBef>
                <a:spcPct val="0"/>
              </a:spcBef>
              <a:buFontTx/>
              <a:buNone/>
            </a:pPr>
            <a:r>
              <a:rPr lang="en-US" altLang="en-US" sz="2400"/>
              <a:t>IV. the pressure of the atmosphere.</a:t>
            </a:r>
            <a:endParaRPr lang="en-US" altLang="en-US" sz="2400">
              <a:solidFill>
                <a:srgbClr val="000000"/>
              </a:solidFill>
            </a:endParaRPr>
          </a:p>
        </p:txBody>
      </p:sp>
      <p:sp>
        <p:nvSpPr>
          <p:cNvPr id="31753" name="Text Box 4"/>
          <p:cNvSpPr txBox="1">
            <a:spLocks noChangeArrowheads="1"/>
          </p:cNvSpPr>
          <p:nvPr/>
        </p:nvSpPr>
        <p:spPr bwMode="auto">
          <a:xfrm>
            <a:off x="173038" y="4530725"/>
            <a:ext cx="76708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AutoNum type="alphaUcPeriod"/>
            </a:pPr>
            <a:r>
              <a:rPr lang="en-US" altLang="en-US" sz="2200"/>
              <a:t>I &amp; II</a:t>
            </a:r>
          </a:p>
          <a:p>
            <a:pPr>
              <a:buFontTx/>
              <a:buAutoNum type="alphaUcPeriod"/>
            </a:pPr>
            <a:r>
              <a:rPr lang="en-US" altLang="en-US" sz="2200"/>
              <a:t>I &amp; III</a:t>
            </a:r>
          </a:p>
          <a:p>
            <a:pPr>
              <a:buFontTx/>
              <a:buAutoNum type="alphaUcPeriod"/>
            </a:pPr>
            <a:r>
              <a:rPr lang="en-US" altLang="en-US" sz="2200"/>
              <a:t>I, II, &amp; III</a:t>
            </a:r>
          </a:p>
          <a:p>
            <a:pPr>
              <a:buFontTx/>
              <a:buAutoNum type="alphaUcPeriod"/>
            </a:pPr>
            <a:r>
              <a:rPr lang="en-US" altLang="en-US" sz="2200"/>
              <a:t>I, II, &amp; IV</a:t>
            </a:r>
          </a:p>
          <a:p>
            <a:pPr>
              <a:buFontTx/>
              <a:buAutoNum type="alphaUcPeriod"/>
            </a:pPr>
            <a:r>
              <a:rPr lang="en-US" altLang="en-US" sz="2200"/>
              <a:t>All of the above</a:t>
            </a:r>
          </a:p>
        </p:txBody>
      </p:sp>
      <p:sp>
        <p:nvSpPr>
          <p:cNvPr id="31754" name="TextBox 1"/>
          <p:cNvSpPr txBox="1">
            <a:spLocks noChangeArrowheads="1"/>
          </p:cNvSpPr>
          <p:nvPr/>
        </p:nvSpPr>
        <p:spPr bwMode="auto">
          <a:xfrm>
            <a:off x="4189413" y="5119688"/>
            <a:ext cx="41417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200"/>
              <a:t>Pick the </a:t>
            </a:r>
            <a:r>
              <a:rPr lang="en-US" altLang="en-US" sz="2200" b="1"/>
              <a:t>best possible </a:t>
            </a:r>
            <a:r>
              <a:rPr lang="en-US" altLang="en-US" sz="2200"/>
              <a:t>answer!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379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379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79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379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3799" name="Group 17"/>
          <p:cNvGrpSpPr>
            <a:grpSpLocks/>
          </p:cNvGrpSpPr>
          <p:nvPr/>
        </p:nvGrpSpPr>
        <p:grpSpPr bwMode="auto">
          <a:xfrm>
            <a:off x="0" y="0"/>
            <a:ext cx="9144000" cy="1527175"/>
            <a:chOff x="0" y="0"/>
            <a:chExt cx="5760" cy="962"/>
          </a:xfrm>
        </p:grpSpPr>
        <p:pic>
          <p:nvPicPr>
            <p:cNvPr id="3380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3380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 name="Text Box 6"/>
          <p:cNvSpPr txBox="1">
            <a:spLocks noChangeArrowheads="1"/>
          </p:cNvSpPr>
          <p:nvPr/>
        </p:nvSpPr>
        <p:spPr bwMode="auto">
          <a:xfrm>
            <a:off x="0" y="1527175"/>
            <a:ext cx="9144000"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spcAft>
                <a:spcPts val="600"/>
              </a:spcAft>
              <a:defRPr/>
            </a:pPr>
            <a:r>
              <a:rPr lang="en-CA" altLang="en-US" sz="2200" b="1" dirty="0" smtClean="0">
                <a:latin typeface="+mn-lt"/>
              </a:rPr>
              <a:t>Answer:</a:t>
            </a:r>
            <a:r>
              <a:rPr lang="en-CA" altLang="en-US" sz="2200" dirty="0">
                <a:latin typeface="+mn-lt"/>
              </a:rPr>
              <a:t>  </a:t>
            </a:r>
            <a:r>
              <a:rPr lang="en-CA" altLang="en-US" sz="2200" dirty="0" smtClean="0">
                <a:latin typeface="+mn-lt"/>
              </a:rPr>
              <a:t>D</a:t>
            </a:r>
            <a:endParaRPr lang="en-CA" altLang="en-US" sz="2200" dirty="0">
              <a:latin typeface="+mn-lt"/>
            </a:endParaRPr>
          </a:p>
          <a:p>
            <a:pPr eaLnBrk="1" hangingPunct="1">
              <a:spcBef>
                <a:spcPct val="50000"/>
              </a:spcBef>
              <a:spcAft>
                <a:spcPts val="600"/>
              </a:spcAft>
              <a:defRPr/>
            </a:pPr>
            <a:r>
              <a:rPr lang="en-CA" altLang="en-US" sz="2200" b="1" dirty="0" smtClean="0">
                <a:latin typeface="+mn-lt"/>
              </a:rPr>
              <a:t>Justification:  </a:t>
            </a:r>
            <a:r>
              <a:rPr lang="en-US" sz="2400" dirty="0" smtClean="0"/>
              <a:t>Of </a:t>
            </a:r>
            <a:r>
              <a:rPr lang="en-US" sz="2400" dirty="0"/>
              <a:t>the four options, I, II and IV affect the rate of evaporation of a liquid.</a:t>
            </a:r>
          </a:p>
          <a:p>
            <a:pPr>
              <a:spcAft>
                <a:spcPts val="600"/>
              </a:spcAft>
              <a:defRPr/>
            </a:pPr>
            <a:r>
              <a:rPr lang="en-US" sz="2400" dirty="0"/>
              <a:t>I. The temperature of the liquid affects how quickly a liquid will evaporate, </a:t>
            </a:r>
            <a:r>
              <a:rPr lang="en-US" sz="2400" dirty="0" smtClean="0"/>
              <a:t>for example if </a:t>
            </a:r>
            <a:r>
              <a:rPr lang="en-US" sz="2400" dirty="0"/>
              <a:t>its temperature is below its boiling point it will not evaporate </a:t>
            </a:r>
            <a:r>
              <a:rPr lang="en-US" sz="2400" dirty="0" smtClean="0"/>
              <a:t>very quickly </a:t>
            </a:r>
            <a:r>
              <a:rPr lang="en-US" sz="2400" dirty="0"/>
              <a:t>as very few molecules will have enough energy to break free from the liquid.</a:t>
            </a:r>
          </a:p>
          <a:p>
            <a:pPr>
              <a:spcAft>
                <a:spcPts val="600"/>
              </a:spcAft>
              <a:defRPr/>
            </a:pPr>
            <a:r>
              <a:rPr lang="en-US" sz="2400" dirty="0"/>
              <a:t>II. The temperature of the atmosphere affects the rate of evaporation, because if the atmosphere is actually colder than the liquid, the liquid will </a:t>
            </a:r>
            <a:r>
              <a:rPr lang="en-US" sz="2400" dirty="0" smtClean="0"/>
              <a:t>lose heat </a:t>
            </a:r>
            <a:r>
              <a:rPr lang="en-US" sz="2400" dirty="0"/>
              <a:t>to the atmosphere which will not go into boiling the liquid, and if the atmosphere is hotter it will be transferring energy into the liquid </a:t>
            </a:r>
            <a:r>
              <a:rPr lang="en-US" sz="2400" dirty="0" smtClean="0"/>
              <a:t>which will </a:t>
            </a:r>
            <a:r>
              <a:rPr lang="en-US" sz="2400" dirty="0"/>
              <a:t>cause it to evaporate faster</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584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584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4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584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5847" name="Group 17"/>
          <p:cNvGrpSpPr>
            <a:grpSpLocks/>
          </p:cNvGrpSpPr>
          <p:nvPr/>
        </p:nvGrpSpPr>
        <p:grpSpPr bwMode="auto">
          <a:xfrm>
            <a:off x="0" y="0"/>
            <a:ext cx="9144000" cy="1527175"/>
            <a:chOff x="0" y="0"/>
            <a:chExt cx="5760" cy="962"/>
          </a:xfrm>
        </p:grpSpPr>
        <p:pic>
          <p:nvPicPr>
            <p:cNvPr id="3585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3585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5848" name="Rectangle 1"/>
          <p:cNvSpPr>
            <a:spLocks noChangeArrowheads="1"/>
          </p:cNvSpPr>
          <p:nvPr/>
        </p:nvSpPr>
        <p:spPr bwMode="auto">
          <a:xfrm>
            <a:off x="-19050" y="1700213"/>
            <a:ext cx="9144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600"/>
              </a:spcAft>
              <a:buFontTx/>
              <a:buNone/>
            </a:pPr>
            <a:r>
              <a:rPr lang="en-CA" altLang="en-US" sz="2200" b="1"/>
              <a:t> </a:t>
            </a:r>
          </a:p>
        </p:txBody>
      </p:sp>
      <p:sp>
        <p:nvSpPr>
          <p:cNvPr id="35849" name="Rectangle 2"/>
          <p:cNvSpPr>
            <a:spLocks noChangeArrowheads="1"/>
          </p:cNvSpPr>
          <p:nvPr/>
        </p:nvSpPr>
        <p:spPr bwMode="auto">
          <a:xfrm>
            <a:off x="-19050" y="1916113"/>
            <a:ext cx="9144000"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III. The depth of the liquid does not affect the rate of evaporation at all. The surface area of a liquid will affect how quickly it will evaporate. More water molecules exposed to the atmosphere (because of a larger surface area) will result in more molecules escaping into the atmosphere. However, it does not matter how many more water molecules there are below the surface.</a:t>
            </a:r>
          </a:p>
          <a:p>
            <a:pPr eaLnBrk="1" hangingPunct="1">
              <a:spcBef>
                <a:spcPct val="0"/>
              </a:spcBef>
              <a:buFontTx/>
              <a:buNone/>
            </a:pPr>
            <a:endParaRPr lang="en-US" altLang="en-US" sz="2400"/>
          </a:p>
          <a:p>
            <a:pPr eaLnBrk="1" hangingPunct="1">
              <a:spcBef>
                <a:spcPct val="0"/>
              </a:spcBef>
              <a:buFontTx/>
              <a:buNone/>
            </a:pPr>
            <a:r>
              <a:rPr lang="en-US" altLang="en-US" sz="2400"/>
              <a:t>IV. The pressure of the atmosphere will affect the rate of evaporation, as a higher pressure will raise the boiling point, and a lower pressure will lower the boiling point.</a:t>
            </a:r>
          </a:p>
          <a:p>
            <a:pPr eaLnBrk="1" hangingPunct="1">
              <a:spcBef>
                <a:spcPct val="0"/>
              </a:spcBef>
              <a:buFontTx/>
              <a:buNone/>
            </a:pPr>
            <a:endParaRPr lang="en-US" altLang="en-US" sz="2400"/>
          </a:p>
          <a:p>
            <a:pPr eaLnBrk="1" hangingPunct="1">
              <a:spcBef>
                <a:spcPct val="0"/>
              </a:spcBef>
              <a:buFontTx/>
              <a:buNone/>
            </a:pPr>
            <a:r>
              <a:rPr lang="en-US" altLang="en-US" sz="2400"/>
              <a:t>Therefore the answer is </a:t>
            </a:r>
            <a:r>
              <a:rPr lang="en-US" altLang="en-US" sz="2400" b="1"/>
              <a:t>D</a:t>
            </a:r>
            <a:r>
              <a:rPr lang="en-US" altLang="en-US" sz="2400"/>
              <a:t>.</a:t>
            </a:r>
            <a:endParaRPr lang="en-US" altLang="en-US" sz="2200"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789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789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89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789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7895" name="Group 17"/>
          <p:cNvGrpSpPr>
            <a:grpSpLocks/>
          </p:cNvGrpSpPr>
          <p:nvPr/>
        </p:nvGrpSpPr>
        <p:grpSpPr bwMode="auto">
          <a:xfrm>
            <a:off x="0" y="0"/>
            <a:ext cx="9144000" cy="1527175"/>
            <a:chOff x="0" y="0"/>
            <a:chExt cx="5760" cy="962"/>
          </a:xfrm>
        </p:grpSpPr>
        <p:pic>
          <p:nvPicPr>
            <p:cNvPr id="37898"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 V</a:t>
              </a:r>
              <a:endParaRPr lang="en-CA" altLang="en-US" sz="3600" b="1">
                <a:solidFill>
                  <a:schemeClr val="bg1"/>
                </a:solidFill>
              </a:endParaRPr>
            </a:p>
          </p:txBody>
        </p:sp>
        <p:sp>
          <p:nvSpPr>
            <p:cNvPr id="37900"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7896" name="Rectangle 2"/>
          <p:cNvSpPr>
            <a:spLocks noChangeArrowheads="1"/>
          </p:cNvSpPr>
          <p:nvPr/>
        </p:nvSpPr>
        <p:spPr bwMode="auto">
          <a:xfrm>
            <a:off x="714375" y="2457450"/>
            <a:ext cx="7677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Which of the following does </a:t>
            </a:r>
            <a:r>
              <a:rPr lang="en-US" altLang="en-US" sz="2400" b="1"/>
              <a:t>NOT</a:t>
            </a:r>
            <a:r>
              <a:rPr lang="en-US" altLang="en-US" sz="2400"/>
              <a:t> play a role in the rate of evaporation of water?</a:t>
            </a:r>
            <a:endParaRPr lang="en-US" altLang="en-US" sz="2400">
              <a:solidFill>
                <a:srgbClr val="000000"/>
              </a:solidFill>
            </a:endParaRPr>
          </a:p>
        </p:txBody>
      </p:sp>
      <p:sp>
        <p:nvSpPr>
          <p:cNvPr id="37897" name="Text Box 4"/>
          <p:cNvSpPr txBox="1">
            <a:spLocks noChangeArrowheads="1"/>
          </p:cNvSpPr>
          <p:nvPr/>
        </p:nvSpPr>
        <p:spPr bwMode="auto">
          <a:xfrm>
            <a:off x="736600" y="3868738"/>
            <a:ext cx="7670800"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AutoNum type="alphaUcPeriod"/>
            </a:pPr>
            <a:r>
              <a:rPr lang="en-US" altLang="en-US" sz="2400"/>
              <a:t>Surface area of the water.</a:t>
            </a:r>
          </a:p>
          <a:p>
            <a:pPr>
              <a:buFontTx/>
              <a:buAutoNum type="alphaUcPeriod"/>
            </a:pPr>
            <a:r>
              <a:rPr lang="en-US" altLang="en-US" sz="2400"/>
              <a:t>Depth of the water.</a:t>
            </a:r>
          </a:p>
          <a:p>
            <a:pPr>
              <a:buFontTx/>
              <a:buAutoNum type="alphaUcPeriod"/>
            </a:pPr>
            <a:r>
              <a:rPr lang="en-US" altLang="en-US" sz="2400"/>
              <a:t>Temperature of the water.</a:t>
            </a:r>
          </a:p>
          <a:p>
            <a:pPr>
              <a:buFontTx/>
              <a:buAutoNum type="alphaUcPeriod"/>
            </a:pPr>
            <a:r>
              <a:rPr lang="en-US" altLang="en-US" sz="2400"/>
              <a:t>Humidity outside the water.</a:t>
            </a:r>
            <a:endParaRPr lang="en-US" altLang="en-US" sz="2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993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994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4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994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9943" name="Group 17"/>
          <p:cNvGrpSpPr>
            <a:grpSpLocks/>
          </p:cNvGrpSpPr>
          <p:nvPr/>
        </p:nvGrpSpPr>
        <p:grpSpPr bwMode="auto">
          <a:xfrm>
            <a:off x="0" y="0"/>
            <a:ext cx="9144000" cy="1527175"/>
            <a:chOff x="0" y="0"/>
            <a:chExt cx="5760" cy="962"/>
          </a:xfrm>
        </p:grpSpPr>
        <p:pic>
          <p:nvPicPr>
            <p:cNvPr id="39946"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7"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39948"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 name="Text Box 6"/>
          <p:cNvSpPr txBox="1">
            <a:spLocks noChangeArrowheads="1"/>
          </p:cNvSpPr>
          <p:nvPr/>
        </p:nvSpPr>
        <p:spPr bwMode="auto">
          <a:xfrm>
            <a:off x="0" y="1527175"/>
            <a:ext cx="91440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spcAft>
                <a:spcPts val="600"/>
              </a:spcAft>
              <a:defRPr/>
            </a:pPr>
            <a:r>
              <a:rPr lang="en-CA" altLang="en-US" sz="2200" b="1" dirty="0" smtClean="0">
                <a:latin typeface="+mn-lt"/>
              </a:rPr>
              <a:t>Answer:</a:t>
            </a:r>
            <a:r>
              <a:rPr lang="en-CA" altLang="en-US" sz="2200" dirty="0">
                <a:latin typeface="+mn-lt"/>
              </a:rPr>
              <a:t>  B</a:t>
            </a:r>
          </a:p>
          <a:p>
            <a:pPr eaLnBrk="1" hangingPunct="1">
              <a:spcBef>
                <a:spcPct val="50000"/>
              </a:spcBef>
              <a:spcAft>
                <a:spcPts val="600"/>
              </a:spcAft>
              <a:defRPr/>
            </a:pPr>
            <a:r>
              <a:rPr lang="en-CA" altLang="en-US" sz="2200" b="1" dirty="0" smtClean="0">
                <a:latin typeface="+mn-lt"/>
              </a:rPr>
              <a:t>Justification:  </a:t>
            </a:r>
          </a:p>
          <a:p>
            <a:pPr eaLnBrk="1" hangingPunct="1">
              <a:spcBef>
                <a:spcPct val="50000"/>
              </a:spcBef>
              <a:spcAft>
                <a:spcPts val="600"/>
              </a:spcAft>
              <a:defRPr/>
            </a:pPr>
            <a:r>
              <a:rPr lang="en-US" sz="2400" dirty="0" smtClean="0"/>
              <a:t>Evaporation </a:t>
            </a:r>
            <a:r>
              <a:rPr lang="en-US" sz="2400" dirty="0"/>
              <a:t>is a cooling process. </a:t>
            </a:r>
            <a:r>
              <a:rPr lang="en-US" sz="2400" dirty="0" smtClean="0"/>
              <a:t>It occurs when the molecules in a liquid (which are in a state of continuous motion) escape the surface of a liquid into a gaseous phase. In the middle of the liquid these molecules are always colliding with each other, but on the surface the fastest molecules are able to escape the liquid altogether.</a:t>
            </a:r>
          </a:p>
          <a:p>
            <a:pPr eaLnBrk="1" hangingPunct="1">
              <a:spcBef>
                <a:spcPct val="50000"/>
              </a:spcBef>
              <a:spcAft>
                <a:spcPts val="600"/>
              </a:spcAft>
              <a:defRPr/>
            </a:pPr>
            <a:r>
              <a:rPr lang="en-US" sz="2400" dirty="0">
                <a:solidFill>
                  <a:srgbClr val="000000"/>
                </a:solidFill>
              </a:rPr>
              <a:t>The </a:t>
            </a:r>
            <a:r>
              <a:rPr lang="en-US" sz="2400" b="1" dirty="0">
                <a:solidFill>
                  <a:srgbClr val="000000"/>
                </a:solidFill>
              </a:rPr>
              <a:t>surface area </a:t>
            </a:r>
            <a:r>
              <a:rPr lang="en-US" sz="2400" dirty="0">
                <a:solidFill>
                  <a:srgbClr val="000000"/>
                </a:solidFill>
              </a:rPr>
              <a:t>(A) affects how much of the water is exposed to the air, the greater the surface area, the greater the evaporation. </a:t>
            </a:r>
          </a:p>
        </p:txBody>
      </p:sp>
      <p:sp>
        <p:nvSpPr>
          <p:cNvPr id="39945" name="TextBox 1"/>
          <p:cNvSpPr txBox="1">
            <a:spLocks noChangeArrowheads="1"/>
          </p:cNvSpPr>
          <p:nvPr/>
        </p:nvSpPr>
        <p:spPr bwMode="auto">
          <a:xfrm>
            <a:off x="5626100" y="1668463"/>
            <a:ext cx="3375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1800" b="1"/>
              <a:t>Note: This question is very similar to the previous 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a:t>
              </a:r>
              <a:endParaRPr lang="en-CA" altLang="en-US" sz="3600" b="1">
                <a:solidFill>
                  <a:schemeClr val="bg1"/>
                </a:solidFill>
              </a:endParaRPr>
            </a:p>
          </p:txBody>
        </p:sp>
        <p:sp>
          <p:nvSpPr>
            <p:cNvPr id="513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pic>
        <p:nvPicPr>
          <p:cNvPr id="5128" name="Picture 15" descr="C:\Users\Asus\Downloads\Evolution-and-the-Laws-of-Thermodynamics--JM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8" y="1816100"/>
            <a:ext cx="862012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Box 1"/>
          <p:cNvSpPr txBox="1">
            <a:spLocks noChangeArrowheads="1"/>
          </p:cNvSpPr>
          <p:nvPr/>
        </p:nvSpPr>
        <p:spPr bwMode="auto">
          <a:xfrm>
            <a:off x="701675" y="6480175"/>
            <a:ext cx="8442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Retrieved from http://www.apologeticspress.org/apcontent.aspx?category=12&amp;article=2786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198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4198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8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4199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1991" name="Group 17"/>
          <p:cNvGrpSpPr>
            <a:grpSpLocks/>
          </p:cNvGrpSpPr>
          <p:nvPr/>
        </p:nvGrpSpPr>
        <p:grpSpPr bwMode="auto">
          <a:xfrm>
            <a:off x="0" y="0"/>
            <a:ext cx="9144000" cy="1527175"/>
            <a:chOff x="0" y="0"/>
            <a:chExt cx="5760" cy="962"/>
          </a:xfrm>
        </p:grpSpPr>
        <p:pic>
          <p:nvPicPr>
            <p:cNvPr id="4199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4199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41992" name="Text Box 6"/>
          <p:cNvSpPr txBox="1">
            <a:spLocks noChangeArrowheads="1"/>
          </p:cNvSpPr>
          <p:nvPr/>
        </p:nvSpPr>
        <p:spPr bwMode="auto">
          <a:xfrm>
            <a:off x="-19050" y="1527175"/>
            <a:ext cx="9144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spcAft>
                <a:spcPts val="600"/>
              </a:spcAft>
              <a:buFontTx/>
              <a:buNone/>
            </a:pPr>
            <a:r>
              <a:rPr lang="en-US" altLang="en-US" sz="2200">
                <a:solidFill>
                  <a:srgbClr val="000000"/>
                </a:solidFill>
              </a:rPr>
              <a:t>The </a:t>
            </a:r>
            <a:r>
              <a:rPr lang="en-US" altLang="en-US" sz="2200" b="1">
                <a:solidFill>
                  <a:srgbClr val="000000"/>
                </a:solidFill>
              </a:rPr>
              <a:t>temperature</a:t>
            </a:r>
            <a:r>
              <a:rPr lang="en-US" altLang="en-US" sz="2200">
                <a:solidFill>
                  <a:srgbClr val="000000"/>
                </a:solidFill>
              </a:rPr>
              <a:t> (C) of the water affects how fast the molecules in the water are moving, and the faster the molecules are moving, the more of them will escape the surface of the water. Therefore the higher the temperature, the higher the rate of evaporation.</a:t>
            </a:r>
            <a:endParaRPr lang="en-US" altLang="en-US" sz="2200"/>
          </a:p>
          <a:p>
            <a:pPr eaLnBrk="1" hangingPunct="1">
              <a:spcBef>
                <a:spcPct val="50000"/>
              </a:spcBef>
              <a:spcAft>
                <a:spcPts val="600"/>
              </a:spcAft>
              <a:buFontTx/>
              <a:buNone/>
            </a:pPr>
            <a:r>
              <a:rPr lang="en-US" altLang="en-US" sz="2200">
                <a:solidFill>
                  <a:srgbClr val="000000"/>
                </a:solidFill>
              </a:rPr>
              <a:t>The </a:t>
            </a:r>
            <a:r>
              <a:rPr lang="en-US" altLang="en-US" sz="2200" b="1">
                <a:solidFill>
                  <a:srgbClr val="000000"/>
                </a:solidFill>
              </a:rPr>
              <a:t>humidity</a:t>
            </a:r>
            <a:r>
              <a:rPr lang="en-US" altLang="en-US" sz="2200">
                <a:solidFill>
                  <a:srgbClr val="000000"/>
                </a:solidFill>
              </a:rPr>
              <a:t> (D) outside the water represents the amount of water vapor in the air. The more water molecules there are in the air, the higher the humidity. At any given temperature, there is a maximum amount of water vapor that air can hold (higher temperature air can hold more water vapor). When this maximum saturation point is reached, condensation occurs. The humidity also affects the evaporation rate of water, as a higher humidity means that there are more water molecules in the air that can collide with the water molecules trying to escape the surface of the water. Therefore a higher humidity will result in a lower rate of evaporation.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403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4403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3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4403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4039" name="Group 17"/>
          <p:cNvGrpSpPr>
            <a:grpSpLocks/>
          </p:cNvGrpSpPr>
          <p:nvPr/>
        </p:nvGrpSpPr>
        <p:grpSpPr bwMode="auto">
          <a:xfrm>
            <a:off x="0" y="0"/>
            <a:ext cx="9144000" cy="1527175"/>
            <a:chOff x="0" y="0"/>
            <a:chExt cx="5760" cy="962"/>
          </a:xfrm>
        </p:grpSpPr>
        <p:pic>
          <p:nvPicPr>
            <p:cNvPr id="4404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4404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44040" name="Text Box 6"/>
          <p:cNvSpPr txBox="1">
            <a:spLocks noChangeArrowheads="1"/>
          </p:cNvSpPr>
          <p:nvPr/>
        </p:nvSpPr>
        <p:spPr bwMode="auto">
          <a:xfrm>
            <a:off x="-19050" y="1527175"/>
            <a:ext cx="9144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spcAft>
                <a:spcPts val="600"/>
              </a:spcAft>
              <a:buFontTx/>
              <a:buNone/>
            </a:pPr>
            <a:r>
              <a:rPr lang="en-US" altLang="en-US" sz="2200">
                <a:solidFill>
                  <a:srgbClr val="000000"/>
                </a:solidFill>
              </a:rPr>
              <a:t>The </a:t>
            </a:r>
            <a:r>
              <a:rPr lang="en-US" altLang="en-US" sz="2200" b="1">
                <a:solidFill>
                  <a:srgbClr val="000000"/>
                </a:solidFill>
              </a:rPr>
              <a:t>depth</a:t>
            </a:r>
            <a:r>
              <a:rPr lang="en-US" altLang="en-US" sz="2200">
                <a:solidFill>
                  <a:srgbClr val="000000"/>
                </a:solidFill>
              </a:rPr>
              <a:t> (B) of the water does not affect the rate of evaporation. It does not matter how many molecules are under the surface of the water, only the surface area is the most important. This is why people use shallow, wide ponds to evaporate seawater for salt extraction, and why dams are designed to have small surface areas to prevent evaporation.</a:t>
            </a:r>
          </a:p>
          <a:p>
            <a:pPr eaLnBrk="1" hangingPunct="1">
              <a:spcBef>
                <a:spcPct val="50000"/>
              </a:spcBef>
              <a:spcAft>
                <a:spcPts val="600"/>
              </a:spcAft>
              <a:buFontTx/>
              <a:buNone/>
            </a:pPr>
            <a:endParaRPr lang="en-US" altLang="en-US" sz="2200">
              <a:solidFill>
                <a:srgbClr val="000000"/>
              </a:solidFill>
            </a:endParaRPr>
          </a:p>
          <a:p>
            <a:pPr eaLnBrk="1" hangingPunct="1">
              <a:spcBef>
                <a:spcPct val="50000"/>
              </a:spcBef>
              <a:spcAft>
                <a:spcPts val="600"/>
              </a:spcAft>
              <a:buFontTx/>
              <a:buNone/>
            </a:pPr>
            <a:r>
              <a:rPr lang="en-US" altLang="en-US" sz="2200">
                <a:solidFill>
                  <a:srgbClr val="000000"/>
                </a:solidFill>
              </a:rPr>
              <a:t>We can see from all the previous explanations that the answer is </a:t>
            </a:r>
            <a:r>
              <a:rPr lang="en-US" altLang="en-US" sz="2200" b="1">
                <a:solidFill>
                  <a:srgbClr val="000000"/>
                </a:solidFill>
              </a:rPr>
              <a:t>B</a:t>
            </a:r>
            <a:r>
              <a:rPr lang="en-US" altLang="en-US" sz="2200">
                <a:solidFill>
                  <a:srgbClr val="000000"/>
                </a:solidFill>
              </a:rPr>
              <a:t>.</a:t>
            </a:r>
          </a:p>
          <a:p>
            <a:pPr eaLnBrk="1" hangingPunct="1">
              <a:spcBef>
                <a:spcPct val="50000"/>
              </a:spcBef>
              <a:spcAft>
                <a:spcPts val="600"/>
              </a:spcAft>
              <a:buFontTx/>
              <a:buNone/>
            </a:pPr>
            <a:endParaRPr lang="en-US" altLang="en-US" sz="220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17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717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717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717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7175" name="Group 17"/>
          <p:cNvGrpSpPr>
            <a:grpSpLocks/>
          </p:cNvGrpSpPr>
          <p:nvPr/>
        </p:nvGrpSpPr>
        <p:grpSpPr bwMode="auto">
          <a:xfrm>
            <a:off x="0" y="0"/>
            <a:ext cx="9144000" cy="1527175"/>
            <a:chOff x="0" y="0"/>
            <a:chExt cx="5760" cy="962"/>
          </a:xfrm>
        </p:grpSpPr>
        <p:pic>
          <p:nvPicPr>
            <p:cNvPr id="717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a:t>
              </a:r>
              <a:endParaRPr lang="en-CA" altLang="en-US" sz="3600" b="1">
                <a:solidFill>
                  <a:schemeClr val="bg1"/>
                </a:solidFill>
              </a:endParaRPr>
            </a:p>
          </p:txBody>
        </p:sp>
        <p:sp>
          <p:nvSpPr>
            <p:cNvPr id="717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7176" name="TextBox 2"/>
          <p:cNvSpPr txBox="1">
            <a:spLocks noChangeArrowheads="1"/>
          </p:cNvSpPr>
          <p:nvPr/>
        </p:nvSpPr>
        <p:spPr bwMode="auto">
          <a:xfrm>
            <a:off x="307975" y="1871663"/>
            <a:ext cx="85280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a:t>The following questions have been compiled from a collection of questions submitted on PeerWise (</a:t>
            </a:r>
            <a:r>
              <a:rPr lang="en-US" altLang="en-US" sz="4000">
                <a:hlinkClick r:id="rId4"/>
              </a:rPr>
              <a:t>https://peerwise.cs.auckland.ac.nz/</a:t>
            </a:r>
            <a:r>
              <a:rPr lang="en-US" altLang="en-US" sz="4000"/>
              <a:t>) by teacher candidates as part of the EDCP 357 physics methods courses at UBC.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921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922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922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922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9223" name="Group 17"/>
          <p:cNvGrpSpPr>
            <a:grpSpLocks/>
          </p:cNvGrpSpPr>
          <p:nvPr/>
        </p:nvGrpSpPr>
        <p:grpSpPr bwMode="auto">
          <a:xfrm>
            <a:off x="0" y="0"/>
            <a:ext cx="9144000" cy="1527175"/>
            <a:chOff x="0" y="0"/>
            <a:chExt cx="5760" cy="962"/>
          </a:xfrm>
        </p:grpSpPr>
        <p:pic>
          <p:nvPicPr>
            <p:cNvPr id="9226"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 I</a:t>
              </a:r>
              <a:endParaRPr lang="en-CA" altLang="en-US" sz="3600" b="1">
                <a:solidFill>
                  <a:schemeClr val="bg1"/>
                </a:solidFill>
              </a:endParaRPr>
            </a:p>
          </p:txBody>
        </p:sp>
        <p:sp>
          <p:nvSpPr>
            <p:cNvPr id="9228"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9224" name="Rectangle 2"/>
          <p:cNvSpPr>
            <a:spLocks noChangeArrowheads="1"/>
          </p:cNvSpPr>
          <p:nvPr/>
        </p:nvSpPr>
        <p:spPr bwMode="auto">
          <a:xfrm>
            <a:off x="638175" y="1854200"/>
            <a:ext cx="7867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The Gas Constant has which of the following units?</a:t>
            </a:r>
          </a:p>
          <a:p>
            <a:pPr eaLnBrk="1" hangingPunct="1">
              <a:spcBef>
                <a:spcPct val="0"/>
              </a:spcBef>
              <a:buFontTx/>
              <a:buNone/>
            </a:pPr>
            <a:endParaRPr lang="en-US" altLang="en-US" sz="2400"/>
          </a:p>
          <a:p>
            <a:pPr eaLnBrk="1" hangingPunct="1">
              <a:spcBef>
                <a:spcPct val="0"/>
              </a:spcBef>
              <a:buFontTx/>
              <a:buNone/>
            </a:pPr>
            <a:r>
              <a:rPr lang="en-US" altLang="en-US" sz="2400"/>
              <a:t>*Hint* Recall PV=nRT. R is the Gas Constant</a:t>
            </a:r>
            <a:endParaRPr lang="en-CA" altLang="en-US" sz="2200">
              <a:solidFill>
                <a:srgbClr val="000000"/>
              </a:solidFill>
            </a:endParaRPr>
          </a:p>
        </p:txBody>
      </p:sp>
      <p:sp>
        <p:nvSpPr>
          <p:cNvPr id="15" name="Text Box 4"/>
          <p:cNvSpPr txBox="1">
            <a:spLocks noRot="1" noChangeAspect="1" noMove="1" noResize="1" noEditPoints="1" noAdjustHandles="1" noChangeArrowheads="1" noChangeShapeType="1" noTextEdit="1"/>
          </p:cNvSpPr>
          <p:nvPr/>
        </p:nvSpPr>
        <p:spPr bwMode="auto">
          <a:xfrm>
            <a:off x="583323" y="3804772"/>
            <a:ext cx="6730290" cy="2785891"/>
          </a:xfrm>
          <a:prstGeom prst="rect">
            <a:avLst/>
          </a:prstGeom>
          <a:blipFill rotWithShape="1">
            <a:blip r:embed="rId4"/>
            <a:stretch>
              <a:fillRect l="-1359" t="-20350" b="-393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no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126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126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126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127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1271" name="Group 17"/>
          <p:cNvGrpSpPr>
            <a:grpSpLocks/>
          </p:cNvGrpSpPr>
          <p:nvPr/>
        </p:nvGrpSpPr>
        <p:grpSpPr bwMode="auto">
          <a:xfrm>
            <a:off x="0" y="0"/>
            <a:ext cx="9144000" cy="1527175"/>
            <a:chOff x="0" y="0"/>
            <a:chExt cx="5760" cy="962"/>
          </a:xfrm>
        </p:grpSpPr>
        <p:pic>
          <p:nvPicPr>
            <p:cNvPr id="11274"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11276"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 name="Text Box 6"/>
          <p:cNvSpPr txBox="1">
            <a:spLocks noRot="1" noChangeAspect="1" noMove="1" noResize="1" noEditPoints="1" noAdjustHandles="1" noChangeArrowheads="1" noChangeShapeType="1" noTextEdit="1"/>
          </p:cNvSpPr>
          <p:nvPr/>
        </p:nvSpPr>
        <p:spPr bwMode="auto">
          <a:xfrm>
            <a:off x="0" y="1527175"/>
            <a:ext cx="9143999" cy="5162952"/>
          </a:xfrm>
          <a:prstGeom prst="rect">
            <a:avLst/>
          </a:prstGeom>
          <a:blipFill rotWithShape="1">
            <a:blip r:embed="rId4"/>
            <a:stretch>
              <a:fillRect l="-800" t="-591" r="-600" b="-1537"/>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noFill/>
              </a:rPr>
              <a:t> </a:t>
            </a:r>
          </a:p>
        </p:txBody>
      </p:sp>
      <p:sp>
        <p:nvSpPr>
          <p:cNvPr id="2" name="Right Arrow 1"/>
          <p:cNvSpPr/>
          <p:nvPr/>
        </p:nvSpPr>
        <p:spPr>
          <a:xfrm>
            <a:off x="1524000" y="2860675"/>
            <a:ext cx="1687513" cy="26828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331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331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331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331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3319" name="Group 17"/>
          <p:cNvGrpSpPr>
            <a:grpSpLocks/>
          </p:cNvGrpSpPr>
          <p:nvPr/>
        </p:nvGrpSpPr>
        <p:grpSpPr bwMode="auto">
          <a:xfrm>
            <a:off x="0" y="0"/>
            <a:ext cx="9144000" cy="1527175"/>
            <a:chOff x="0" y="0"/>
            <a:chExt cx="5760" cy="962"/>
          </a:xfrm>
        </p:grpSpPr>
        <p:pic>
          <p:nvPicPr>
            <p:cNvPr id="1332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1332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 name="Rectangle 2"/>
          <p:cNvSpPr>
            <a:spLocks noRot="1" noChangeAspect="1" noMove="1" noResize="1" noEditPoints="1" noAdjustHandles="1" noChangeArrowheads="1" noChangeShapeType="1" noTextEdit="1"/>
          </p:cNvSpPr>
          <p:nvPr/>
        </p:nvSpPr>
        <p:spPr>
          <a:xfrm>
            <a:off x="288377" y="1876096"/>
            <a:ext cx="8529145" cy="4789966"/>
          </a:xfrm>
          <a:prstGeom prst="rect">
            <a:avLst/>
          </a:prstGeom>
          <a:blipFill rotWithShape="1">
            <a:blip r:embed="rId4"/>
            <a:stretch>
              <a:fillRect l="-785" t="-508" r="-286" b="-635"/>
            </a:stretch>
          </a:blipFill>
          <a:ln>
            <a:solidFill>
              <a:schemeClr val="accent1"/>
            </a:solidFill>
          </a:ln>
        </p:spPr>
        <p:txBody>
          <a:bodyPr/>
          <a:lstStyle/>
          <a:p>
            <a:pPr eaLnBrk="1" hangingPunct="1">
              <a:defRPr/>
            </a:pPr>
            <a:r>
              <a:rPr lang="en-US">
                <a:no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536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536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536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536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5367" name="Group 17"/>
          <p:cNvGrpSpPr>
            <a:grpSpLocks/>
          </p:cNvGrpSpPr>
          <p:nvPr/>
        </p:nvGrpSpPr>
        <p:grpSpPr bwMode="auto">
          <a:xfrm>
            <a:off x="0" y="0"/>
            <a:ext cx="9144000" cy="1527175"/>
            <a:chOff x="0" y="0"/>
            <a:chExt cx="5760" cy="962"/>
          </a:xfrm>
        </p:grpSpPr>
        <p:pic>
          <p:nvPicPr>
            <p:cNvPr id="15369"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15371"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2" name="Rectangle 11"/>
          <p:cNvSpPr>
            <a:spLocks noRot="1" noChangeAspect="1" noMove="1" noResize="1" noEditPoints="1" noAdjustHandles="1" noChangeArrowheads="1" noChangeShapeType="1" noTextEdit="1"/>
          </p:cNvSpPr>
          <p:nvPr/>
        </p:nvSpPr>
        <p:spPr>
          <a:xfrm>
            <a:off x="0" y="1671145"/>
            <a:ext cx="9143999" cy="9101209"/>
          </a:xfrm>
          <a:prstGeom prst="rect">
            <a:avLst/>
          </a:prstGeom>
          <a:blipFill rotWithShape="1">
            <a:blip r:embed="rId4"/>
            <a:stretch>
              <a:fillRect l="-732" t="-268"/>
            </a:stretch>
          </a:blipFill>
          <a:ln>
            <a:solidFill>
              <a:schemeClr val="accent1"/>
            </a:solidFill>
          </a:ln>
        </p:spPr>
        <p:txBody>
          <a:bodyPr/>
          <a:lstStyle/>
          <a:p>
            <a:pPr eaLnBrk="1" hangingPunct="1">
              <a:defRPr/>
            </a:pPr>
            <a:r>
              <a:rPr lang="en-US">
                <a:no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741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741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741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741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7415" name="Group 17"/>
          <p:cNvGrpSpPr>
            <a:grpSpLocks/>
          </p:cNvGrpSpPr>
          <p:nvPr/>
        </p:nvGrpSpPr>
        <p:grpSpPr bwMode="auto">
          <a:xfrm>
            <a:off x="0" y="0"/>
            <a:ext cx="9144000" cy="1527175"/>
            <a:chOff x="0" y="0"/>
            <a:chExt cx="5760" cy="962"/>
          </a:xfrm>
        </p:grpSpPr>
        <p:pic>
          <p:nvPicPr>
            <p:cNvPr id="17418"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9"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Thermodynamics II</a:t>
              </a:r>
              <a:endParaRPr lang="en-CA" altLang="en-US" sz="3600" b="1">
                <a:solidFill>
                  <a:schemeClr val="bg1"/>
                </a:solidFill>
              </a:endParaRPr>
            </a:p>
          </p:txBody>
        </p:sp>
        <p:sp>
          <p:nvSpPr>
            <p:cNvPr id="17420"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7416" name="Rectangle 2"/>
          <p:cNvSpPr>
            <a:spLocks noChangeArrowheads="1"/>
          </p:cNvSpPr>
          <p:nvPr/>
        </p:nvSpPr>
        <p:spPr bwMode="auto">
          <a:xfrm>
            <a:off x="638175" y="1854200"/>
            <a:ext cx="7867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Which of the following statements is TRUE?</a:t>
            </a:r>
            <a:endParaRPr lang="en-CA" altLang="en-US" sz="2200">
              <a:solidFill>
                <a:srgbClr val="000000"/>
              </a:solidFill>
            </a:endParaRPr>
          </a:p>
        </p:txBody>
      </p:sp>
      <p:sp>
        <p:nvSpPr>
          <p:cNvPr id="17417" name="Text Box 4"/>
          <p:cNvSpPr txBox="1">
            <a:spLocks noChangeArrowheads="1"/>
          </p:cNvSpPr>
          <p:nvPr/>
        </p:nvSpPr>
        <p:spPr bwMode="auto">
          <a:xfrm>
            <a:off x="638175" y="2908300"/>
            <a:ext cx="76708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lphaUcPeriod"/>
            </a:pPr>
            <a:r>
              <a:rPr lang="en-US" altLang="en-US" sz="2000"/>
              <a:t>Conduction is the transfer of heat between particles that are in direct contact</a:t>
            </a:r>
          </a:p>
          <a:p>
            <a:pPr eaLnBrk="1" hangingPunct="1">
              <a:spcBef>
                <a:spcPct val="50000"/>
              </a:spcBef>
              <a:buFontTx/>
              <a:buAutoNum type="alphaUcPeriod"/>
            </a:pPr>
            <a:r>
              <a:rPr lang="en-US" altLang="en-US" sz="2000"/>
              <a:t>Conduction causes a vibration of the particles which is visible (i.e. can be seen)</a:t>
            </a:r>
          </a:p>
          <a:p>
            <a:pPr eaLnBrk="1" hangingPunct="1">
              <a:spcBef>
                <a:spcPct val="50000"/>
              </a:spcBef>
              <a:buFontTx/>
              <a:buAutoNum type="alphaUcPeriod"/>
            </a:pPr>
            <a:r>
              <a:rPr lang="en-US" altLang="en-US" sz="2000"/>
              <a:t>Conduction produces a continuous circulation pattern</a:t>
            </a:r>
          </a:p>
          <a:p>
            <a:pPr eaLnBrk="1" hangingPunct="1">
              <a:spcBef>
                <a:spcPct val="50000"/>
              </a:spcBef>
              <a:buFontTx/>
              <a:buAutoNum type="alphaUcPeriod"/>
            </a:pPr>
            <a:r>
              <a:rPr lang="en-US" altLang="en-US" sz="2000"/>
              <a:t>Conduction does not rely upon any contact between the heat source and the heated object</a:t>
            </a:r>
          </a:p>
          <a:p>
            <a:pPr eaLnBrk="1" hangingPunct="1">
              <a:spcBef>
                <a:spcPct val="50000"/>
              </a:spcBef>
              <a:buFontTx/>
              <a:buAutoNum type="alphaUcPeriod"/>
            </a:pPr>
            <a:r>
              <a:rPr lang="en-US" altLang="en-US" sz="2000"/>
              <a:t>Heat released from the filament of a light bulb is an example of conduction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945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946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946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946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9463" name="Group 17"/>
          <p:cNvGrpSpPr>
            <a:grpSpLocks/>
          </p:cNvGrpSpPr>
          <p:nvPr/>
        </p:nvGrpSpPr>
        <p:grpSpPr bwMode="auto">
          <a:xfrm>
            <a:off x="0" y="0"/>
            <a:ext cx="9144000" cy="1527175"/>
            <a:chOff x="0" y="0"/>
            <a:chExt cx="5760" cy="962"/>
          </a:xfrm>
        </p:grpSpPr>
        <p:pic>
          <p:nvPicPr>
            <p:cNvPr id="1946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1946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 name="Text Box 6"/>
          <p:cNvSpPr txBox="1">
            <a:spLocks noChangeArrowheads="1"/>
          </p:cNvSpPr>
          <p:nvPr/>
        </p:nvSpPr>
        <p:spPr bwMode="auto">
          <a:xfrm>
            <a:off x="0" y="1527175"/>
            <a:ext cx="91440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spcAft>
                <a:spcPts val="600"/>
              </a:spcAft>
              <a:defRPr/>
            </a:pPr>
            <a:r>
              <a:rPr lang="en-CA" altLang="en-US" sz="2200" b="1" dirty="0" smtClean="0">
                <a:latin typeface="+mn-lt"/>
              </a:rPr>
              <a:t>Answer:</a:t>
            </a:r>
            <a:r>
              <a:rPr lang="en-CA" altLang="en-US" sz="2200" dirty="0">
                <a:latin typeface="+mn-lt"/>
              </a:rPr>
              <a:t>  </a:t>
            </a:r>
            <a:r>
              <a:rPr lang="en-CA" altLang="en-US" sz="2200" dirty="0" smtClean="0">
                <a:latin typeface="+mn-lt"/>
              </a:rPr>
              <a:t>A</a:t>
            </a:r>
            <a:endParaRPr lang="en-CA" altLang="en-US" sz="2200" dirty="0">
              <a:latin typeface="+mn-lt"/>
            </a:endParaRPr>
          </a:p>
          <a:p>
            <a:pPr eaLnBrk="1" hangingPunct="1">
              <a:spcBef>
                <a:spcPct val="50000"/>
              </a:spcBef>
              <a:spcAft>
                <a:spcPts val="600"/>
              </a:spcAft>
              <a:defRPr/>
            </a:pPr>
            <a:r>
              <a:rPr lang="en-CA" altLang="en-US" sz="2200" b="1" dirty="0" smtClean="0">
                <a:latin typeface="+mn-lt"/>
              </a:rPr>
              <a:t>Justification:  </a:t>
            </a:r>
            <a:r>
              <a:rPr lang="en-US" sz="2200" dirty="0" smtClean="0"/>
              <a:t>If </a:t>
            </a:r>
            <a:r>
              <a:rPr lang="en-US" sz="2200" dirty="0"/>
              <a:t>there is a temperature difference between two systems heat will always find a way to transfer from the higher to lower system</a:t>
            </a:r>
            <a:r>
              <a:rPr lang="en-US" sz="2200" dirty="0" smtClean="0"/>
              <a:t>.</a:t>
            </a:r>
            <a:endParaRPr lang="en-US" altLang="en-US" sz="2200" b="1" dirty="0">
              <a:latin typeface="+mn-lt"/>
            </a:endParaRPr>
          </a:p>
          <a:p>
            <a:pPr>
              <a:spcAft>
                <a:spcPts val="600"/>
              </a:spcAft>
              <a:defRPr/>
            </a:pPr>
            <a:r>
              <a:rPr lang="en-US" sz="2200" dirty="0"/>
              <a:t>Heat can travel from one place to another in three ways: </a:t>
            </a:r>
            <a:r>
              <a:rPr lang="en-US" sz="2200" b="1" dirty="0"/>
              <a:t>Conduction, Convection </a:t>
            </a:r>
            <a:r>
              <a:rPr lang="en-US" sz="2200" dirty="0"/>
              <a:t>and</a:t>
            </a:r>
            <a:r>
              <a:rPr lang="en-US" sz="2200" b="1" dirty="0"/>
              <a:t> Radiation</a:t>
            </a:r>
            <a:r>
              <a:rPr lang="en-US" sz="2200" dirty="0" smtClean="0"/>
              <a:t>.</a:t>
            </a:r>
            <a:endParaRPr lang="en-US" sz="2200" dirty="0"/>
          </a:p>
          <a:p>
            <a:pPr>
              <a:spcAft>
                <a:spcPts val="600"/>
              </a:spcAft>
              <a:defRPr/>
            </a:pPr>
            <a:r>
              <a:rPr lang="en-US" sz="2200" b="1" dirty="0" smtClean="0"/>
              <a:t>Conduction</a:t>
            </a:r>
            <a:r>
              <a:rPr lang="en-US" sz="2200" dirty="0" smtClean="0"/>
              <a:t>: is </a:t>
            </a:r>
            <a:r>
              <a:rPr lang="en-US" sz="2200" dirty="0"/>
              <a:t>the transfer of heat between substances that are in direct contact with each other. The better the conductor, the more rapidly heat will </a:t>
            </a:r>
            <a:r>
              <a:rPr lang="en-US" sz="2200" dirty="0" smtClean="0"/>
              <a:t>be transferred (for example metal </a:t>
            </a:r>
            <a:r>
              <a:rPr lang="en-US" sz="2200" dirty="0"/>
              <a:t>is a good conductor of </a:t>
            </a:r>
            <a:r>
              <a:rPr lang="en-US" sz="2200" dirty="0" smtClean="0"/>
              <a:t>heat). </a:t>
            </a:r>
          </a:p>
          <a:p>
            <a:pPr>
              <a:spcAft>
                <a:spcPts val="600"/>
              </a:spcAft>
              <a:defRPr/>
            </a:pPr>
            <a:r>
              <a:rPr lang="en-US" sz="2200" dirty="0" smtClean="0"/>
              <a:t>When </a:t>
            </a:r>
            <a:r>
              <a:rPr lang="en-US" sz="2200" dirty="0"/>
              <a:t>a substance is heated, particles will gain more energy, and vibrate </a:t>
            </a:r>
            <a:r>
              <a:rPr lang="en-US" sz="2200" dirty="0" smtClean="0"/>
              <a:t>more. These </a:t>
            </a:r>
            <a:r>
              <a:rPr lang="en-US" sz="2200" dirty="0"/>
              <a:t>molecules then bump into nearby particles and transfer some of their energy to them. This then continues and passes the energy from the </a:t>
            </a:r>
            <a:r>
              <a:rPr lang="en-US" sz="2200" dirty="0" smtClean="0"/>
              <a:t>hot end </a:t>
            </a:r>
            <a:r>
              <a:rPr lang="en-US" sz="2200" dirty="0"/>
              <a:t>down to the colder end of the substance</a:t>
            </a:r>
            <a:r>
              <a:rPr lang="en-US" sz="2400" dirty="0" smtClean="0"/>
              <a:t>.</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1494</TotalTime>
  <Words>1775</Words>
  <Application>Microsoft Office PowerPoint</Application>
  <PresentationFormat>On-screen Show (4:3)</PresentationFormat>
  <Paragraphs>182</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Default Design</vt:lpstr>
      <vt:lpstr>Document</vt:lpstr>
      <vt:lpstr>Physics Thermodynamics</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Yin</dc:creator>
  <cp:lastModifiedBy>Asus</cp:lastModifiedBy>
  <cp:revision>136</cp:revision>
  <dcterms:created xsi:type="dcterms:W3CDTF">2012-06-01T23:05:37Z</dcterms:created>
  <dcterms:modified xsi:type="dcterms:W3CDTF">2015-10-09T20:10:22Z</dcterms:modified>
</cp:coreProperties>
</file>