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78" r:id="rId4"/>
    <p:sldId id="277" r:id="rId5"/>
    <p:sldId id="279" r:id="rId6"/>
    <p:sldId id="269" r:id="rId7"/>
    <p:sldId id="280" r:id="rId8"/>
    <p:sldId id="281" r:id="rId9"/>
    <p:sldId id="282" r:id="rId10"/>
    <p:sldId id="283" r:id="rId11"/>
    <p:sldId id="284" r:id="rId12"/>
    <p:sldId id="285" r:id="rId13"/>
    <p:sldId id="286" r:id="rId14"/>
    <p:sldId id="287" r:id="rId15"/>
    <p:sldId id="270" r:id="rId16"/>
    <p:sldId id="289" r:id="rId17"/>
    <p:sldId id="290" r:id="rId18"/>
    <p:sldId id="291" r:id="rId19"/>
    <p:sldId id="293" r:id="rId20"/>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FB1"/>
    <a:srgbClr val="280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8" autoAdjust="0"/>
    <p:restoredTop sz="93060" autoAdjust="0"/>
  </p:normalViewPr>
  <p:slideViewPr>
    <p:cSldViewPr snapToGrid="0">
      <p:cViewPr varScale="1">
        <p:scale>
          <a:sx n="68" d="100"/>
          <a:sy n="68" d="100"/>
        </p:scale>
        <p:origin x="-12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0EB7DD4-36D3-42FB-8267-B9B4F7CDBDB3}" type="slidenum">
              <a:rPr lang="en-CA" altLang="en-US"/>
              <a:pPr>
                <a:defRPr/>
              </a:pPr>
              <a:t>‹#›</a:t>
            </a:fld>
            <a:endParaRPr lang="en-CA" altLang="en-US"/>
          </a:p>
        </p:txBody>
      </p:sp>
    </p:spTree>
    <p:extLst>
      <p:ext uri="{BB962C8B-B14F-4D97-AF65-F5344CB8AC3E}">
        <p14:creationId xmlns:p14="http://schemas.microsoft.com/office/powerpoint/2010/main" val="2336322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cs typeface="Arial" panose="020B0604020202020204" pitchFamily="34" charset="0"/>
              </a:rPr>
              <a:t>Categories:  </a:t>
            </a:r>
            <a:r>
              <a:rPr lang="en-US" altLang="en-US" dirty="0" smtClean="0">
                <a:latin typeface="Arial" panose="020B0604020202020204" pitchFamily="34" charset="0"/>
                <a:cs typeface="Arial" panose="020B0604020202020204" pitchFamily="34" charset="0"/>
              </a:rPr>
              <a:t>Secondary – Physics – </a:t>
            </a:r>
            <a:r>
              <a:rPr lang="en-US" altLang="en-US" dirty="0" smtClean="0">
                <a:latin typeface="Arial" panose="020B0604020202020204" pitchFamily="34" charset="0"/>
                <a:cs typeface="Arial" panose="020B0604020202020204" pitchFamily="34" charset="0"/>
              </a:rPr>
              <a:t>Waves</a:t>
            </a:r>
            <a:endParaRPr lang="en-US" altLang="en-US" dirty="0" smtClean="0">
              <a:latin typeface="Arial" panose="020B0604020202020204" pitchFamily="34" charset="0"/>
              <a:cs typeface="Arial" panose="020B0604020202020204" pitchFamily="34" charset="0"/>
            </a:endParaRP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b="1" dirty="0" smtClean="0">
                <a:latin typeface="Arial" panose="020B0604020202020204" pitchFamily="34" charset="0"/>
                <a:cs typeface="Arial" panose="020B0604020202020204" pitchFamily="34" charset="0"/>
              </a:rPr>
              <a:t>Tags</a:t>
            </a:r>
            <a:r>
              <a:rPr lang="en-US" altLang="en-US" b="1" dirty="0" smtClean="0">
                <a:latin typeface="Arial" panose="020B0604020202020204" pitchFamily="34" charset="0"/>
                <a:cs typeface="Arial" panose="020B0604020202020204" pitchFamily="34" charset="0"/>
              </a:rPr>
              <a:t>: </a:t>
            </a:r>
            <a:r>
              <a:rPr lang="en-US" altLang="en-US" b="0" dirty="0" smtClean="0">
                <a:latin typeface="Arial" panose="020B0604020202020204" pitchFamily="34" charset="0"/>
                <a:cs typeface="Arial" panose="020B0604020202020204" pitchFamily="34" charset="0"/>
              </a:rPr>
              <a:t>waves, </a:t>
            </a:r>
            <a:r>
              <a:rPr lang="en-US" altLang="en-US" b="0" dirty="0" err="1" smtClean="0">
                <a:latin typeface="Arial" panose="020B0604020202020204" pitchFamily="34" charset="0"/>
                <a:cs typeface="Arial" panose="020B0604020202020204" pitchFamily="34" charset="0"/>
              </a:rPr>
              <a:t>vellocity</a:t>
            </a:r>
            <a:r>
              <a:rPr lang="en-US" altLang="en-US" b="0" dirty="0" smtClean="0">
                <a:latin typeface="Arial" panose="020B0604020202020204" pitchFamily="34" charset="0"/>
                <a:cs typeface="Arial" panose="020B0604020202020204" pitchFamily="34" charset="0"/>
              </a:rPr>
              <a:t>, wavelength, frequency,</a:t>
            </a:r>
            <a:r>
              <a:rPr lang="en-US" altLang="en-US" b="0" baseline="0" dirty="0" smtClean="0">
                <a:latin typeface="Arial" panose="020B0604020202020204" pitchFamily="34" charset="0"/>
                <a:cs typeface="Arial" panose="020B0604020202020204" pitchFamily="34" charset="0"/>
              </a:rPr>
              <a:t> period, displacement</a:t>
            </a:r>
            <a:endParaRPr lang="en-US" altLang="en-US" b="1" dirty="0" smtClean="0">
              <a:latin typeface="Arial" panose="020B0604020202020204" pitchFamily="34" charset="0"/>
              <a:cs typeface="Arial" panose="020B0604020202020204" pitchFamily="34" charset="0"/>
            </a:endParaRPr>
          </a:p>
          <a:p>
            <a:pPr eaLnBrk="1" hangingPunct="1"/>
            <a:endParaRPr lang="en-US" altLang="en-US" b="1" dirty="0" smtClean="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Arial" panose="020B0604020202020204" pitchFamily="34" charset="0"/>
                <a:cs typeface="Arial" panose="020B0604020202020204" pitchFamily="34" charset="0"/>
              </a:rPr>
              <a:t>Excerpt: </a:t>
            </a:r>
            <a:r>
              <a:rPr lang="en-US" altLang="en-US" dirty="0" smtClean="0">
                <a:latin typeface="Arial" panose="020B0604020202020204" pitchFamily="34" charset="0"/>
                <a:cs typeface="Arial" panose="020B0604020202020204" pitchFamily="34" charset="0"/>
              </a:rPr>
              <a:t>This physics problem</a:t>
            </a:r>
            <a:r>
              <a:rPr lang="en-US" altLang="en-US" baseline="0" dirty="0" smtClean="0">
                <a:latin typeface="Arial" panose="020B0604020202020204" pitchFamily="34" charset="0"/>
                <a:cs typeface="Arial" panose="020B0604020202020204" pitchFamily="34" charset="0"/>
              </a:rPr>
              <a:t> set tests your knowledge on waves through </a:t>
            </a:r>
            <a:r>
              <a:rPr lang="en-US" altLang="en-US" baseline="0" smtClean="0">
                <a:latin typeface="Arial" panose="020B0604020202020204" pitchFamily="34" charset="0"/>
                <a:cs typeface="Arial" panose="020B0604020202020204" pitchFamily="34" charset="0"/>
              </a:rPr>
              <a:t>different problems</a:t>
            </a:r>
            <a:endParaRPr lang="en-US" altLang="en-US" dirty="0" smtClean="0"/>
          </a:p>
          <a:p>
            <a:pPr eaLnBrk="1" hangingPunct="1"/>
            <a:endParaRPr lang="en-US" altLang="en-US" dirty="0" smtClean="0">
              <a:latin typeface="Arial" panose="020B0604020202020204" pitchFamily="34" charset="0"/>
              <a:cs typeface="Arial" panose="020B0604020202020204"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75E960-E91F-4F73-89E0-467C3D314F6F}" type="slidenum">
              <a:rPr lang="en-CA" altLang="en-US"/>
              <a:pPr>
                <a:spcBef>
                  <a:spcPct val="0"/>
                </a:spcBef>
              </a:pPr>
              <a:t>1</a:t>
            </a:fld>
            <a:endParaRPr lang="en-CA" altLang="en-US"/>
          </a:p>
        </p:txBody>
      </p:sp>
    </p:spTree>
    <p:extLst>
      <p:ext uri="{BB962C8B-B14F-4D97-AF65-F5344CB8AC3E}">
        <p14:creationId xmlns:p14="http://schemas.microsoft.com/office/powerpoint/2010/main" val="285673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6A7F1E7-91AB-4A4D-A1C4-A13CC11F028C}" type="slidenum">
              <a:rPr lang="en-CA" altLang="en-US"/>
              <a:pPr>
                <a:spcBef>
                  <a:spcPct val="0"/>
                </a:spcBef>
              </a:pPr>
              <a:t>10</a:t>
            </a:fld>
            <a:endParaRPr lang="en-CA"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66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470661-203E-44A8-B595-97DB8A3C45E4}" type="slidenum">
              <a:rPr lang="en-CA" altLang="en-US"/>
              <a:pPr>
                <a:spcBef>
                  <a:spcPct val="0"/>
                </a:spcBef>
              </a:pPr>
              <a:t>11</a:t>
            </a:fld>
            <a:endParaRPr lang="en-CA"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39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492AE27-2E8A-4A78-9284-3284B59B41FD}" type="slidenum">
              <a:rPr lang="en-CA" altLang="en-US"/>
              <a:pPr>
                <a:spcBef>
                  <a:spcPct val="0"/>
                </a:spcBef>
              </a:pPr>
              <a:t>12</a:t>
            </a:fld>
            <a:endParaRPr lang="en-CA"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857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9C84C9C-C0DB-4E51-957B-A0B3814EE115}" type="slidenum">
              <a:rPr lang="en-CA" altLang="en-US"/>
              <a:pPr>
                <a:spcBef>
                  <a:spcPct val="0"/>
                </a:spcBef>
              </a:pPr>
              <a:t>13</a:t>
            </a:fld>
            <a:endParaRPr lang="en-CA"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64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FCF28A2-A9FD-424F-9827-C5F3506DA605}" type="slidenum">
              <a:rPr lang="en-CA" altLang="en-US"/>
              <a:pPr>
                <a:spcBef>
                  <a:spcPct val="0"/>
                </a:spcBef>
              </a:pPr>
              <a:t>14</a:t>
            </a:fld>
            <a:endParaRPr lang="en-CA"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59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AE47B7-6EB2-4849-AFC1-DD0CB60BFF01}" type="slidenum">
              <a:rPr lang="en-CA" altLang="en-US"/>
              <a:pPr>
                <a:spcBef>
                  <a:spcPct val="0"/>
                </a:spcBef>
              </a:pPr>
              <a:t>15</a:t>
            </a:fld>
            <a:endParaRPr lang="en-CA"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02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867F5DC-7861-4C7B-A780-A589DC0BEF26}" type="slidenum">
              <a:rPr lang="en-CA" altLang="en-US"/>
              <a:pPr>
                <a:spcBef>
                  <a:spcPct val="0"/>
                </a:spcBef>
              </a:pPr>
              <a:t>16</a:t>
            </a:fld>
            <a:endParaRPr lang="en-CA"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234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0CCAF0A-B6D5-44C1-AACC-BA7BA0561087}" type="slidenum">
              <a:rPr lang="en-CA" altLang="en-US"/>
              <a:pPr>
                <a:spcBef>
                  <a:spcPct val="0"/>
                </a:spcBef>
              </a:pPr>
              <a:t>17</a:t>
            </a:fld>
            <a:endParaRPr lang="en-CA"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363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95887AD-6C93-491E-AFC7-C4618BE8980E}" type="slidenum">
              <a:rPr lang="en-CA" altLang="en-US"/>
              <a:pPr>
                <a:spcBef>
                  <a:spcPct val="0"/>
                </a:spcBef>
              </a:pPr>
              <a:t>18</a:t>
            </a:fld>
            <a:endParaRPr lang="en-CA"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587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3EF042-C493-4610-B142-72AC0F65BBB6}" type="slidenum">
              <a:rPr lang="en-CA" altLang="en-US"/>
              <a:pPr>
                <a:spcBef>
                  <a:spcPct val="0"/>
                </a:spcBef>
              </a:pPr>
              <a:t>19</a:t>
            </a:fld>
            <a:endParaRPr lang="en-CA"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CDC4BB7-236D-41D8-8ED5-40E46F0168E0}" type="slidenum">
              <a:rPr lang="en-CA" altLang="en-US"/>
              <a:pPr>
                <a:spcBef>
                  <a:spcPct val="0"/>
                </a:spcBef>
              </a:pPr>
              <a:t>2</a:t>
            </a:fld>
            <a:endParaRPr lang="en-CA"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36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0B2ADD-6E44-49D4-8FB4-AE838551DE1A}" type="slidenum">
              <a:rPr lang="en-CA" altLang="en-US"/>
              <a:pPr>
                <a:spcBef>
                  <a:spcPct val="0"/>
                </a:spcBef>
              </a:pPr>
              <a:t>3</a:t>
            </a:fld>
            <a:endParaRPr lang="en-CA"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13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9790E6A-CEB2-49C7-A26B-6271E00CFC54}" type="slidenum">
              <a:rPr lang="en-CA" altLang="en-US"/>
              <a:pPr>
                <a:spcBef>
                  <a:spcPct val="0"/>
                </a:spcBef>
              </a:pPr>
              <a:t>4</a:t>
            </a:fld>
            <a:endParaRPr lang="en-CA"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01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A8413F-0339-4A8A-97BB-573B23B1DC52}" type="slidenum">
              <a:rPr lang="en-CA" altLang="en-US"/>
              <a:pPr>
                <a:spcBef>
                  <a:spcPct val="0"/>
                </a:spcBef>
              </a:pPr>
              <a:t>5</a:t>
            </a:fld>
            <a:endParaRPr lang="en-CA"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24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C28896-6ADB-4602-9300-976ED900D511}" type="slidenum">
              <a:rPr lang="en-CA" altLang="en-US"/>
              <a:pPr>
                <a:spcBef>
                  <a:spcPct val="0"/>
                </a:spcBef>
              </a:pPr>
              <a:t>6</a:t>
            </a:fld>
            <a:endParaRPr lang="en-CA"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22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F09941B-8CA3-44BF-94E6-FD8B28C94A48}" type="slidenum">
              <a:rPr lang="en-CA" altLang="en-US"/>
              <a:pPr>
                <a:spcBef>
                  <a:spcPct val="0"/>
                </a:spcBef>
              </a:pPr>
              <a:t>7</a:t>
            </a:fld>
            <a:endParaRPr lang="en-CA"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70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C26E02-63E1-4617-9ACA-23FFFB033023}" type="slidenum">
              <a:rPr lang="en-CA" altLang="en-US"/>
              <a:pPr>
                <a:spcBef>
                  <a:spcPct val="0"/>
                </a:spcBef>
              </a:pPr>
              <a:t>8</a:t>
            </a:fld>
            <a:endParaRPr lang="en-CA"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475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F9412B4-B600-4DFF-9FE9-F1FFFBCE28B9}" type="slidenum">
              <a:rPr lang="en-CA" altLang="en-US"/>
              <a:pPr>
                <a:spcBef>
                  <a:spcPct val="0"/>
                </a:spcBef>
              </a:pPr>
              <a:t>9</a:t>
            </a:fld>
            <a:endParaRPr lang="en-CA"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60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95553E-9C35-4449-A6A5-AEFF9E7741A7}" type="slidenum">
              <a:rPr lang="en-CA" altLang="en-US"/>
              <a:pPr>
                <a:defRPr/>
              </a:pPr>
              <a:t>‹#›</a:t>
            </a:fld>
            <a:endParaRPr lang="en-CA" altLang="en-US"/>
          </a:p>
        </p:txBody>
      </p:sp>
    </p:spTree>
    <p:extLst>
      <p:ext uri="{BB962C8B-B14F-4D97-AF65-F5344CB8AC3E}">
        <p14:creationId xmlns:p14="http://schemas.microsoft.com/office/powerpoint/2010/main" val="389469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86F25A-18BA-497B-989E-C3CD85F402F6}" type="slidenum">
              <a:rPr lang="en-CA" altLang="en-US"/>
              <a:pPr>
                <a:defRPr/>
              </a:pPr>
              <a:t>‹#›</a:t>
            </a:fld>
            <a:endParaRPr lang="en-CA" altLang="en-US"/>
          </a:p>
        </p:txBody>
      </p:sp>
    </p:spTree>
    <p:extLst>
      <p:ext uri="{BB962C8B-B14F-4D97-AF65-F5344CB8AC3E}">
        <p14:creationId xmlns:p14="http://schemas.microsoft.com/office/powerpoint/2010/main" val="349995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4A840-20AF-4947-9B63-4CDE5689A4A5}" type="slidenum">
              <a:rPr lang="en-CA" altLang="en-US"/>
              <a:pPr>
                <a:defRPr/>
              </a:pPr>
              <a:t>‹#›</a:t>
            </a:fld>
            <a:endParaRPr lang="en-CA" altLang="en-US"/>
          </a:p>
        </p:txBody>
      </p:sp>
    </p:spTree>
    <p:extLst>
      <p:ext uri="{BB962C8B-B14F-4D97-AF65-F5344CB8AC3E}">
        <p14:creationId xmlns:p14="http://schemas.microsoft.com/office/powerpoint/2010/main" val="33065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EEEECE-5DAC-4B10-BEF8-435201DF45F3}" type="slidenum">
              <a:rPr lang="en-CA" altLang="en-US"/>
              <a:pPr>
                <a:defRPr/>
              </a:pPr>
              <a:t>‹#›</a:t>
            </a:fld>
            <a:endParaRPr lang="en-CA" altLang="en-US"/>
          </a:p>
        </p:txBody>
      </p:sp>
    </p:spTree>
    <p:extLst>
      <p:ext uri="{BB962C8B-B14F-4D97-AF65-F5344CB8AC3E}">
        <p14:creationId xmlns:p14="http://schemas.microsoft.com/office/powerpoint/2010/main" val="121641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A1D1DF-4F5D-4622-8EBA-52D4D053D16C}" type="slidenum">
              <a:rPr lang="en-CA" altLang="en-US"/>
              <a:pPr>
                <a:defRPr/>
              </a:pPr>
              <a:t>‹#›</a:t>
            </a:fld>
            <a:endParaRPr lang="en-CA" altLang="en-US"/>
          </a:p>
        </p:txBody>
      </p:sp>
    </p:spTree>
    <p:extLst>
      <p:ext uri="{BB962C8B-B14F-4D97-AF65-F5344CB8AC3E}">
        <p14:creationId xmlns:p14="http://schemas.microsoft.com/office/powerpoint/2010/main" val="200789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21C9E7-65BA-4F89-A98C-F2C987A983A4}" type="slidenum">
              <a:rPr lang="en-CA" altLang="en-US"/>
              <a:pPr>
                <a:defRPr/>
              </a:pPr>
              <a:t>‹#›</a:t>
            </a:fld>
            <a:endParaRPr lang="en-CA" altLang="en-US"/>
          </a:p>
        </p:txBody>
      </p:sp>
    </p:spTree>
    <p:extLst>
      <p:ext uri="{BB962C8B-B14F-4D97-AF65-F5344CB8AC3E}">
        <p14:creationId xmlns:p14="http://schemas.microsoft.com/office/powerpoint/2010/main" val="177499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E96233-B801-47A1-8229-A2B29B051612}" type="slidenum">
              <a:rPr lang="en-CA" altLang="en-US"/>
              <a:pPr>
                <a:defRPr/>
              </a:pPr>
              <a:t>‹#›</a:t>
            </a:fld>
            <a:endParaRPr lang="en-CA" altLang="en-US"/>
          </a:p>
        </p:txBody>
      </p:sp>
    </p:spTree>
    <p:extLst>
      <p:ext uri="{BB962C8B-B14F-4D97-AF65-F5344CB8AC3E}">
        <p14:creationId xmlns:p14="http://schemas.microsoft.com/office/powerpoint/2010/main" val="112737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46A983-61E4-44BF-BBF3-AE9D401F6E9E}" type="slidenum">
              <a:rPr lang="en-CA" altLang="en-US"/>
              <a:pPr>
                <a:defRPr/>
              </a:pPr>
              <a:t>‹#›</a:t>
            </a:fld>
            <a:endParaRPr lang="en-CA" altLang="en-US"/>
          </a:p>
        </p:txBody>
      </p:sp>
    </p:spTree>
    <p:extLst>
      <p:ext uri="{BB962C8B-B14F-4D97-AF65-F5344CB8AC3E}">
        <p14:creationId xmlns:p14="http://schemas.microsoft.com/office/powerpoint/2010/main" val="276863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F165BF-E1EC-417F-812B-9BCB41A7F0EB}" type="slidenum">
              <a:rPr lang="en-CA" altLang="en-US"/>
              <a:pPr>
                <a:defRPr/>
              </a:pPr>
              <a:t>‹#›</a:t>
            </a:fld>
            <a:endParaRPr lang="en-CA" altLang="en-US"/>
          </a:p>
        </p:txBody>
      </p:sp>
    </p:spTree>
    <p:extLst>
      <p:ext uri="{BB962C8B-B14F-4D97-AF65-F5344CB8AC3E}">
        <p14:creationId xmlns:p14="http://schemas.microsoft.com/office/powerpoint/2010/main" val="393579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52C62-BFF3-4357-8879-F3F795694E1F}" type="slidenum">
              <a:rPr lang="en-CA" altLang="en-US"/>
              <a:pPr>
                <a:defRPr/>
              </a:pPr>
              <a:t>‹#›</a:t>
            </a:fld>
            <a:endParaRPr lang="en-CA" altLang="en-US"/>
          </a:p>
        </p:txBody>
      </p:sp>
    </p:spTree>
    <p:extLst>
      <p:ext uri="{BB962C8B-B14F-4D97-AF65-F5344CB8AC3E}">
        <p14:creationId xmlns:p14="http://schemas.microsoft.com/office/powerpoint/2010/main" val="218868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245F79-2DAE-4522-91C4-B3AEA933D808}" type="slidenum">
              <a:rPr lang="en-CA" altLang="en-US"/>
              <a:pPr>
                <a:defRPr/>
              </a:pPr>
              <a:t>‹#›</a:t>
            </a:fld>
            <a:endParaRPr lang="en-CA" altLang="en-US"/>
          </a:p>
        </p:txBody>
      </p:sp>
    </p:spTree>
    <p:extLst>
      <p:ext uri="{BB962C8B-B14F-4D97-AF65-F5344CB8AC3E}">
        <p14:creationId xmlns:p14="http://schemas.microsoft.com/office/powerpoint/2010/main" val="57011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43EC678-A87C-4F7B-A9FE-3BCF617A32F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eerwise.cs.auckland.ac.n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CA" altLang="en-US" b="1" smtClean="0"/>
              <a:t>Physics</a:t>
            </a:r>
            <a:br>
              <a:rPr lang="en-CA" altLang="en-US" b="1" smtClean="0"/>
            </a:br>
            <a:r>
              <a:rPr lang="en-CA" altLang="en-US" smtClean="0"/>
              <a:t>Wave Problems</a:t>
            </a:r>
          </a:p>
        </p:txBody>
      </p:sp>
      <p:sp>
        <p:nvSpPr>
          <p:cNvPr id="3075" name="Rectangle 3"/>
          <p:cNvSpPr>
            <a:spLocks noGrp="1" noChangeArrowheads="1"/>
          </p:cNvSpPr>
          <p:nvPr>
            <p:ph type="subTitle" idx="1"/>
          </p:nvPr>
        </p:nvSpPr>
        <p:spPr/>
        <p:txBody>
          <a:bodyPr/>
          <a:lstStyle/>
          <a:p>
            <a:pPr eaLnBrk="1" hangingPunct="1"/>
            <a:r>
              <a:rPr lang="en-CA" altLang="en-US" smtClean="0">
                <a:solidFill>
                  <a:srgbClr val="898989"/>
                </a:solidFill>
              </a:rPr>
              <a:t>Science and Mathematics Education Research Group</a:t>
            </a:r>
          </a:p>
        </p:txBody>
      </p:sp>
      <p:sp>
        <p:nvSpPr>
          <p:cNvPr id="3076" name="Rectangle 6"/>
          <p:cNvSpPr>
            <a:spLocks noChangeArrowheads="1"/>
          </p:cNvSpPr>
          <p:nvPr/>
        </p:nvSpPr>
        <p:spPr bwMode="auto">
          <a:xfrm flipH="1">
            <a:off x="1835150" y="0"/>
            <a:ext cx="73025" cy="155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7" name="Rectangle 7"/>
          <p:cNvSpPr>
            <a:spLocks noChangeArrowheads="1"/>
          </p:cNvSpPr>
          <p:nvPr/>
        </p:nvSpPr>
        <p:spPr bwMode="auto">
          <a:xfrm flipH="1">
            <a:off x="4427538" y="0"/>
            <a:ext cx="73025" cy="155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8" name="Text Box 12"/>
          <p:cNvSpPr txBox="1">
            <a:spLocks noChangeArrowheads="1"/>
          </p:cNvSpPr>
          <p:nvPr/>
        </p:nvSpPr>
        <p:spPr bwMode="auto">
          <a:xfrm>
            <a:off x="3457575" y="6308725"/>
            <a:ext cx="5686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200"/>
              <a:t>Supported by UBC Teaching and Learning Enhancement Fund 2012-2015</a:t>
            </a:r>
          </a:p>
          <a:p>
            <a:pPr algn="ctr" eaLnBrk="1" hangingPunct="1">
              <a:spcBef>
                <a:spcPct val="50000"/>
              </a:spcBef>
              <a:buFontTx/>
              <a:buNone/>
            </a:pPr>
            <a:endParaRPr lang="en-CA" altLang="en-US" sz="1200"/>
          </a:p>
        </p:txBody>
      </p:sp>
      <p:graphicFrame>
        <p:nvGraphicFramePr>
          <p:cNvPr id="3079" name="Object 13"/>
          <p:cNvGraphicFramePr>
            <a:graphicFrameLocks noChangeAspect="1"/>
          </p:cNvGraphicFramePr>
          <p:nvPr/>
        </p:nvGraphicFramePr>
        <p:xfrm>
          <a:off x="5251450" y="417513"/>
          <a:ext cx="2940050" cy="225425"/>
        </p:xfrm>
        <a:graphic>
          <a:graphicData uri="http://schemas.openxmlformats.org/presentationml/2006/ole">
            <mc:AlternateContent xmlns:mc="http://schemas.openxmlformats.org/markup-compatibility/2006">
              <mc:Choice xmlns:v="urn:schemas-microsoft-com:vml" Requires="v">
                <p:oleObj spid="_x0000_s3089" name="Document" r:id="rId4" imgW="3105924" imgH="237589" progId="Word.Document.8">
                  <p:embed/>
                </p:oleObj>
              </mc:Choice>
              <mc:Fallback>
                <p:oleObj name="Document" r:id="rId4" imgW="3105924" imgH="237589" progId="Word.Documen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450" y="417513"/>
                        <a:ext cx="29400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Rectangle 15"/>
          <p:cNvSpPr>
            <a:spLocks noChangeArrowheads="1"/>
          </p:cNvSpPr>
          <p:nvPr/>
        </p:nvSpPr>
        <p:spPr bwMode="auto">
          <a:xfrm>
            <a:off x="1524000" y="1366838"/>
            <a:ext cx="66675"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3081" name="Object 20"/>
          <p:cNvGraphicFramePr>
            <a:graphicFrameLocks noChangeAspect="1"/>
          </p:cNvGraphicFramePr>
          <p:nvPr/>
        </p:nvGraphicFramePr>
        <p:xfrm>
          <a:off x="5251450" y="417513"/>
          <a:ext cx="2940050" cy="225425"/>
        </p:xfrm>
        <a:graphic>
          <a:graphicData uri="http://schemas.openxmlformats.org/presentationml/2006/ole">
            <mc:AlternateContent xmlns:mc="http://schemas.openxmlformats.org/markup-compatibility/2006">
              <mc:Choice xmlns:v="urn:schemas-microsoft-com:vml" Requires="v">
                <p:oleObj spid="_x0000_s3090" name="Document" r:id="rId6" imgW="3105924" imgH="237589" progId="Word.Document.8">
                  <p:embed/>
                </p:oleObj>
              </mc:Choice>
              <mc:Fallback>
                <p:oleObj name="Document" r:id="rId6" imgW="3105924" imgH="237589" progId="Word.Document.8">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450" y="417513"/>
                        <a:ext cx="29400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2" name="Group 27"/>
          <p:cNvGrpSpPr>
            <a:grpSpLocks/>
          </p:cNvGrpSpPr>
          <p:nvPr/>
        </p:nvGrpSpPr>
        <p:grpSpPr bwMode="auto">
          <a:xfrm>
            <a:off x="0" y="0"/>
            <a:ext cx="9144000" cy="1527175"/>
            <a:chOff x="0" y="0"/>
            <a:chExt cx="5760" cy="962"/>
          </a:xfrm>
        </p:grpSpPr>
        <p:pic>
          <p:nvPicPr>
            <p:cNvPr id="3085" name="Picture 24" descr="ubc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2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5" descr="ubc_col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2" y="0"/>
              <a:ext cx="2788"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22"/>
          <p:cNvSpPr txBox="1"/>
          <p:nvPr/>
        </p:nvSpPr>
        <p:spPr bwMode="auto">
          <a:xfrm>
            <a:off x="5040313" y="720725"/>
            <a:ext cx="2303462" cy="430213"/>
          </a:xfrm>
          <a:prstGeom prst="rect">
            <a:avLst/>
          </a:prstGeom>
          <a:noFill/>
        </p:spPr>
        <p:txBody>
          <a:bodyPr wrap="none">
            <a:spAutoFit/>
          </a:bodyPr>
          <a:lstStyle/>
          <a:p>
            <a:pPr eaLnBrk="1" hangingPunct="1">
              <a:defRPr/>
            </a:pPr>
            <a:r>
              <a:rPr lang="en-CA" sz="1100" b="1" spc="120" dirty="0">
                <a:solidFill>
                  <a:schemeClr val="bg1"/>
                </a:solidFill>
                <a:latin typeface="Arial" charset="0"/>
                <a:cs typeface="Arial" charset="0"/>
              </a:rPr>
              <a:t>Department of </a:t>
            </a:r>
          </a:p>
          <a:p>
            <a:pPr eaLnBrk="1" hangingPunct="1">
              <a:defRPr/>
            </a:pPr>
            <a:r>
              <a:rPr lang="en-CA" sz="1100" b="1" spc="120" dirty="0">
                <a:solidFill>
                  <a:schemeClr val="bg1"/>
                </a:solidFill>
                <a:latin typeface="Arial" charset="0"/>
                <a:cs typeface="Arial" charset="0"/>
              </a:rPr>
              <a:t>Curriculum and Pedagogy</a:t>
            </a:r>
          </a:p>
        </p:txBody>
      </p:sp>
      <p:sp>
        <p:nvSpPr>
          <p:cNvPr id="17" name="Text Box 23"/>
          <p:cNvSpPr txBox="1"/>
          <p:nvPr/>
        </p:nvSpPr>
        <p:spPr bwMode="auto">
          <a:xfrm>
            <a:off x="5040313" y="360363"/>
            <a:ext cx="3600450" cy="360362"/>
          </a:xfrm>
          <a:prstGeom prst="rect">
            <a:avLst/>
          </a:prstGeom>
          <a:noFill/>
        </p:spPr>
        <p:txBody>
          <a:bodyPr>
            <a:spAutoFit/>
          </a:bodyPr>
          <a:lstStyle/>
          <a:p>
            <a:pPr eaLnBrk="1" hangingPunct="1">
              <a:defRPr/>
            </a:pPr>
            <a:r>
              <a:rPr lang="en-CA" sz="1400" b="1" spc="450" dirty="0">
                <a:solidFill>
                  <a:schemeClr val="bg1"/>
                </a:solidFill>
                <a:latin typeface="Arial" charset="0"/>
                <a:cs typeface="Arial" charset="0"/>
              </a:rPr>
              <a:t>FACULTY OF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1630363"/>
            <a:ext cx="78867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1508"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1509"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1510"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1511"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1512" name="Group 17"/>
          <p:cNvGrpSpPr>
            <a:grpSpLocks/>
          </p:cNvGrpSpPr>
          <p:nvPr/>
        </p:nvGrpSpPr>
        <p:grpSpPr bwMode="auto">
          <a:xfrm>
            <a:off x="0" y="0"/>
            <a:ext cx="9144000" cy="1527175"/>
            <a:chOff x="0" y="0"/>
            <a:chExt cx="5760" cy="962"/>
          </a:xfrm>
        </p:grpSpPr>
        <p:pic>
          <p:nvPicPr>
            <p:cNvPr id="21514"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Wave Problems II continued</a:t>
              </a:r>
              <a:endParaRPr lang="en-CA" altLang="en-US" sz="3600" b="1">
                <a:solidFill>
                  <a:schemeClr val="bg1"/>
                </a:solidFill>
              </a:endParaRPr>
            </a:p>
          </p:txBody>
        </p:sp>
        <p:sp>
          <p:nvSpPr>
            <p:cNvPr id="2151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1513" name="Text Box 4"/>
          <p:cNvSpPr txBox="1">
            <a:spLocks noChangeArrowheads="1"/>
          </p:cNvSpPr>
          <p:nvPr/>
        </p:nvSpPr>
        <p:spPr bwMode="auto">
          <a:xfrm>
            <a:off x="177800" y="4643438"/>
            <a:ext cx="141763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2000"/>
              <a:t>i</a:t>
            </a:r>
          </a:p>
          <a:p>
            <a:pPr eaLnBrk="1" hangingPunct="1">
              <a:spcBef>
                <a:spcPct val="50000"/>
              </a:spcBef>
              <a:buFontTx/>
              <a:buAutoNum type="alphaUcPeriod"/>
            </a:pPr>
            <a:r>
              <a:rPr lang="en-US" altLang="en-US" sz="2000"/>
              <a:t>iii</a:t>
            </a:r>
          </a:p>
          <a:p>
            <a:pPr eaLnBrk="1" hangingPunct="1">
              <a:spcBef>
                <a:spcPct val="50000"/>
              </a:spcBef>
              <a:buFontTx/>
              <a:buAutoNum type="alphaUcPeriod"/>
            </a:pPr>
            <a:r>
              <a:rPr lang="en-US" altLang="en-US" sz="2000"/>
              <a:t>i &amp; iv</a:t>
            </a:r>
          </a:p>
          <a:p>
            <a:pPr eaLnBrk="1" hangingPunct="1">
              <a:spcBef>
                <a:spcPct val="50000"/>
              </a:spcBef>
              <a:buFontTx/>
              <a:buAutoNum type="alphaUcPeriod"/>
            </a:pPr>
            <a:r>
              <a:rPr lang="en-US" altLang="en-US" sz="2000"/>
              <a:t>ii &amp; iii</a:t>
            </a:r>
          </a:p>
          <a:p>
            <a:pPr eaLnBrk="1" hangingPunct="1">
              <a:spcBef>
                <a:spcPct val="50000"/>
              </a:spcBef>
              <a:buFontTx/>
              <a:buAutoNum type="alphaUcPeriod"/>
            </a:pPr>
            <a:r>
              <a:rPr lang="en-US" altLang="en-US" sz="2000"/>
              <a:t>ii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355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355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355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355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3559" name="Group 17"/>
          <p:cNvGrpSpPr>
            <a:grpSpLocks/>
          </p:cNvGrpSpPr>
          <p:nvPr/>
        </p:nvGrpSpPr>
        <p:grpSpPr bwMode="auto">
          <a:xfrm>
            <a:off x="0" y="0"/>
            <a:ext cx="9144000" cy="1527175"/>
            <a:chOff x="0" y="0"/>
            <a:chExt cx="5760" cy="962"/>
          </a:xfrm>
        </p:grpSpPr>
        <p:pic>
          <p:nvPicPr>
            <p:cNvPr id="23561"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2356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6152" name="Text Box 6"/>
          <p:cNvSpPr txBox="1">
            <a:spLocks noChangeArrowheads="1"/>
          </p:cNvSpPr>
          <p:nvPr/>
        </p:nvSpPr>
        <p:spPr bwMode="auto">
          <a:xfrm>
            <a:off x="0" y="1527175"/>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defRPr/>
            </a:pPr>
            <a:r>
              <a:rPr lang="en-CA" altLang="en-US" sz="2200" b="1" dirty="0" smtClean="0"/>
              <a:t>Answer:</a:t>
            </a:r>
            <a:r>
              <a:rPr lang="en-CA" altLang="en-US" sz="2200" dirty="0" smtClean="0"/>
              <a:t>  C</a:t>
            </a:r>
          </a:p>
          <a:p>
            <a:pPr eaLnBrk="1" hangingPunct="1">
              <a:spcBef>
                <a:spcPct val="50000"/>
              </a:spcBef>
              <a:buFontTx/>
              <a:buNone/>
              <a:defRPr/>
            </a:pPr>
            <a:r>
              <a:rPr lang="en-CA" altLang="en-US" sz="2200" b="1" dirty="0" smtClean="0"/>
              <a:t>Justification:</a:t>
            </a:r>
            <a:r>
              <a:rPr lang="en-CA" altLang="en-US" sz="2200" dirty="0" smtClean="0"/>
              <a:t> Here it is important to understand that we are looking at one particle and the only motion it has is in the vertical direction. This is because as the wave moves through the medium, the particles within the medium do not move along with the wave. Even though the wave propagates forward (in the y-direction), the particles within the medium only move up and down (in the </a:t>
            </a:r>
            <a:r>
              <a:rPr lang="en-CA" altLang="en-US" sz="2200" i="1" dirty="0" smtClean="0">
                <a:latin typeface="Cambria" panose="02040503050406030204" pitchFamily="18" charset="0"/>
              </a:rPr>
              <a:t>x</a:t>
            </a:r>
            <a:r>
              <a:rPr lang="en-CA" altLang="en-US" sz="2200" dirty="0" smtClean="0"/>
              <a:t>–direction). Therefore as the wave propagates through the medium only the graphs with the point </a:t>
            </a:r>
            <a:r>
              <a:rPr lang="en-CA" altLang="en-US" sz="2200" b="1" dirty="0" smtClean="0"/>
              <a:t>P</a:t>
            </a:r>
            <a:r>
              <a:rPr lang="en-CA" altLang="en-US" sz="2200" dirty="0" smtClean="0"/>
              <a:t> in the same </a:t>
            </a:r>
            <a:r>
              <a:rPr lang="en-CA" altLang="en-US" sz="2200" i="1" dirty="0" smtClean="0">
                <a:latin typeface="Cambria" panose="02040503050406030204" pitchFamily="18" charset="0"/>
              </a:rPr>
              <a:t>x </a:t>
            </a:r>
            <a:r>
              <a:rPr lang="en-CA" altLang="en-US" sz="2200" dirty="0" smtClean="0"/>
              <a:t>position are correct.</a:t>
            </a:r>
          </a:p>
          <a:p>
            <a:pPr eaLnBrk="1" hangingPunct="1">
              <a:spcBef>
                <a:spcPct val="50000"/>
              </a:spcBef>
              <a:buFontTx/>
              <a:buNone/>
              <a:defRPr/>
            </a:pPr>
            <a:r>
              <a:rPr lang="en-CA" altLang="en-US" sz="2200" dirty="0" smtClean="0">
                <a:latin typeface="+mn-lt"/>
              </a:rPr>
              <a:t>Therefore (</a:t>
            </a:r>
            <a:r>
              <a:rPr lang="en-CA" altLang="en-US" sz="2200" dirty="0" err="1" smtClean="0">
                <a:latin typeface="+mn-lt"/>
              </a:rPr>
              <a:t>i</a:t>
            </a:r>
            <a:r>
              <a:rPr lang="en-CA" altLang="en-US" sz="2200" dirty="0" smtClean="0">
                <a:latin typeface="+mn-lt"/>
              </a:rPr>
              <a:t>) and (iv) are correct (answer </a:t>
            </a:r>
            <a:r>
              <a:rPr lang="en-CA" altLang="en-US" sz="2200" b="1" dirty="0" smtClean="0">
                <a:latin typeface="+mn-lt"/>
              </a:rPr>
              <a:t>C</a:t>
            </a:r>
            <a:r>
              <a:rPr lang="en-CA" altLang="en-US" sz="2200" dirty="0" smtClean="0">
                <a:latin typeface="+mn-lt"/>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560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560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560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560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5607" name="Group 17"/>
          <p:cNvGrpSpPr>
            <a:grpSpLocks/>
          </p:cNvGrpSpPr>
          <p:nvPr/>
        </p:nvGrpSpPr>
        <p:grpSpPr bwMode="auto">
          <a:xfrm>
            <a:off x="0" y="0"/>
            <a:ext cx="9144000" cy="1527175"/>
            <a:chOff x="0" y="0"/>
            <a:chExt cx="5760" cy="962"/>
          </a:xfrm>
        </p:grpSpPr>
        <p:pic>
          <p:nvPicPr>
            <p:cNvPr id="2561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Wave Problems III</a:t>
              </a:r>
              <a:endParaRPr lang="en-CA" altLang="en-US" sz="3600" b="1">
                <a:solidFill>
                  <a:schemeClr val="bg1"/>
                </a:solidFill>
              </a:endParaRPr>
            </a:p>
          </p:txBody>
        </p:sp>
        <p:sp>
          <p:nvSpPr>
            <p:cNvPr id="2561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5608" name="Rectangle 2"/>
          <p:cNvSpPr>
            <a:spLocks noChangeArrowheads="1"/>
          </p:cNvSpPr>
          <p:nvPr/>
        </p:nvSpPr>
        <p:spPr bwMode="auto">
          <a:xfrm>
            <a:off x="0" y="15271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The diagram below shows the variation with distance x along a wave with its displacement d. The wave is travelling in the direction shown.</a:t>
            </a:r>
            <a:endParaRPr lang="en-CA" altLang="en-US" sz="2400">
              <a:solidFill>
                <a:srgbClr val="000000"/>
              </a:solidFill>
            </a:endParaRPr>
          </a:p>
        </p:txBody>
      </p:sp>
      <p:pic>
        <p:nvPicPr>
          <p:cNvPr id="256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3063875"/>
            <a:ext cx="7478713"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765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765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5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765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7655" name="Group 17"/>
          <p:cNvGrpSpPr>
            <a:grpSpLocks/>
          </p:cNvGrpSpPr>
          <p:nvPr/>
        </p:nvGrpSpPr>
        <p:grpSpPr bwMode="auto">
          <a:xfrm>
            <a:off x="0" y="0"/>
            <a:ext cx="9144000" cy="1527175"/>
            <a:chOff x="0" y="0"/>
            <a:chExt cx="5760" cy="962"/>
          </a:xfrm>
        </p:grpSpPr>
        <p:pic>
          <p:nvPicPr>
            <p:cNvPr id="2765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Wave Problems III continued</a:t>
              </a:r>
              <a:endParaRPr lang="en-CA" altLang="en-US" sz="3600" b="1">
                <a:solidFill>
                  <a:schemeClr val="bg1"/>
                </a:solidFill>
              </a:endParaRPr>
            </a:p>
          </p:txBody>
        </p:sp>
        <p:sp>
          <p:nvSpPr>
            <p:cNvPr id="2766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7656" name="Rectangle 2"/>
          <p:cNvSpPr>
            <a:spLocks noChangeArrowheads="1"/>
          </p:cNvSpPr>
          <p:nvPr/>
        </p:nvSpPr>
        <p:spPr bwMode="auto">
          <a:xfrm>
            <a:off x="0" y="1527175"/>
            <a:ext cx="9010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t>The period of the wave is T. Which of the following diagrams most accurately represents the wave a time T/4 later?</a:t>
            </a:r>
            <a:endParaRPr lang="en-CA" altLang="en-US" sz="2200">
              <a:solidFill>
                <a:srgbClr val="000000"/>
              </a:solidFill>
            </a:endParaRPr>
          </a:p>
        </p:txBody>
      </p:sp>
      <p:pic>
        <p:nvPicPr>
          <p:cNvPr id="2765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357438"/>
            <a:ext cx="8612188"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969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970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970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970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9703" name="Group 17"/>
          <p:cNvGrpSpPr>
            <a:grpSpLocks/>
          </p:cNvGrpSpPr>
          <p:nvPr/>
        </p:nvGrpSpPr>
        <p:grpSpPr bwMode="auto">
          <a:xfrm>
            <a:off x="0" y="0"/>
            <a:ext cx="9144000" cy="1527175"/>
            <a:chOff x="0" y="0"/>
            <a:chExt cx="5760" cy="962"/>
          </a:xfrm>
        </p:grpSpPr>
        <p:pic>
          <p:nvPicPr>
            <p:cNvPr id="2970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2971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6152" name="Text Box 6"/>
          <p:cNvSpPr txBox="1">
            <a:spLocks noChangeArrowheads="1"/>
          </p:cNvSpPr>
          <p:nvPr/>
        </p:nvSpPr>
        <p:spPr bwMode="auto">
          <a:xfrm>
            <a:off x="0" y="1527175"/>
            <a:ext cx="9144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defRPr/>
            </a:pPr>
            <a:r>
              <a:rPr lang="en-CA" altLang="en-US" sz="2200" b="1" dirty="0" smtClean="0"/>
              <a:t>Answer:</a:t>
            </a:r>
            <a:r>
              <a:rPr lang="en-CA" altLang="en-US" sz="2200" dirty="0" smtClean="0"/>
              <a:t>  B</a:t>
            </a:r>
          </a:p>
          <a:p>
            <a:pPr eaLnBrk="1" hangingPunct="1">
              <a:spcBef>
                <a:spcPts val="600"/>
              </a:spcBef>
              <a:buFontTx/>
              <a:buNone/>
              <a:defRPr/>
            </a:pPr>
            <a:r>
              <a:rPr lang="en-CA" altLang="en-US" sz="2200" b="1" dirty="0" smtClean="0"/>
              <a:t>Justification:</a:t>
            </a:r>
            <a:r>
              <a:rPr lang="en-CA" altLang="en-US" sz="2200" dirty="0" smtClean="0"/>
              <a:t> </a:t>
            </a:r>
            <a:r>
              <a:rPr lang="en-US" altLang="en-US" sz="2200" dirty="0" smtClean="0"/>
              <a:t>The period is the time it takes for a cycle to repeat itself, meaning the time from one peak to the next. Each period can be divided into 4 sections, marked by specific moments:</a:t>
            </a:r>
          </a:p>
          <a:p>
            <a:pPr eaLnBrk="1" hangingPunct="1">
              <a:spcBef>
                <a:spcPts val="600"/>
              </a:spcBef>
              <a:buFontTx/>
              <a:buNone/>
              <a:defRPr/>
            </a:pPr>
            <a:r>
              <a:rPr lang="en-US" altLang="en-US" sz="2200" dirty="0" smtClean="0">
                <a:latin typeface="+mn-lt"/>
              </a:rPr>
              <a:t>1) The moment when the displacement is at its peak marks the beginning of its period (this is just a moment we have chosen – you could easily pick any point in this cycle to start with, provided it goes through one complete cycle).</a:t>
            </a:r>
          </a:p>
        </p:txBody>
      </p:sp>
      <p:pic>
        <p:nvPicPr>
          <p:cNvPr id="2970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4481513"/>
            <a:ext cx="5670550" cy="218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106488" y="4481513"/>
            <a:ext cx="0" cy="218281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106488" y="4645025"/>
            <a:ext cx="685800" cy="3841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08" name="TextBox 7"/>
          <p:cNvSpPr txBox="1">
            <a:spLocks noChangeArrowheads="1"/>
          </p:cNvSpPr>
          <p:nvPr/>
        </p:nvSpPr>
        <p:spPr bwMode="auto">
          <a:xfrm>
            <a:off x="1779588" y="44815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527175"/>
            <a:ext cx="5670550" cy="218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4668838"/>
            <a:ext cx="5668963" cy="218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Connector 28"/>
          <p:cNvCxnSpPr>
            <a:stCxn id="31750" idx="2"/>
          </p:cNvCxnSpPr>
          <p:nvPr/>
        </p:nvCxnSpPr>
        <p:spPr>
          <a:xfrm>
            <a:off x="1719263" y="5222875"/>
            <a:ext cx="0" cy="125095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381250" y="6165850"/>
            <a:ext cx="479425" cy="2698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30"/>
          <p:cNvSpPr txBox="1">
            <a:spLocks noChangeArrowheads="1"/>
          </p:cNvSpPr>
          <p:nvPr/>
        </p:nvSpPr>
        <p:spPr bwMode="auto">
          <a:xfrm>
            <a:off x="1562100" y="48529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1</a:t>
            </a:r>
          </a:p>
        </p:txBody>
      </p:sp>
      <p:cxnSp>
        <p:nvCxnSpPr>
          <p:cNvPr id="32" name="Straight Connector 31"/>
          <p:cNvCxnSpPr/>
          <p:nvPr/>
        </p:nvCxnSpPr>
        <p:spPr>
          <a:xfrm>
            <a:off x="2028825" y="5222875"/>
            <a:ext cx="0" cy="125095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752" name="TextBox 32"/>
          <p:cNvSpPr txBox="1">
            <a:spLocks noChangeArrowheads="1"/>
          </p:cNvSpPr>
          <p:nvPr/>
        </p:nvSpPr>
        <p:spPr bwMode="auto">
          <a:xfrm>
            <a:off x="1890713" y="485298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2</a:t>
            </a:r>
          </a:p>
        </p:txBody>
      </p:sp>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1754"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1755"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1756"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1757"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1758" name="Group 17"/>
          <p:cNvGrpSpPr>
            <a:grpSpLocks/>
          </p:cNvGrpSpPr>
          <p:nvPr/>
        </p:nvGrpSpPr>
        <p:grpSpPr bwMode="auto">
          <a:xfrm>
            <a:off x="0" y="0"/>
            <a:ext cx="9144000" cy="1173163"/>
            <a:chOff x="0" y="0"/>
            <a:chExt cx="5760" cy="962"/>
          </a:xfrm>
        </p:grpSpPr>
        <p:pic>
          <p:nvPicPr>
            <p:cNvPr id="31768"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9"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3177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1759" name="Rectangle 2"/>
          <p:cNvSpPr>
            <a:spLocks noChangeArrowheads="1"/>
          </p:cNvSpPr>
          <p:nvPr/>
        </p:nvSpPr>
        <p:spPr bwMode="auto">
          <a:xfrm>
            <a:off x="0" y="1122363"/>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solidFill>
                  <a:srgbClr val="000000"/>
                </a:solidFill>
              </a:rPr>
              <a:t>2)The moment when the displacement is decreasing and reaches zero.</a:t>
            </a:r>
          </a:p>
        </p:txBody>
      </p:sp>
      <p:sp>
        <p:nvSpPr>
          <p:cNvPr id="31760" name="Rectangle 4"/>
          <p:cNvSpPr>
            <a:spLocks noChangeArrowheads="1"/>
          </p:cNvSpPr>
          <p:nvPr/>
        </p:nvSpPr>
        <p:spPr bwMode="auto">
          <a:xfrm>
            <a:off x="0" y="3614738"/>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solidFill>
                  <a:srgbClr val="000000"/>
                </a:solidFill>
              </a:rPr>
              <a:t>3)The moment when the displacement has reached its lowest point. The magnitude of this value will be equal to the value at its highest point, barring any damping of the wave.</a:t>
            </a:r>
          </a:p>
        </p:txBody>
      </p:sp>
      <p:cxnSp>
        <p:nvCxnSpPr>
          <p:cNvPr id="16" name="Straight Connector 15"/>
          <p:cNvCxnSpPr/>
          <p:nvPr/>
        </p:nvCxnSpPr>
        <p:spPr>
          <a:xfrm>
            <a:off x="1285875" y="2081213"/>
            <a:ext cx="0" cy="11826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595438" y="2081213"/>
            <a:ext cx="342900" cy="5381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3" name="TextBox 18"/>
          <p:cNvSpPr txBox="1">
            <a:spLocks noChangeArrowheads="1"/>
          </p:cNvSpPr>
          <p:nvPr/>
        </p:nvSpPr>
        <p:spPr bwMode="auto">
          <a:xfrm>
            <a:off x="1130300" y="17113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1</a:t>
            </a:r>
          </a:p>
        </p:txBody>
      </p:sp>
      <p:cxnSp>
        <p:nvCxnSpPr>
          <p:cNvPr id="20" name="Straight Connector 19"/>
          <p:cNvCxnSpPr/>
          <p:nvPr/>
        </p:nvCxnSpPr>
        <p:spPr>
          <a:xfrm>
            <a:off x="1595438" y="2081213"/>
            <a:ext cx="0" cy="11826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765" name="TextBox 20"/>
          <p:cNvSpPr txBox="1">
            <a:spLocks noChangeArrowheads="1"/>
          </p:cNvSpPr>
          <p:nvPr/>
        </p:nvSpPr>
        <p:spPr bwMode="auto">
          <a:xfrm>
            <a:off x="1792288" y="17129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2</a:t>
            </a:r>
          </a:p>
        </p:txBody>
      </p:sp>
      <p:sp>
        <p:nvSpPr>
          <p:cNvPr id="31766" name="TextBox 45"/>
          <p:cNvSpPr txBox="1">
            <a:spLocks noChangeArrowheads="1"/>
          </p:cNvSpPr>
          <p:nvPr/>
        </p:nvSpPr>
        <p:spPr bwMode="auto">
          <a:xfrm>
            <a:off x="2860675" y="59817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3</a:t>
            </a:r>
          </a:p>
        </p:txBody>
      </p:sp>
      <p:cxnSp>
        <p:nvCxnSpPr>
          <p:cNvPr id="47" name="Straight Connector 46"/>
          <p:cNvCxnSpPr/>
          <p:nvPr/>
        </p:nvCxnSpPr>
        <p:spPr>
          <a:xfrm>
            <a:off x="2359025" y="5183188"/>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527175"/>
            <a:ext cx="5670550" cy="218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4668838"/>
            <a:ext cx="5668963" cy="218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TextBox 32"/>
          <p:cNvSpPr txBox="1">
            <a:spLocks noChangeArrowheads="1"/>
          </p:cNvSpPr>
          <p:nvPr/>
        </p:nvSpPr>
        <p:spPr bwMode="auto">
          <a:xfrm>
            <a:off x="1430338" y="17129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2</a:t>
            </a:r>
          </a:p>
        </p:txBody>
      </p:sp>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3798"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3799"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3800"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3801"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3802" name="Group 17"/>
          <p:cNvGrpSpPr>
            <a:grpSpLocks/>
          </p:cNvGrpSpPr>
          <p:nvPr/>
        </p:nvGrpSpPr>
        <p:grpSpPr bwMode="auto">
          <a:xfrm>
            <a:off x="0" y="0"/>
            <a:ext cx="9144000" cy="1173163"/>
            <a:chOff x="0" y="0"/>
            <a:chExt cx="5760" cy="962"/>
          </a:xfrm>
        </p:grpSpPr>
        <p:pic>
          <p:nvPicPr>
            <p:cNvPr id="33825"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3382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3803" name="Rectangle 2"/>
          <p:cNvSpPr>
            <a:spLocks noChangeArrowheads="1"/>
          </p:cNvSpPr>
          <p:nvPr/>
        </p:nvSpPr>
        <p:spPr bwMode="auto">
          <a:xfrm>
            <a:off x="0" y="1122363"/>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solidFill>
                  <a:srgbClr val="000000"/>
                </a:solidFill>
              </a:rPr>
              <a:t>4)The moment when the displacement is increasing and reaches zero.</a:t>
            </a:r>
          </a:p>
        </p:txBody>
      </p:sp>
      <p:sp>
        <p:nvSpPr>
          <p:cNvPr id="33804" name="Rectangle 4"/>
          <p:cNvSpPr>
            <a:spLocks noChangeArrowheads="1"/>
          </p:cNvSpPr>
          <p:nvPr/>
        </p:nvSpPr>
        <p:spPr bwMode="auto">
          <a:xfrm>
            <a:off x="0" y="36147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solidFill>
                  <a:srgbClr val="000000"/>
                </a:solidFill>
              </a:rPr>
              <a:t>And the moment when the displacement has reached its peak again, completing one period.</a:t>
            </a:r>
          </a:p>
        </p:txBody>
      </p:sp>
      <p:cxnSp>
        <p:nvCxnSpPr>
          <p:cNvPr id="16" name="Straight Connector 15"/>
          <p:cNvCxnSpPr/>
          <p:nvPr/>
        </p:nvCxnSpPr>
        <p:spPr>
          <a:xfrm>
            <a:off x="1285875" y="2081213"/>
            <a:ext cx="0" cy="11826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278063" y="2673350"/>
            <a:ext cx="342900" cy="320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07" name="TextBox 18"/>
          <p:cNvSpPr txBox="1">
            <a:spLocks noChangeArrowheads="1"/>
          </p:cNvSpPr>
          <p:nvPr/>
        </p:nvSpPr>
        <p:spPr bwMode="auto">
          <a:xfrm>
            <a:off x="1130300" y="17113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1</a:t>
            </a:r>
          </a:p>
        </p:txBody>
      </p:sp>
      <p:cxnSp>
        <p:nvCxnSpPr>
          <p:cNvPr id="20" name="Straight Connector 19"/>
          <p:cNvCxnSpPr/>
          <p:nvPr/>
        </p:nvCxnSpPr>
        <p:spPr>
          <a:xfrm>
            <a:off x="1595438" y="2081213"/>
            <a:ext cx="0" cy="11826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809" name="TextBox 20"/>
          <p:cNvSpPr txBox="1">
            <a:spLocks noChangeArrowheads="1"/>
          </p:cNvSpPr>
          <p:nvPr/>
        </p:nvSpPr>
        <p:spPr bwMode="auto">
          <a:xfrm>
            <a:off x="2620963" y="29797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4</a:t>
            </a:r>
          </a:p>
        </p:txBody>
      </p:sp>
      <p:sp>
        <p:nvSpPr>
          <p:cNvPr id="33810" name="TextBox 45"/>
          <p:cNvSpPr txBox="1">
            <a:spLocks noChangeArrowheads="1"/>
          </p:cNvSpPr>
          <p:nvPr/>
        </p:nvSpPr>
        <p:spPr bwMode="auto">
          <a:xfrm>
            <a:off x="1738313" y="17129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3</a:t>
            </a:r>
          </a:p>
        </p:txBody>
      </p:sp>
      <p:cxnSp>
        <p:nvCxnSpPr>
          <p:cNvPr id="27" name="Straight Connector 26"/>
          <p:cNvCxnSpPr/>
          <p:nvPr/>
        </p:nvCxnSpPr>
        <p:spPr>
          <a:xfrm>
            <a:off x="1908175" y="2046288"/>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78063" y="2081213"/>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813" name="TextBox 34"/>
          <p:cNvSpPr txBox="1">
            <a:spLocks noChangeArrowheads="1"/>
          </p:cNvSpPr>
          <p:nvPr/>
        </p:nvSpPr>
        <p:spPr bwMode="auto">
          <a:xfrm>
            <a:off x="1895475" y="48752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2</a:t>
            </a:r>
          </a:p>
        </p:txBody>
      </p:sp>
      <p:cxnSp>
        <p:nvCxnSpPr>
          <p:cNvPr id="36" name="Straight Connector 35"/>
          <p:cNvCxnSpPr/>
          <p:nvPr/>
        </p:nvCxnSpPr>
        <p:spPr>
          <a:xfrm>
            <a:off x="1751013" y="5243513"/>
            <a:ext cx="0" cy="11826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997200" y="5059363"/>
            <a:ext cx="342900" cy="984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6" name="TextBox 37"/>
          <p:cNvSpPr txBox="1">
            <a:spLocks noChangeArrowheads="1"/>
          </p:cNvSpPr>
          <p:nvPr/>
        </p:nvSpPr>
        <p:spPr bwMode="auto">
          <a:xfrm>
            <a:off x="1593850" y="4873625"/>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1</a:t>
            </a:r>
          </a:p>
        </p:txBody>
      </p:sp>
      <p:cxnSp>
        <p:nvCxnSpPr>
          <p:cNvPr id="39" name="Straight Connector 38"/>
          <p:cNvCxnSpPr/>
          <p:nvPr/>
        </p:nvCxnSpPr>
        <p:spPr>
          <a:xfrm>
            <a:off x="2060575" y="5243513"/>
            <a:ext cx="0" cy="11826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818" name="TextBox 39"/>
          <p:cNvSpPr txBox="1">
            <a:spLocks noChangeArrowheads="1"/>
          </p:cNvSpPr>
          <p:nvPr/>
        </p:nvSpPr>
        <p:spPr bwMode="auto">
          <a:xfrm>
            <a:off x="2581275" y="4873625"/>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4</a:t>
            </a:r>
          </a:p>
        </p:txBody>
      </p:sp>
      <p:sp>
        <p:nvSpPr>
          <p:cNvPr id="33819" name="TextBox 40"/>
          <p:cNvSpPr txBox="1">
            <a:spLocks noChangeArrowheads="1"/>
          </p:cNvSpPr>
          <p:nvPr/>
        </p:nvSpPr>
        <p:spPr bwMode="auto">
          <a:xfrm>
            <a:off x="2216150" y="48752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3</a:t>
            </a:r>
          </a:p>
        </p:txBody>
      </p:sp>
      <p:cxnSp>
        <p:nvCxnSpPr>
          <p:cNvPr id="42" name="Straight Connector 41"/>
          <p:cNvCxnSpPr/>
          <p:nvPr/>
        </p:nvCxnSpPr>
        <p:spPr>
          <a:xfrm>
            <a:off x="2371725" y="5208588"/>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41613" y="5230813"/>
            <a:ext cx="0" cy="125095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822" name="TextBox 43"/>
          <p:cNvSpPr txBox="1">
            <a:spLocks noChangeArrowheads="1"/>
          </p:cNvSpPr>
          <p:nvPr/>
        </p:nvSpPr>
        <p:spPr bwMode="auto">
          <a:xfrm>
            <a:off x="3236913" y="4872038"/>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1</a:t>
            </a:r>
          </a:p>
        </p:txBody>
      </p:sp>
      <p:cxnSp>
        <p:nvCxnSpPr>
          <p:cNvPr id="45" name="Straight Connector 44"/>
          <p:cNvCxnSpPr/>
          <p:nvPr/>
        </p:nvCxnSpPr>
        <p:spPr>
          <a:xfrm>
            <a:off x="2997200" y="5243513"/>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824" name="TextBox 46"/>
          <p:cNvSpPr txBox="1">
            <a:spLocks noChangeArrowheads="1"/>
          </p:cNvSpPr>
          <p:nvPr/>
        </p:nvSpPr>
        <p:spPr bwMode="auto">
          <a:xfrm>
            <a:off x="4572000" y="5243513"/>
            <a:ext cx="334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New period starts over again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7"/>
          <p:cNvPicPr>
            <a:picLocks noChangeAspect="1"/>
          </p:cNvPicPr>
          <p:nvPr/>
        </p:nvPicPr>
        <p:blipFill>
          <a:blip r:embed="rId3">
            <a:extLst>
              <a:ext uri="{28A0092B-C50C-407E-A947-70E740481C1C}">
                <a14:useLocalDpi xmlns:a14="http://schemas.microsoft.com/office/drawing/2010/main" val="0"/>
              </a:ext>
            </a:extLst>
          </a:blip>
          <a:srcRect l="57153" r="375" b="52547"/>
          <a:stretch>
            <a:fillRect/>
          </a:stretch>
        </p:blipFill>
        <p:spPr bwMode="auto">
          <a:xfrm>
            <a:off x="355600" y="4694238"/>
            <a:ext cx="40751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1906588"/>
            <a:ext cx="4568825" cy="175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584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584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4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584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5849" name="Group 17"/>
          <p:cNvGrpSpPr>
            <a:grpSpLocks/>
          </p:cNvGrpSpPr>
          <p:nvPr/>
        </p:nvGrpSpPr>
        <p:grpSpPr bwMode="auto">
          <a:xfrm>
            <a:off x="0" y="0"/>
            <a:ext cx="9144000" cy="1173163"/>
            <a:chOff x="0" y="0"/>
            <a:chExt cx="5760" cy="962"/>
          </a:xfrm>
        </p:grpSpPr>
        <p:pic>
          <p:nvPicPr>
            <p:cNvPr id="35876" name="Picture 14" descr="ubc_colo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3587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5850" name="Rectangle 2"/>
          <p:cNvSpPr>
            <a:spLocks noChangeArrowheads="1"/>
          </p:cNvSpPr>
          <p:nvPr/>
        </p:nvSpPr>
        <p:spPr bwMode="auto">
          <a:xfrm>
            <a:off x="0" y="1122363"/>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solidFill>
                  <a:srgbClr val="000000"/>
                </a:solidFill>
              </a:rPr>
              <a:t>Thus, looking at the initial graph, the point in the cycle when the wave is at the </a:t>
            </a:r>
            <a:r>
              <a:rPr lang="en-US" altLang="en-US" sz="2200" i="1">
                <a:solidFill>
                  <a:srgbClr val="000000"/>
                </a:solidFill>
              </a:rPr>
              <a:t>d</a:t>
            </a:r>
            <a:r>
              <a:rPr lang="en-US" altLang="en-US" sz="2200">
                <a:solidFill>
                  <a:srgbClr val="000000"/>
                </a:solidFill>
              </a:rPr>
              <a:t>-axis is when the displacement of the wave is at its lowest point (section 3 in the cycle). </a:t>
            </a:r>
            <a:endParaRPr lang="en-US" altLang="en-US" sz="2200" b="1">
              <a:solidFill>
                <a:srgbClr val="000000"/>
              </a:solidFill>
            </a:endParaRPr>
          </a:p>
        </p:txBody>
      </p:sp>
      <p:cxnSp>
        <p:nvCxnSpPr>
          <p:cNvPr id="37" name="Straight Arrow Connector 36"/>
          <p:cNvCxnSpPr/>
          <p:nvPr/>
        </p:nvCxnSpPr>
        <p:spPr>
          <a:xfrm>
            <a:off x="3067050" y="3141663"/>
            <a:ext cx="431800" cy="2000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52" name="TextBox 46"/>
          <p:cNvSpPr txBox="1">
            <a:spLocks noChangeArrowheads="1"/>
          </p:cNvSpPr>
          <p:nvPr/>
        </p:nvSpPr>
        <p:spPr bwMode="auto">
          <a:xfrm>
            <a:off x="74613" y="2871788"/>
            <a:ext cx="3041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Initial position of wave on </a:t>
            </a:r>
            <a:r>
              <a:rPr lang="en-US" altLang="en-US" sz="1800" b="1" i="1">
                <a:solidFill>
                  <a:srgbClr val="FF0000"/>
                </a:solidFill>
              </a:rPr>
              <a:t>d</a:t>
            </a:r>
            <a:r>
              <a:rPr lang="en-US" altLang="en-US" sz="1800" b="1">
                <a:solidFill>
                  <a:srgbClr val="FF0000"/>
                </a:solidFill>
              </a:rPr>
              <a:t>-axis</a:t>
            </a:r>
          </a:p>
        </p:txBody>
      </p:sp>
      <p:sp>
        <p:nvSpPr>
          <p:cNvPr id="35853" name="Rectangle 5"/>
          <p:cNvSpPr>
            <a:spLocks noChangeArrowheads="1"/>
          </p:cNvSpPr>
          <p:nvPr/>
        </p:nvSpPr>
        <p:spPr bwMode="auto">
          <a:xfrm>
            <a:off x="26988" y="3665538"/>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solidFill>
                  <a:srgbClr val="000000"/>
                </a:solidFill>
              </a:rPr>
              <a:t>One quarter of a cycle (T/4) later would mean the displacement of the wave would be zero, and would be increasing (section 2 in the cycle). Remember here that the wave is moving along the </a:t>
            </a:r>
            <a:r>
              <a:rPr lang="en-US" altLang="en-US" sz="2200" i="1">
                <a:solidFill>
                  <a:srgbClr val="000000"/>
                </a:solidFill>
              </a:rPr>
              <a:t>x-</a:t>
            </a:r>
            <a:r>
              <a:rPr lang="en-US" altLang="en-US" sz="2200">
                <a:solidFill>
                  <a:srgbClr val="000000"/>
                </a:solidFill>
              </a:rPr>
              <a:t>axis </a:t>
            </a:r>
            <a:r>
              <a:rPr lang="en-US" altLang="en-US" sz="2200" b="1">
                <a:solidFill>
                  <a:srgbClr val="000000"/>
                </a:solidFill>
              </a:rPr>
              <a:t>to the right.</a:t>
            </a:r>
          </a:p>
        </p:txBody>
      </p:sp>
      <p:sp>
        <p:nvSpPr>
          <p:cNvPr id="35854" name="TextBox 48"/>
          <p:cNvSpPr txBox="1">
            <a:spLocks noChangeArrowheads="1"/>
          </p:cNvSpPr>
          <p:nvPr/>
        </p:nvSpPr>
        <p:spPr bwMode="auto">
          <a:xfrm>
            <a:off x="4852988" y="4929188"/>
            <a:ext cx="3760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T/4 time later, each section moves over one in the direction of the movement of the wave</a:t>
            </a:r>
          </a:p>
        </p:txBody>
      </p:sp>
      <p:sp>
        <p:nvSpPr>
          <p:cNvPr id="35855" name="TextBox 49"/>
          <p:cNvSpPr txBox="1">
            <a:spLocks noChangeArrowheads="1"/>
          </p:cNvSpPr>
          <p:nvPr/>
        </p:nvSpPr>
        <p:spPr bwMode="auto">
          <a:xfrm>
            <a:off x="788988" y="48752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3</a:t>
            </a:r>
          </a:p>
        </p:txBody>
      </p:sp>
      <p:cxnSp>
        <p:nvCxnSpPr>
          <p:cNvPr id="51" name="Straight Connector 50"/>
          <p:cNvCxnSpPr/>
          <p:nvPr/>
        </p:nvCxnSpPr>
        <p:spPr>
          <a:xfrm>
            <a:off x="646113" y="5154613"/>
            <a:ext cx="0" cy="11826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857" name="TextBox 51"/>
          <p:cNvSpPr txBox="1">
            <a:spLocks noChangeArrowheads="1"/>
          </p:cNvSpPr>
          <p:nvPr/>
        </p:nvSpPr>
        <p:spPr bwMode="auto">
          <a:xfrm>
            <a:off x="509588" y="4867275"/>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2</a:t>
            </a:r>
          </a:p>
        </p:txBody>
      </p:sp>
      <p:cxnSp>
        <p:nvCxnSpPr>
          <p:cNvPr id="53" name="Straight Connector 52"/>
          <p:cNvCxnSpPr/>
          <p:nvPr/>
        </p:nvCxnSpPr>
        <p:spPr>
          <a:xfrm>
            <a:off x="946150" y="5243513"/>
            <a:ext cx="0" cy="11842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859" name="TextBox 53"/>
          <p:cNvSpPr txBox="1">
            <a:spLocks noChangeArrowheads="1"/>
          </p:cNvSpPr>
          <p:nvPr/>
        </p:nvSpPr>
        <p:spPr bwMode="auto">
          <a:xfrm>
            <a:off x="1408113" y="48752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1</a:t>
            </a:r>
          </a:p>
        </p:txBody>
      </p:sp>
      <p:sp>
        <p:nvSpPr>
          <p:cNvPr id="35860" name="TextBox 54"/>
          <p:cNvSpPr txBox="1">
            <a:spLocks noChangeArrowheads="1"/>
          </p:cNvSpPr>
          <p:nvPr/>
        </p:nvSpPr>
        <p:spPr bwMode="auto">
          <a:xfrm>
            <a:off x="1095375" y="48752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4</a:t>
            </a:r>
          </a:p>
        </p:txBody>
      </p:sp>
      <p:cxnSp>
        <p:nvCxnSpPr>
          <p:cNvPr id="56" name="Straight Connector 55"/>
          <p:cNvCxnSpPr/>
          <p:nvPr/>
        </p:nvCxnSpPr>
        <p:spPr>
          <a:xfrm>
            <a:off x="1260475" y="5245100"/>
            <a:ext cx="0" cy="118268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555750" y="5197475"/>
            <a:ext cx="0" cy="125253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863" name="TextBox 57"/>
          <p:cNvSpPr txBox="1">
            <a:spLocks noChangeArrowheads="1"/>
          </p:cNvSpPr>
          <p:nvPr/>
        </p:nvSpPr>
        <p:spPr bwMode="auto">
          <a:xfrm>
            <a:off x="3579813" y="1951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4</a:t>
            </a:r>
          </a:p>
        </p:txBody>
      </p:sp>
      <p:cxnSp>
        <p:nvCxnSpPr>
          <p:cNvPr id="59" name="Straight Connector 58"/>
          <p:cNvCxnSpPr/>
          <p:nvPr/>
        </p:nvCxnSpPr>
        <p:spPr>
          <a:xfrm>
            <a:off x="3479800" y="2335213"/>
            <a:ext cx="0" cy="11826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865" name="TextBox 59"/>
          <p:cNvSpPr txBox="1">
            <a:spLocks noChangeArrowheads="1"/>
          </p:cNvSpPr>
          <p:nvPr/>
        </p:nvSpPr>
        <p:spPr bwMode="auto">
          <a:xfrm>
            <a:off x="3322638" y="1965325"/>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3</a:t>
            </a:r>
          </a:p>
        </p:txBody>
      </p:sp>
      <p:cxnSp>
        <p:nvCxnSpPr>
          <p:cNvPr id="61" name="Straight Connector 60"/>
          <p:cNvCxnSpPr/>
          <p:nvPr/>
        </p:nvCxnSpPr>
        <p:spPr>
          <a:xfrm>
            <a:off x="3748088" y="2368550"/>
            <a:ext cx="0" cy="11842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867" name="TextBox 61"/>
          <p:cNvSpPr txBox="1">
            <a:spLocks noChangeArrowheads="1"/>
          </p:cNvSpPr>
          <p:nvPr/>
        </p:nvSpPr>
        <p:spPr bwMode="auto">
          <a:xfrm>
            <a:off x="4117975" y="19653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2</a:t>
            </a:r>
          </a:p>
        </p:txBody>
      </p:sp>
      <p:sp>
        <p:nvSpPr>
          <p:cNvPr id="35868" name="TextBox 62"/>
          <p:cNvSpPr txBox="1">
            <a:spLocks noChangeArrowheads="1"/>
          </p:cNvSpPr>
          <p:nvPr/>
        </p:nvSpPr>
        <p:spPr bwMode="auto">
          <a:xfrm>
            <a:off x="3803650" y="194627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1</a:t>
            </a:r>
          </a:p>
        </p:txBody>
      </p:sp>
      <p:cxnSp>
        <p:nvCxnSpPr>
          <p:cNvPr id="64" name="Straight Connector 63"/>
          <p:cNvCxnSpPr/>
          <p:nvPr/>
        </p:nvCxnSpPr>
        <p:spPr>
          <a:xfrm>
            <a:off x="3960813" y="2300288"/>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81488" y="2300288"/>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871" name="TextBox 69"/>
          <p:cNvSpPr txBox="1">
            <a:spLocks noChangeArrowheads="1"/>
          </p:cNvSpPr>
          <p:nvPr/>
        </p:nvSpPr>
        <p:spPr bwMode="auto">
          <a:xfrm>
            <a:off x="1725613" y="48879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2</a:t>
            </a:r>
          </a:p>
        </p:txBody>
      </p:sp>
      <p:cxnSp>
        <p:nvCxnSpPr>
          <p:cNvPr id="71" name="Straight Connector 70"/>
          <p:cNvCxnSpPr/>
          <p:nvPr/>
        </p:nvCxnSpPr>
        <p:spPr>
          <a:xfrm>
            <a:off x="1873250" y="5210175"/>
            <a:ext cx="0" cy="125095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328863" y="5072063"/>
            <a:ext cx="222408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74" name="TextBox 72"/>
          <p:cNvSpPr txBox="1">
            <a:spLocks noChangeArrowheads="1"/>
          </p:cNvSpPr>
          <p:nvPr/>
        </p:nvSpPr>
        <p:spPr bwMode="auto">
          <a:xfrm>
            <a:off x="2260600" y="4741863"/>
            <a:ext cx="3041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FF0000"/>
                </a:solidFill>
              </a:rPr>
              <a:t>Direction of wave</a:t>
            </a:r>
          </a:p>
        </p:txBody>
      </p:sp>
      <p:sp>
        <p:nvSpPr>
          <p:cNvPr id="35875" name="Rectangle 73"/>
          <p:cNvSpPr>
            <a:spLocks noChangeArrowheads="1"/>
          </p:cNvSpPr>
          <p:nvPr/>
        </p:nvSpPr>
        <p:spPr bwMode="auto">
          <a:xfrm>
            <a:off x="5191125" y="6030913"/>
            <a:ext cx="36877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solidFill>
                  <a:srgbClr val="000000"/>
                </a:solidFill>
              </a:rPr>
              <a:t>Therefore the answer is </a:t>
            </a:r>
            <a:r>
              <a:rPr lang="en-US" altLang="en-US" sz="2200" b="1">
                <a:solidFill>
                  <a:srgbClr val="000000"/>
                </a:solidFill>
              </a:rPr>
              <a:t>B</a:t>
            </a:r>
            <a:r>
              <a:rPr lang="en-US" altLang="en-US" sz="2200">
                <a:solidFill>
                  <a:srgbClr val="000000"/>
                </a:solidFill>
              </a:rPr>
              <a:t>.</a:t>
            </a:r>
            <a:endParaRPr lang="en-US" altLang="en-US" sz="2200" b="1">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2643188"/>
            <a:ext cx="89058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7892"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7893"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7894"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7895"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7896" name="Group 17"/>
          <p:cNvGrpSpPr>
            <a:grpSpLocks/>
          </p:cNvGrpSpPr>
          <p:nvPr/>
        </p:nvGrpSpPr>
        <p:grpSpPr bwMode="auto">
          <a:xfrm>
            <a:off x="0" y="0"/>
            <a:ext cx="9144000" cy="1527175"/>
            <a:chOff x="0" y="0"/>
            <a:chExt cx="5760" cy="962"/>
          </a:xfrm>
        </p:grpSpPr>
        <p:pic>
          <p:nvPicPr>
            <p:cNvPr id="37904"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Wave Problems IV</a:t>
              </a:r>
              <a:endParaRPr lang="en-CA" altLang="en-US" sz="3600" b="1">
                <a:solidFill>
                  <a:schemeClr val="bg1"/>
                </a:solidFill>
              </a:endParaRPr>
            </a:p>
          </p:txBody>
        </p:sp>
        <p:sp>
          <p:nvSpPr>
            <p:cNvPr id="3790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7897" name="Rectangle 2"/>
          <p:cNvSpPr>
            <a:spLocks noChangeArrowheads="1"/>
          </p:cNvSpPr>
          <p:nvPr/>
        </p:nvSpPr>
        <p:spPr bwMode="auto">
          <a:xfrm>
            <a:off x="0" y="15271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Two identical triangular pulses of amplitude X travel toward each other along a string. At the instant shown on the diagram below, point M is midway between the crests of the two pulses.</a:t>
            </a:r>
            <a:endParaRPr lang="en-CA" altLang="en-US" sz="2400">
              <a:solidFill>
                <a:srgbClr val="000000"/>
              </a:solidFill>
            </a:endParaRPr>
          </a:p>
        </p:txBody>
      </p:sp>
      <p:cxnSp>
        <p:nvCxnSpPr>
          <p:cNvPr id="14" name="Straight Connector 13"/>
          <p:cNvCxnSpPr/>
          <p:nvPr/>
        </p:nvCxnSpPr>
        <p:spPr>
          <a:xfrm>
            <a:off x="1935163" y="2649538"/>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18363" y="2722563"/>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60888" y="2649538"/>
            <a:ext cx="0" cy="12525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901" name="TextBox 2"/>
          <p:cNvSpPr txBox="1">
            <a:spLocks noChangeArrowheads="1"/>
          </p:cNvSpPr>
          <p:nvPr/>
        </p:nvSpPr>
        <p:spPr bwMode="auto">
          <a:xfrm>
            <a:off x="4579938" y="3355975"/>
            <a:ext cx="37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t>M</a:t>
            </a:r>
          </a:p>
        </p:txBody>
      </p:sp>
      <p:sp>
        <p:nvSpPr>
          <p:cNvPr id="37902" name="Rectangle 3"/>
          <p:cNvSpPr>
            <a:spLocks noChangeArrowheads="1"/>
          </p:cNvSpPr>
          <p:nvPr/>
        </p:nvSpPr>
        <p:spPr bwMode="auto">
          <a:xfrm>
            <a:off x="26988" y="4033838"/>
            <a:ext cx="91170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t>What is the amplitude of the disturbance in the string as the pulses move through point M?</a:t>
            </a:r>
          </a:p>
        </p:txBody>
      </p:sp>
      <p:sp>
        <p:nvSpPr>
          <p:cNvPr id="37903" name="Text Box 4"/>
          <p:cNvSpPr txBox="1">
            <a:spLocks noChangeArrowheads="1"/>
          </p:cNvSpPr>
          <p:nvPr/>
        </p:nvSpPr>
        <p:spPr bwMode="auto">
          <a:xfrm>
            <a:off x="374650" y="4856163"/>
            <a:ext cx="1417638"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2200"/>
              <a:t>2</a:t>
            </a:r>
            <a:r>
              <a:rPr lang="en-US" altLang="en-US" sz="2200" i="1"/>
              <a:t>X</a:t>
            </a:r>
            <a:endParaRPr lang="en-US" altLang="en-US" sz="2200"/>
          </a:p>
          <a:p>
            <a:pPr eaLnBrk="1" hangingPunct="1">
              <a:spcBef>
                <a:spcPct val="50000"/>
              </a:spcBef>
              <a:buFontTx/>
              <a:buAutoNum type="alphaUcPeriod"/>
            </a:pPr>
            <a:r>
              <a:rPr lang="en-US" altLang="en-US" sz="2200" i="1"/>
              <a:t>X</a:t>
            </a:r>
          </a:p>
          <a:p>
            <a:pPr eaLnBrk="1" hangingPunct="1">
              <a:spcBef>
                <a:spcPct val="50000"/>
              </a:spcBef>
              <a:buFontTx/>
              <a:buAutoNum type="alphaUcPeriod"/>
            </a:pPr>
            <a:r>
              <a:rPr lang="en-US" altLang="en-US" sz="2200" i="1"/>
              <a:t>X</a:t>
            </a:r>
            <a:r>
              <a:rPr lang="en-US" altLang="en-US" sz="2200"/>
              <a:t>/2</a:t>
            </a:r>
            <a:endParaRPr lang="en-US" altLang="en-US" sz="2200" i="1"/>
          </a:p>
          <a:p>
            <a:pPr eaLnBrk="1" hangingPunct="1">
              <a:spcBef>
                <a:spcPct val="50000"/>
              </a:spcBef>
              <a:buFontTx/>
              <a:buAutoNum type="alphaUcPeriod"/>
            </a:pPr>
            <a:r>
              <a:rPr lang="en-US" altLang="en-US" sz="2200"/>
              <a:t>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993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994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994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994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9943" name="Group 17"/>
          <p:cNvGrpSpPr>
            <a:grpSpLocks/>
          </p:cNvGrpSpPr>
          <p:nvPr/>
        </p:nvGrpSpPr>
        <p:grpSpPr bwMode="auto">
          <a:xfrm>
            <a:off x="0" y="0"/>
            <a:ext cx="9144000" cy="1527175"/>
            <a:chOff x="0" y="0"/>
            <a:chExt cx="5760" cy="962"/>
          </a:xfrm>
        </p:grpSpPr>
        <p:pic>
          <p:nvPicPr>
            <p:cNvPr id="3994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3994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6152" name="Text Box 6"/>
          <p:cNvSpPr txBox="1">
            <a:spLocks noChangeArrowheads="1"/>
          </p:cNvSpPr>
          <p:nvPr/>
        </p:nvSpPr>
        <p:spPr bwMode="auto">
          <a:xfrm>
            <a:off x="0" y="1527175"/>
            <a:ext cx="91440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defRPr/>
            </a:pPr>
            <a:r>
              <a:rPr lang="en-CA" altLang="en-US" sz="2200" b="1" dirty="0" smtClean="0"/>
              <a:t>Answer:</a:t>
            </a:r>
            <a:r>
              <a:rPr lang="en-CA" altLang="en-US" sz="2200" dirty="0" smtClean="0"/>
              <a:t>  D</a:t>
            </a:r>
          </a:p>
          <a:p>
            <a:pPr eaLnBrk="1" hangingPunct="1">
              <a:spcBef>
                <a:spcPts val="600"/>
              </a:spcBef>
              <a:buFontTx/>
              <a:buNone/>
              <a:defRPr/>
            </a:pPr>
            <a:r>
              <a:rPr lang="en-CA" altLang="en-US" sz="2200" b="1" dirty="0" smtClean="0"/>
              <a:t>Justification:</a:t>
            </a:r>
            <a:r>
              <a:rPr lang="en-CA" altLang="en-US" sz="2200" dirty="0" smtClean="0"/>
              <a:t> </a:t>
            </a:r>
            <a:r>
              <a:rPr lang="en-US" altLang="en-US" sz="2200" dirty="0" smtClean="0"/>
              <a:t>When two waves are travelling through the same space, they are added together. The net amplitude is the sum of the amplitudes of both waves.</a:t>
            </a:r>
          </a:p>
          <a:p>
            <a:pPr eaLnBrk="1" hangingPunct="1">
              <a:spcBef>
                <a:spcPts val="600"/>
              </a:spcBef>
              <a:buFontTx/>
              <a:buNone/>
              <a:defRPr/>
            </a:pPr>
            <a:r>
              <a:rPr lang="en-US" altLang="en-US" sz="2200" dirty="0" smtClean="0"/>
              <a:t>Since the pulses are identical except for the direction of their displacement, (one being in an upward direction we might as well call positive, and the other being in a downwards direction which we can call negative) when the two pulses meet, they will cancel each other out.</a:t>
            </a:r>
          </a:p>
          <a:p>
            <a:pPr eaLnBrk="1" hangingPunct="1">
              <a:spcBef>
                <a:spcPts val="600"/>
              </a:spcBef>
              <a:buFontTx/>
              <a:buNone/>
              <a:defRPr/>
            </a:pPr>
            <a:r>
              <a:rPr lang="en-US" altLang="en-US" sz="2200" dirty="0" smtClean="0"/>
              <a:t>Thus, </a:t>
            </a:r>
            <a:r>
              <a:rPr lang="en-US" altLang="en-US" sz="2200" b="1" dirty="0" smtClean="0"/>
              <a:t>D</a:t>
            </a:r>
            <a:r>
              <a:rPr lang="en-US" altLang="en-US" sz="2200" dirty="0" smtClean="0"/>
              <a:t> is the correct answer.</a:t>
            </a:r>
            <a:endParaRPr lang="en-US" altLang="en-US" sz="2200" dirty="0" smtClean="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12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512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12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512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5127" name="Group 17"/>
          <p:cNvGrpSpPr>
            <a:grpSpLocks/>
          </p:cNvGrpSpPr>
          <p:nvPr/>
        </p:nvGrpSpPr>
        <p:grpSpPr bwMode="auto">
          <a:xfrm>
            <a:off x="0" y="0"/>
            <a:ext cx="9144000" cy="1527175"/>
            <a:chOff x="0" y="0"/>
            <a:chExt cx="5760" cy="962"/>
          </a:xfrm>
        </p:grpSpPr>
        <p:pic>
          <p:nvPicPr>
            <p:cNvPr id="513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Wave Problems</a:t>
              </a:r>
              <a:endParaRPr lang="en-CA" altLang="en-US" sz="3600" b="1">
                <a:solidFill>
                  <a:schemeClr val="bg1"/>
                </a:solidFill>
              </a:endParaRPr>
            </a:p>
          </p:txBody>
        </p:sp>
        <p:sp>
          <p:nvSpPr>
            <p:cNvPr id="513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pic>
        <p:nvPicPr>
          <p:cNvPr id="512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900" y="1570038"/>
            <a:ext cx="6548438" cy="491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9" name="TextBox 1"/>
          <p:cNvSpPr txBox="1">
            <a:spLocks noChangeArrowheads="1"/>
          </p:cNvSpPr>
          <p:nvPr/>
        </p:nvSpPr>
        <p:spPr bwMode="auto">
          <a:xfrm>
            <a:off x="998538" y="6503988"/>
            <a:ext cx="6675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t>Retrieved from: http://wallpaper4god.com/en/background_water-waves/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17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717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17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717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7175" name="Group 17"/>
          <p:cNvGrpSpPr>
            <a:grpSpLocks/>
          </p:cNvGrpSpPr>
          <p:nvPr/>
        </p:nvGrpSpPr>
        <p:grpSpPr bwMode="auto">
          <a:xfrm>
            <a:off x="0" y="0"/>
            <a:ext cx="9144000" cy="1527175"/>
            <a:chOff x="0" y="0"/>
            <a:chExt cx="5760" cy="962"/>
          </a:xfrm>
        </p:grpSpPr>
        <p:pic>
          <p:nvPicPr>
            <p:cNvPr id="717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Wave Problems</a:t>
              </a:r>
              <a:endParaRPr lang="en-CA" altLang="en-US" sz="3600" b="1">
                <a:solidFill>
                  <a:schemeClr val="bg1"/>
                </a:solidFill>
              </a:endParaRPr>
            </a:p>
          </p:txBody>
        </p:sp>
        <p:sp>
          <p:nvSpPr>
            <p:cNvPr id="717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7176" name="TextBox 2"/>
          <p:cNvSpPr txBox="1">
            <a:spLocks noChangeArrowheads="1"/>
          </p:cNvSpPr>
          <p:nvPr/>
        </p:nvSpPr>
        <p:spPr bwMode="auto">
          <a:xfrm>
            <a:off x="307975" y="1871663"/>
            <a:ext cx="85280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a:t>The following questions have been compiled from a collection of questions submitted on PeerWise (</a:t>
            </a:r>
            <a:r>
              <a:rPr lang="en-US" altLang="en-US" sz="4000">
                <a:hlinkClick r:id="rId4"/>
              </a:rPr>
              <a:t>https://peerwise.cs.auckland.ac.nz/</a:t>
            </a:r>
            <a:r>
              <a:rPr lang="en-US" altLang="en-US" sz="4000"/>
              <a:t>) by teacher candidates as part of the EDCP 357 physics methods courses at UBC.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921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922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2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922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9223" name="Group 17"/>
          <p:cNvGrpSpPr>
            <a:grpSpLocks/>
          </p:cNvGrpSpPr>
          <p:nvPr/>
        </p:nvGrpSpPr>
        <p:grpSpPr bwMode="auto">
          <a:xfrm>
            <a:off x="0" y="0"/>
            <a:ext cx="9144000" cy="1527175"/>
            <a:chOff x="0" y="0"/>
            <a:chExt cx="5760" cy="962"/>
          </a:xfrm>
        </p:grpSpPr>
        <p:pic>
          <p:nvPicPr>
            <p:cNvPr id="922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Wave Problems I</a:t>
              </a:r>
              <a:endParaRPr lang="en-CA" altLang="en-US" sz="3600" b="1">
                <a:solidFill>
                  <a:schemeClr val="bg1"/>
                </a:solidFill>
              </a:endParaRPr>
            </a:p>
          </p:txBody>
        </p:sp>
        <p:sp>
          <p:nvSpPr>
            <p:cNvPr id="922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9224" name="Rectangle 2"/>
          <p:cNvSpPr>
            <a:spLocks noChangeArrowheads="1"/>
          </p:cNvSpPr>
          <p:nvPr/>
        </p:nvSpPr>
        <p:spPr bwMode="auto">
          <a:xfrm>
            <a:off x="0" y="15271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2200">
                <a:solidFill>
                  <a:srgbClr val="000000"/>
                </a:solidFill>
              </a:rPr>
              <a:t>Use the two figures below to answer the question on the following page:</a:t>
            </a:r>
          </a:p>
        </p:txBody>
      </p:sp>
      <p:pic>
        <p:nvPicPr>
          <p:cNvPr id="9225" name="Picture 13"/>
          <p:cNvPicPr>
            <a:picLocks noChangeAspect="1" noChangeArrowheads="1"/>
          </p:cNvPicPr>
          <p:nvPr/>
        </p:nvPicPr>
        <p:blipFill>
          <a:blip r:embed="rId4">
            <a:extLst>
              <a:ext uri="{28A0092B-C50C-407E-A947-70E740481C1C}">
                <a14:useLocalDpi xmlns:a14="http://schemas.microsoft.com/office/drawing/2010/main" val="0"/>
              </a:ext>
            </a:extLst>
          </a:blip>
          <a:srcRect t="5798" b="-401"/>
          <a:stretch>
            <a:fillRect/>
          </a:stretch>
        </p:blipFill>
        <p:spPr bwMode="auto">
          <a:xfrm>
            <a:off x="430213" y="2005013"/>
            <a:ext cx="6751637"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26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126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26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127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1271" name="Group 17"/>
          <p:cNvGrpSpPr>
            <a:grpSpLocks/>
          </p:cNvGrpSpPr>
          <p:nvPr/>
        </p:nvGrpSpPr>
        <p:grpSpPr bwMode="auto">
          <a:xfrm>
            <a:off x="0" y="0"/>
            <a:ext cx="9144000" cy="1527175"/>
            <a:chOff x="0" y="0"/>
            <a:chExt cx="5760" cy="962"/>
          </a:xfrm>
        </p:grpSpPr>
        <p:pic>
          <p:nvPicPr>
            <p:cNvPr id="1127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Wave Problems I continued</a:t>
              </a:r>
              <a:endParaRPr lang="en-CA" altLang="en-US" sz="3600" b="1">
                <a:solidFill>
                  <a:schemeClr val="bg1"/>
                </a:solidFill>
              </a:endParaRPr>
            </a:p>
          </p:txBody>
        </p:sp>
        <p:sp>
          <p:nvSpPr>
            <p:cNvPr id="1127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1272" name="Rectangle 2"/>
          <p:cNvSpPr>
            <a:spLocks noChangeArrowheads="1"/>
          </p:cNvSpPr>
          <p:nvPr/>
        </p:nvSpPr>
        <p:spPr bwMode="auto">
          <a:xfrm>
            <a:off x="0" y="15271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2400">
                <a:solidFill>
                  <a:srgbClr val="000000"/>
                </a:solidFill>
              </a:rPr>
              <a:t>What is a </a:t>
            </a:r>
            <a:r>
              <a:rPr lang="en-CA" altLang="en-US" sz="2400" b="1">
                <a:solidFill>
                  <a:srgbClr val="000000"/>
                </a:solidFill>
              </a:rPr>
              <a:t>possible</a:t>
            </a:r>
            <a:r>
              <a:rPr lang="en-CA" altLang="en-US" sz="2400">
                <a:solidFill>
                  <a:srgbClr val="000000"/>
                </a:solidFill>
              </a:rPr>
              <a:t> velocity of the wave? Choose the </a:t>
            </a:r>
            <a:r>
              <a:rPr lang="en-CA" altLang="en-US" sz="2400" i="1">
                <a:solidFill>
                  <a:srgbClr val="000000"/>
                </a:solidFill>
              </a:rPr>
              <a:t>best </a:t>
            </a:r>
            <a:r>
              <a:rPr lang="en-CA" altLang="en-US" sz="2400">
                <a:solidFill>
                  <a:srgbClr val="000000"/>
                </a:solidFill>
              </a:rPr>
              <a:t>answer.</a:t>
            </a:r>
          </a:p>
        </p:txBody>
      </p:sp>
      <p:sp>
        <p:nvSpPr>
          <p:cNvPr id="11273" name="Text Box 4"/>
          <p:cNvSpPr txBox="1">
            <a:spLocks noChangeArrowheads="1"/>
          </p:cNvSpPr>
          <p:nvPr/>
        </p:nvSpPr>
        <p:spPr bwMode="auto">
          <a:xfrm>
            <a:off x="177800" y="4643438"/>
            <a:ext cx="5283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2000"/>
              <a:t>i &amp; iii</a:t>
            </a:r>
          </a:p>
          <a:p>
            <a:pPr eaLnBrk="1" hangingPunct="1">
              <a:spcBef>
                <a:spcPct val="50000"/>
              </a:spcBef>
              <a:buFontTx/>
              <a:buAutoNum type="alphaUcPeriod"/>
            </a:pPr>
            <a:r>
              <a:rPr lang="en-US" altLang="en-US" sz="2000"/>
              <a:t>ii</a:t>
            </a:r>
          </a:p>
          <a:p>
            <a:pPr eaLnBrk="1" hangingPunct="1">
              <a:spcBef>
                <a:spcPct val="50000"/>
              </a:spcBef>
              <a:buFontTx/>
              <a:buAutoNum type="alphaUcPeriod"/>
            </a:pPr>
            <a:r>
              <a:rPr lang="en-US" altLang="en-US" sz="2000"/>
              <a:t>iii</a:t>
            </a:r>
          </a:p>
          <a:p>
            <a:pPr eaLnBrk="1" hangingPunct="1">
              <a:spcBef>
                <a:spcPct val="50000"/>
              </a:spcBef>
              <a:buFontTx/>
              <a:buAutoNum type="alphaUcPeriod"/>
            </a:pPr>
            <a:r>
              <a:rPr lang="en-US" altLang="en-US" sz="2000"/>
              <a:t>iv</a:t>
            </a:r>
          </a:p>
          <a:p>
            <a:pPr eaLnBrk="1" hangingPunct="1">
              <a:spcBef>
                <a:spcPct val="50000"/>
              </a:spcBef>
              <a:buFontTx/>
              <a:buAutoNum type="alphaUcPeriod"/>
            </a:pPr>
            <a:r>
              <a:rPr lang="en-US" altLang="en-US" sz="2000"/>
              <a:t>ii &amp; iv</a:t>
            </a:r>
          </a:p>
        </p:txBody>
      </p:sp>
      <p:sp>
        <p:nvSpPr>
          <p:cNvPr id="13" name="Text Box 4"/>
          <p:cNvSpPr txBox="1">
            <a:spLocks noRot="1" noChangeAspect="1" noMove="1" noResize="1" noEditPoints="1" noAdjustHandles="1" noChangeArrowheads="1" noChangeShapeType="1" noTextEdit="1"/>
          </p:cNvSpPr>
          <p:nvPr/>
        </p:nvSpPr>
        <p:spPr bwMode="auto">
          <a:xfrm>
            <a:off x="381051" y="1966333"/>
            <a:ext cx="5283200" cy="2547749"/>
          </a:xfrm>
          <a:prstGeom prst="rect">
            <a:avLst/>
          </a:prstGeom>
          <a:blipFill rotWithShape="1">
            <a:blip r:embed="rId4"/>
            <a:stretch>
              <a:fillRect l="-115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331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331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31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331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3319" name="Group 17"/>
          <p:cNvGrpSpPr>
            <a:grpSpLocks/>
          </p:cNvGrpSpPr>
          <p:nvPr/>
        </p:nvGrpSpPr>
        <p:grpSpPr bwMode="auto">
          <a:xfrm>
            <a:off x="0" y="0"/>
            <a:ext cx="9144000" cy="1527175"/>
            <a:chOff x="0" y="0"/>
            <a:chExt cx="5760" cy="962"/>
          </a:xfrm>
        </p:grpSpPr>
        <p:pic>
          <p:nvPicPr>
            <p:cNvPr id="1332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332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6152" name="Text Box 6"/>
          <p:cNvSpPr txBox="1">
            <a:spLocks noChangeArrowheads="1"/>
          </p:cNvSpPr>
          <p:nvPr/>
        </p:nvSpPr>
        <p:spPr bwMode="auto">
          <a:xfrm>
            <a:off x="0" y="1527175"/>
            <a:ext cx="9144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defRPr/>
            </a:pPr>
            <a:r>
              <a:rPr lang="en-CA" altLang="en-US" sz="2200" b="1" dirty="0" smtClean="0"/>
              <a:t>Answer:</a:t>
            </a:r>
            <a:r>
              <a:rPr lang="en-CA" altLang="en-US" sz="2200" dirty="0" smtClean="0"/>
              <a:t>  A</a:t>
            </a:r>
          </a:p>
          <a:p>
            <a:pPr eaLnBrk="1" hangingPunct="1">
              <a:spcBef>
                <a:spcPct val="50000"/>
              </a:spcBef>
              <a:buFontTx/>
              <a:buNone/>
              <a:defRPr/>
            </a:pPr>
            <a:r>
              <a:rPr lang="en-CA" altLang="en-US" sz="2200" b="1" dirty="0" smtClean="0"/>
              <a:t>Justification:</a:t>
            </a:r>
            <a:r>
              <a:rPr lang="en-CA" altLang="en-US" sz="2200" dirty="0" smtClean="0"/>
              <a:t> To begin with, we can look at the definition of velocity.</a:t>
            </a:r>
          </a:p>
          <a:p>
            <a:pPr eaLnBrk="1" hangingPunct="1">
              <a:spcBef>
                <a:spcPct val="50000"/>
              </a:spcBef>
              <a:buFontTx/>
              <a:buNone/>
              <a:defRPr/>
            </a:pPr>
            <a:r>
              <a:rPr lang="en-CA" altLang="en-US" sz="2200" dirty="0" smtClean="0"/>
              <a:t>Velocity is the change in distance over time:</a:t>
            </a:r>
          </a:p>
          <a:p>
            <a:pPr eaLnBrk="1" hangingPunct="1">
              <a:spcBef>
                <a:spcPct val="50000"/>
              </a:spcBef>
              <a:buFontTx/>
              <a:buNone/>
              <a:defRPr/>
            </a:pPr>
            <a:r>
              <a:rPr lang="en-CA" altLang="en-US" sz="2200" dirty="0" smtClean="0"/>
              <a:t>We can use the graphs to figure out ∆</a:t>
            </a:r>
            <a:r>
              <a:rPr lang="en-CA" altLang="en-US" sz="2200" i="1" dirty="0" smtClean="0">
                <a:latin typeface="Cambria" panose="02040503050406030204" pitchFamily="18" charset="0"/>
              </a:rPr>
              <a:t>x</a:t>
            </a:r>
            <a:r>
              <a:rPr lang="en-CA" altLang="en-US" sz="2200" dirty="0" smtClean="0"/>
              <a:t> and ∆</a:t>
            </a:r>
            <a:r>
              <a:rPr lang="en-CA" altLang="en-US" sz="2200" i="1" dirty="0" smtClean="0"/>
              <a:t>t</a:t>
            </a:r>
            <a:r>
              <a:rPr lang="en-CA" altLang="en-US" sz="2200" dirty="0" smtClean="0"/>
              <a:t>.</a:t>
            </a:r>
          </a:p>
          <a:p>
            <a:pPr eaLnBrk="1" hangingPunct="1">
              <a:spcBef>
                <a:spcPct val="50000"/>
              </a:spcBef>
              <a:buFontTx/>
              <a:buNone/>
              <a:defRPr/>
            </a:pPr>
            <a:r>
              <a:rPr lang="en-CA" altLang="en-US" sz="2200" dirty="0" smtClean="0"/>
              <a:t>∆</a:t>
            </a:r>
            <a:r>
              <a:rPr lang="en-CA" altLang="en-US" sz="2200" i="1" dirty="0" smtClean="0">
                <a:latin typeface="Cambria" panose="02040503050406030204" pitchFamily="18" charset="0"/>
              </a:rPr>
              <a:t>x</a:t>
            </a:r>
            <a:r>
              <a:rPr lang="en-CA" altLang="en-US" sz="2200" dirty="0" smtClean="0"/>
              <a:t> is the distance the wave moves, therefore if we look at the </a:t>
            </a:r>
            <a:r>
              <a:rPr lang="en-CA" altLang="en-US" sz="2200" i="1" dirty="0" smtClean="0">
                <a:latin typeface="Cambria" panose="02040503050406030204" pitchFamily="18" charset="0"/>
              </a:rPr>
              <a:t>x</a:t>
            </a:r>
            <a:r>
              <a:rPr lang="en-CA" altLang="en-US" sz="2200" dirty="0" smtClean="0"/>
              <a:t> position of the crest of the wave at </a:t>
            </a:r>
            <a:r>
              <a:rPr lang="en-CA" altLang="en-US" sz="2200" i="1" dirty="0" smtClean="0"/>
              <a:t>t</a:t>
            </a:r>
            <a:r>
              <a:rPr lang="en-CA" altLang="en-US" sz="2200" dirty="0" smtClean="0"/>
              <a:t> = 1 s and </a:t>
            </a:r>
            <a:r>
              <a:rPr lang="en-CA" altLang="en-US" sz="2200" i="1" dirty="0" smtClean="0"/>
              <a:t>t</a:t>
            </a:r>
            <a:r>
              <a:rPr lang="en-CA" altLang="en-US" sz="2200" dirty="0" smtClean="0"/>
              <a:t> = 5 s, we can see that ∆</a:t>
            </a:r>
            <a:r>
              <a:rPr lang="en-CA" altLang="en-US" sz="2200" i="1" dirty="0" smtClean="0">
                <a:latin typeface="Cambria" panose="02040503050406030204" pitchFamily="18" charset="0"/>
              </a:rPr>
              <a:t>x</a:t>
            </a:r>
            <a:r>
              <a:rPr lang="en-CA" altLang="en-US" sz="2200" dirty="0" smtClean="0"/>
              <a:t> = 2 m. From the graphs we can see that these were snapshots taken at </a:t>
            </a:r>
            <a:r>
              <a:rPr lang="en-CA" altLang="en-US" sz="2200" i="1" dirty="0" smtClean="0"/>
              <a:t>t</a:t>
            </a:r>
            <a:r>
              <a:rPr lang="en-CA" altLang="en-US" sz="2200" dirty="0" smtClean="0"/>
              <a:t> = 1 s and </a:t>
            </a:r>
            <a:r>
              <a:rPr lang="en-CA" altLang="en-US" sz="2200" i="1" dirty="0" smtClean="0"/>
              <a:t>t</a:t>
            </a:r>
            <a:r>
              <a:rPr lang="en-CA" altLang="en-US" sz="2200" dirty="0" smtClean="0"/>
              <a:t> = 5 s, therefore ∆</a:t>
            </a:r>
            <a:r>
              <a:rPr lang="en-CA" altLang="en-US" sz="2200" i="1" dirty="0" smtClean="0"/>
              <a:t>t</a:t>
            </a:r>
            <a:r>
              <a:rPr lang="en-CA" altLang="en-US" sz="2200" dirty="0" smtClean="0"/>
              <a:t> = 4 s. Using the equation for velocity we get:</a:t>
            </a:r>
          </a:p>
          <a:p>
            <a:pPr eaLnBrk="1" hangingPunct="1">
              <a:spcBef>
                <a:spcPct val="50000"/>
              </a:spcBef>
              <a:buFontTx/>
              <a:buNone/>
              <a:defRPr/>
            </a:pPr>
            <a:endParaRPr lang="en-CA" altLang="en-US" sz="2200" i="1" dirty="0" smtClean="0">
              <a:latin typeface="Cambria" panose="02040503050406030204" pitchFamily="18" charset="0"/>
            </a:endParaRPr>
          </a:p>
          <a:p>
            <a:pPr eaLnBrk="1" hangingPunct="1">
              <a:spcBef>
                <a:spcPct val="50000"/>
              </a:spcBef>
              <a:buFontTx/>
              <a:buNone/>
              <a:defRPr/>
            </a:pPr>
            <a:endParaRPr lang="en-CA" altLang="en-US" sz="2200" i="1" dirty="0" smtClean="0">
              <a:latin typeface="Cambria" panose="02040503050406030204" pitchFamily="18" charset="0"/>
            </a:endParaRPr>
          </a:p>
          <a:p>
            <a:pPr eaLnBrk="1" hangingPunct="1">
              <a:spcBef>
                <a:spcPct val="50000"/>
              </a:spcBef>
              <a:buFontTx/>
              <a:buNone/>
              <a:defRPr/>
            </a:pPr>
            <a:r>
              <a:rPr lang="en-CA" altLang="en-US" sz="2200" dirty="0" smtClean="0">
                <a:latin typeface="+mn-lt"/>
              </a:rPr>
              <a:t>Therefore (iii) is a correct option.</a:t>
            </a:r>
          </a:p>
        </p:txBody>
      </p:sp>
      <p:sp>
        <p:nvSpPr>
          <p:cNvPr id="2" name="TextBox 1"/>
          <p:cNvSpPr txBox="1">
            <a:spLocks noRot="1" noChangeAspect="1" noMove="1" noResize="1" noEditPoints="1" noAdjustHandles="1" noChangeArrowheads="1" noChangeShapeType="1" noTextEdit="1"/>
          </p:cNvSpPr>
          <p:nvPr/>
        </p:nvSpPr>
        <p:spPr>
          <a:xfrm>
            <a:off x="5604387" y="2440543"/>
            <a:ext cx="1119601" cy="726161"/>
          </a:xfrm>
          <a:prstGeom prst="rect">
            <a:avLst/>
          </a:prstGeom>
          <a:blipFill rotWithShape="1">
            <a:blip r:embed="rId4"/>
            <a:stretch>
              <a:fillRect/>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a:xfrm>
            <a:off x="0" y="5005050"/>
            <a:ext cx="2789032" cy="728341"/>
          </a:xfrm>
          <a:prstGeom prst="rect">
            <a:avLst/>
          </a:prstGeom>
          <a:blipFill rotWithShape="1">
            <a:blip r:embed="rId5"/>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536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536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36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536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5367" name="Group 17"/>
          <p:cNvGrpSpPr>
            <a:grpSpLocks/>
          </p:cNvGrpSpPr>
          <p:nvPr/>
        </p:nvGrpSpPr>
        <p:grpSpPr bwMode="auto">
          <a:xfrm>
            <a:off x="0" y="0"/>
            <a:ext cx="9144000" cy="1527175"/>
            <a:chOff x="0" y="0"/>
            <a:chExt cx="5760" cy="962"/>
          </a:xfrm>
        </p:grpSpPr>
        <p:pic>
          <p:nvPicPr>
            <p:cNvPr id="1537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1537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5368" name="Text Box 6"/>
          <p:cNvSpPr txBox="1">
            <a:spLocks noChangeArrowheads="1"/>
          </p:cNvSpPr>
          <p:nvPr/>
        </p:nvSpPr>
        <p:spPr bwMode="auto">
          <a:xfrm>
            <a:off x="0" y="1527175"/>
            <a:ext cx="91440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2200"/>
              <a:t>However, the question has not specified how many wavelengths have passed by in this time period. </a:t>
            </a:r>
          </a:p>
          <a:p>
            <a:pPr eaLnBrk="1" hangingPunct="1">
              <a:spcBef>
                <a:spcPct val="50000"/>
              </a:spcBef>
              <a:buFontTx/>
              <a:buNone/>
            </a:pPr>
            <a:r>
              <a:rPr lang="en-CA" altLang="en-US" sz="2200"/>
              <a:t>This means that ∆</a:t>
            </a:r>
            <a:r>
              <a:rPr lang="en-CA" altLang="en-US" sz="2200" i="1">
                <a:latin typeface="Cambria" panose="02040503050406030204" pitchFamily="18" charset="0"/>
              </a:rPr>
              <a:t>x</a:t>
            </a:r>
            <a:r>
              <a:rPr lang="en-CA" altLang="en-US" sz="2200"/>
              <a:t> could be equal to ∆</a:t>
            </a:r>
            <a:r>
              <a:rPr lang="en-CA" altLang="en-US" sz="2200" i="1">
                <a:latin typeface="Cambria" panose="02040503050406030204" pitchFamily="18" charset="0"/>
              </a:rPr>
              <a:t>x</a:t>
            </a:r>
            <a:r>
              <a:rPr lang="en-CA" altLang="en-US" sz="2200"/>
              <a:t> </a:t>
            </a:r>
            <a:r>
              <a:rPr lang="en-CA" altLang="en-US" sz="2200" i="1"/>
              <a:t>+ n</a:t>
            </a:r>
            <a:r>
              <a:rPr lang="el-GR" altLang="en-US" sz="2200" i="1"/>
              <a:t>λ</a:t>
            </a:r>
            <a:r>
              <a:rPr lang="en-CA" altLang="en-US" sz="2200" i="1"/>
              <a:t>,</a:t>
            </a:r>
            <a:r>
              <a:rPr lang="en-CA" altLang="en-US" sz="2200"/>
              <a:t> where </a:t>
            </a:r>
            <a:r>
              <a:rPr lang="el-GR" altLang="en-US" sz="2200" i="1"/>
              <a:t>λ</a:t>
            </a:r>
            <a:r>
              <a:rPr lang="en-US" altLang="en-US" sz="2200"/>
              <a:t> is the wavelength of the wave (8 m) and </a:t>
            </a:r>
            <a:r>
              <a:rPr lang="en-US" altLang="en-US" sz="2200" i="1"/>
              <a:t>n</a:t>
            </a:r>
            <a:r>
              <a:rPr lang="en-US" altLang="en-US" sz="2200"/>
              <a:t> is an integer. </a:t>
            </a:r>
          </a:p>
          <a:p>
            <a:pPr eaLnBrk="1" hangingPunct="1">
              <a:spcBef>
                <a:spcPct val="50000"/>
              </a:spcBef>
              <a:buFontTx/>
              <a:buNone/>
            </a:pPr>
            <a:r>
              <a:rPr lang="en-US" altLang="en-US" sz="2200"/>
              <a:t>Therefore in our initial calculation, we assumed that the wave only moved 2 m (i.e. not even one wavelength passed in that time). </a:t>
            </a:r>
          </a:p>
          <a:p>
            <a:pPr eaLnBrk="1" hangingPunct="1">
              <a:spcBef>
                <a:spcPct val="50000"/>
              </a:spcBef>
              <a:buFontTx/>
              <a:buNone/>
            </a:pPr>
            <a:r>
              <a:rPr lang="en-US" altLang="en-US" sz="2200"/>
              <a:t>Therefore </a:t>
            </a:r>
            <a:r>
              <a:rPr lang="en-CA" altLang="en-US" sz="2200"/>
              <a:t>∆</a:t>
            </a:r>
            <a:r>
              <a:rPr lang="en-CA" altLang="en-US" sz="2200" i="1">
                <a:latin typeface="Cambria" panose="02040503050406030204" pitchFamily="18" charset="0"/>
              </a:rPr>
              <a:t>x</a:t>
            </a:r>
            <a:r>
              <a:rPr lang="en-CA" altLang="en-US" sz="2200" i="1" baseline="-25000">
                <a:latin typeface="Cambria" panose="02040503050406030204" pitchFamily="18" charset="0"/>
              </a:rPr>
              <a:t>n</a:t>
            </a:r>
            <a:r>
              <a:rPr lang="en-US" altLang="en-US" sz="2200"/>
              <a:t> = </a:t>
            </a:r>
            <a:r>
              <a:rPr lang="en-CA" altLang="en-US" sz="2200"/>
              <a:t>∆</a:t>
            </a:r>
            <a:r>
              <a:rPr lang="en-CA" altLang="en-US" sz="2200" i="1">
                <a:latin typeface="Cambria" panose="02040503050406030204" pitchFamily="18" charset="0"/>
              </a:rPr>
              <a:t>x</a:t>
            </a:r>
            <a:r>
              <a:rPr lang="en-CA" altLang="en-US" sz="2200"/>
              <a:t> </a:t>
            </a:r>
            <a:r>
              <a:rPr lang="en-CA" altLang="en-US" sz="2200" i="1"/>
              <a:t>+ n</a:t>
            </a:r>
            <a:r>
              <a:rPr lang="el-GR" altLang="en-US" sz="2200" i="1"/>
              <a:t>λ</a:t>
            </a:r>
            <a:r>
              <a:rPr lang="en-US" altLang="en-US" sz="2200"/>
              <a:t> = 2 + (0)(8) = 2 m (which is what we got initially)</a:t>
            </a:r>
          </a:p>
          <a:p>
            <a:pPr eaLnBrk="1" hangingPunct="1">
              <a:spcBef>
                <a:spcPct val="50000"/>
              </a:spcBef>
              <a:buFontTx/>
              <a:buNone/>
            </a:pPr>
            <a:r>
              <a:rPr lang="en-US" altLang="en-US" sz="2200"/>
              <a:t>However, if one wavelength passed during this time, then:</a:t>
            </a:r>
          </a:p>
          <a:p>
            <a:pPr eaLnBrk="1" hangingPunct="1">
              <a:spcBef>
                <a:spcPct val="50000"/>
              </a:spcBef>
              <a:buFontTx/>
              <a:buNone/>
            </a:pPr>
            <a:r>
              <a:rPr lang="en-CA" altLang="en-US" sz="2200"/>
              <a:t>∆</a:t>
            </a:r>
            <a:r>
              <a:rPr lang="en-CA" altLang="en-US" sz="2200" i="1">
                <a:latin typeface="Cambria" panose="02040503050406030204" pitchFamily="18" charset="0"/>
              </a:rPr>
              <a:t>x</a:t>
            </a:r>
            <a:r>
              <a:rPr lang="en-CA" altLang="en-US" sz="2200" i="1" baseline="-25000">
                <a:latin typeface="Cambria" panose="02040503050406030204" pitchFamily="18" charset="0"/>
              </a:rPr>
              <a:t>n</a:t>
            </a:r>
            <a:r>
              <a:rPr lang="en-US" altLang="en-US" sz="2200"/>
              <a:t> = </a:t>
            </a:r>
            <a:r>
              <a:rPr lang="en-CA" altLang="en-US" sz="2200"/>
              <a:t>∆</a:t>
            </a:r>
            <a:r>
              <a:rPr lang="en-CA" altLang="en-US" sz="2200" i="1">
                <a:latin typeface="Cambria" panose="02040503050406030204" pitchFamily="18" charset="0"/>
              </a:rPr>
              <a:t>x</a:t>
            </a:r>
            <a:r>
              <a:rPr lang="en-CA" altLang="en-US" sz="2200"/>
              <a:t> </a:t>
            </a:r>
            <a:r>
              <a:rPr lang="en-CA" altLang="en-US" sz="2200" i="1"/>
              <a:t>+ n</a:t>
            </a:r>
            <a:r>
              <a:rPr lang="el-GR" altLang="en-US" sz="2200" i="1"/>
              <a:t>λ</a:t>
            </a:r>
            <a:r>
              <a:rPr lang="en-US" altLang="en-US" sz="2200"/>
              <a:t> = 2 + (1)(8) = 10 m </a:t>
            </a:r>
          </a:p>
          <a:p>
            <a:pPr eaLnBrk="1" hangingPunct="1">
              <a:spcBef>
                <a:spcPct val="50000"/>
              </a:spcBef>
              <a:buFontTx/>
              <a:buNone/>
            </a:pPr>
            <a:r>
              <a:rPr lang="en-US" altLang="en-US" sz="2200"/>
              <a:t>Therefore:</a:t>
            </a:r>
          </a:p>
          <a:p>
            <a:pPr eaLnBrk="1" hangingPunct="1">
              <a:spcBef>
                <a:spcPct val="50000"/>
              </a:spcBef>
              <a:buFontTx/>
              <a:buNone/>
            </a:pPr>
            <a:endParaRPr lang="en-CA" altLang="en-US" sz="2200"/>
          </a:p>
          <a:p>
            <a:pPr eaLnBrk="1" hangingPunct="1">
              <a:spcBef>
                <a:spcPct val="0"/>
              </a:spcBef>
              <a:buFontTx/>
              <a:buNone/>
            </a:pPr>
            <a:r>
              <a:rPr lang="en-CA" altLang="en-US" sz="2200"/>
              <a:t>Therefore (i) is also a correct option.</a:t>
            </a:r>
            <a:endParaRPr lang="en-US" altLang="en-US" sz="2200"/>
          </a:p>
        </p:txBody>
      </p:sp>
      <p:sp>
        <p:nvSpPr>
          <p:cNvPr id="13" name="TextBox 12"/>
          <p:cNvSpPr txBox="1">
            <a:spLocks noRot="1" noChangeAspect="1" noMove="1" noResize="1" noEditPoints="1" noAdjustHandles="1" noChangeArrowheads="1" noChangeShapeType="1" noTextEdit="1"/>
          </p:cNvSpPr>
          <p:nvPr/>
        </p:nvSpPr>
        <p:spPr>
          <a:xfrm>
            <a:off x="1401097" y="5520776"/>
            <a:ext cx="3048720" cy="757515"/>
          </a:xfrm>
          <a:prstGeom prst="rect">
            <a:avLst/>
          </a:prstGeom>
          <a:blipFill rotWithShape="1">
            <a:blip r:embed="rId4"/>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741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741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741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7415" name="Group 17"/>
          <p:cNvGrpSpPr>
            <a:grpSpLocks/>
          </p:cNvGrpSpPr>
          <p:nvPr/>
        </p:nvGrpSpPr>
        <p:grpSpPr bwMode="auto">
          <a:xfrm>
            <a:off x="0" y="0"/>
            <a:ext cx="9144000" cy="1527175"/>
            <a:chOff x="0" y="0"/>
            <a:chExt cx="5760" cy="962"/>
          </a:xfrm>
        </p:grpSpPr>
        <p:pic>
          <p:nvPicPr>
            <p:cNvPr id="1741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1741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7416" name="Text Box 6"/>
          <p:cNvSpPr txBox="1">
            <a:spLocks noChangeArrowheads="1"/>
          </p:cNvSpPr>
          <p:nvPr/>
        </p:nvSpPr>
        <p:spPr bwMode="auto">
          <a:xfrm>
            <a:off x="0" y="1527175"/>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2200"/>
              <a:t>We can see that all of our answers (no matter how large </a:t>
            </a:r>
            <a:r>
              <a:rPr lang="en-CA" altLang="en-US" sz="2200" i="1"/>
              <a:t>n </a:t>
            </a:r>
            <a:r>
              <a:rPr lang="en-CA" altLang="en-US" sz="2200"/>
              <a:t>gets) will be divided by two. Therefore we can conclude that options (ii) and (iv) are incorrect.</a:t>
            </a:r>
          </a:p>
          <a:p>
            <a:pPr eaLnBrk="1" hangingPunct="1">
              <a:spcBef>
                <a:spcPct val="0"/>
              </a:spcBef>
              <a:buFontTx/>
              <a:buNone/>
            </a:pPr>
            <a:r>
              <a:rPr lang="en-CA" altLang="en-US" sz="2200"/>
              <a:t>Therefore the final answer is </a:t>
            </a:r>
            <a:r>
              <a:rPr lang="en-CA" altLang="en-US" sz="2200" b="1"/>
              <a:t>A</a:t>
            </a:r>
            <a:r>
              <a:rPr lang="en-CA" altLang="en-US" sz="2200"/>
              <a:t>.</a:t>
            </a:r>
            <a:endParaRPr lang="en-US" altLang="en-US" sz="2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8" y="2535238"/>
            <a:ext cx="775335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9460"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9461"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2"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9463"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9464" name="Group 17"/>
          <p:cNvGrpSpPr>
            <a:grpSpLocks/>
          </p:cNvGrpSpPr>
          <p:nvPr/>
        </p:nvGrpSpPr>
        <p:grpSpPr bwMode="auto">
          <a:xfrm>
            <a:off x="0" y="0"/>
            <a:ext cx="9144000" cy="1527175"/>
            <a:chOff x="0" y="0"/>
            <a:chExt cx="5760" cy="962"/>
          </a:xfrm>
        </p:grpSpPr>
        <p:pic>
          <p:nvPicPr>
            <p:cNvPr id="19466"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Wave Problems II</a:t>
              </a:r>
              <a:endParaRPr lang="en-CA" altLang="en-US" sz="3600" b="1">
                <a:solidFill>
                  <a:schemeClr val="bg1"/>
                </a:solidFill>
              </a:endParaRPr>
            </a:p>
          </p:txBody>
        </p:sp>
        <p:sp>
          <p:nvSpPr>
            <p:cNvPr id="1946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9465" name="Rectangle 2"/>
          <p:cNvSpPr>
            <a:spLocks noChangeArrowheads="1"/>
          </p:cNvSpPr>
          <p:nvPr/>
        </p:nvSpPr>
        <p:spPr bwMode="auto">
          <a:xfrm>
            <a:off x="0" y="1527175"/>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2200">
                <a:solidFill>
                  <a:srgbClr val="000000"/>
                </a:solidFill>
              </a:rPr>
              <a:t>If point </a:t>
            </a:r>
            <a:r>
              <a:rPr lang="en-CA" altLang="en-US" sz="2200" b="1">
                <a:solidFill>
                  <a:srgbClr val="000000"/>
                </a:solidFill>
              </a:rPr>
              <a:t>P</a:t>
            </a:r>
            <a:r>
              <a:rPr lang="en-CA" altLang="en-US" sz="2200">
                <a:solidFill>
                  <a:srgbClr val="000000"/>
                </a:solidFill>
              </a:rPr>
              <a:t> represents a single particle in the medium that the wave is moving </a:t>
            </a:r>
            <a:r>
              <a:rPr lang="en-CA" altLang="en-US" sz="2200" b="1">
                <a:solidFill>
                  <a:srgbClr val="000000"/>
                </a:solidFill>
              </a:rPr>
              <a:t>through</a:t>
            </a:r>
            <a:r>
              <a:rPr lang="en-CA" altLang="en-US" sz="2200">
                <a:solidFill>
                  <a:srgbClr val="000000"/>
                </a:solidFill>
              </a:rPr>
              <a:t>, which pair(s) of graphs show the correct position of </a:t>
            </a:r>
            <a:r>
              <a:rPr lang="en-CA" altLang="en-US" sz="2200" b="1">
                <a:solidFill>
                  <a:srgbClr val="000000"/>
                </a:solidFill>
              </a:rPr>
              <a:t>P</a:t>
            </a:r>
            <a:r>
              <a:rPr lang="en-CA" altLang="en-US" sz="2200">
                <a:solidFill>
                  <a:srgbClr val="000000"/>
                </a:solidFill>
              </a:rPr>
              <a:t> at the two points in time? Choose the </a:t>
            </a:r>
            <a:r>
              <a:rPr lang="en-CA" altLang="en-US" sz="2200" i="1">
                <a:solidFill>
                  <a:srgbClr val="000000"/>
                </a:solidFill>
              </a:rPr>
              <a:t>best</a:t>
            </a:r>
            <a:r>
              <a:rPr lang="en-CA" altLang="en-US" sz="2200">
                <a:solidFill>
                  <a:srgbClr val="000000"/>
                </a:solidFill>
              </a:rPr>
              <a:t> answer.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1275</Words>
  <Application>Microsoft Office PowerPoint</Application>
  <PresentationFormat>On-screen Show (4:3)</PresentationFormat>
  <Paragraphs>176</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Design</vt:lpstr>
      <vt:lpstr>Document</vt:lpstr>
      <vt:lpstr>Physics Wave Problems</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Yin</dc:creator>
  <cp:lastModifiedBy>Asus</cp:lastModifiedBy>
  <cp:revision>135</cp:revision>
  <dcterms:created xsi:type="dcterms:W3CDTF">2012-06-01T23:05:37Z</dcterms:created>
  <dcterms:modified xsi:type="dcterms:W3CDTF">2015-10-09T20:15:31Z</dcterms:modified>
</cp:coreProperties>
</file>