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8" r:id="rId3"/>
    <p:sldId id="278" r:id="rId4"/>
    <p:sldId id="277" r:id="rId5"/>
    <p:sldId id="269" r:id="rId6"/>
    <p:sldId id="279" r:id="rId7"/>
    <p:sldId id="280" r:id="rId8"/>
    <p:sldId id="281" r:id="rId9"/>
    <p:sldId id="286" r:id="rId10"/>
    <p:sldId id="287" r:id="rId11"/>
    <p:sldId id="283" r:id="rId12"/>
    <p:sldId id="284" r:id="rId13"/>
    <p:sldId id="285" r:id="rId14"/>
    <p:sldId id="288" r:id="rId15"/>
  </p:sldIdLst>
  <p:sldSz cx="9144000" cy="6858000" type="screen4x3"/>
  <p:notesSz cx="6858000" cy="9144000"/>
  <p:defaultTextStyle>
    <a:defPPr>
      <a:defRPr lang="en-C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01B7"/>
    <a:srgbClr val="2E0F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98" autoAdjust="0"/>
    <p:restoredTop sz="85613" autoAdjust="0"/>
  </p:normalViewPr>
  <p:slideViewPr>
    <p:cSldViewPr snapToGrid="0">
      <p:cViewPr>
        <p:scale>
          <a:sx n="72" d="100"/>
          <a:sy n="72" d="100"/>
        </p:scale>
        <p:origin x="-1008"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981EF57-438F-4B0A-9E09-10A5BE182EBE}" type="slidenum">
              <a:rPr lang="en-CA" altLang="en-US"/>
              <a:pPr>
                <a:defRPr/>
              </a:pPr>
              <a:t>‹#›</a:t>
            </a:fld>
            <a:endParaRPr lang="en-CA" altLang="en-US"/>
          </a:p>
        </p:txBody>
      </p:sp>
    </p:spTree>
    <p:extLst>
      <p:ext uri="{BB962C8B-B14F-4D97-AF65-F5344CB8AC3E}">
        <p14:creationId xmlns:p14="http://schemas.microsoft.com/office/powerpoint/2010/main" val="1782184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Categories:  </a:t>
            </a:r>
            <a:r>
              <a:rPr lang="en-US" altLang="en-US" dirty="0" smtClean="0"/>
              <a:t>Secondary – Physics – Buoyancy</a:t>
            </a:r>
          </a:p>
          <a:p>
            <a:pPr eaLnBrk="1" hangingPunct="1"/>
            <a:endParaRPr lang="en-US" altLang="en-US" dirty="0" smtClean="0"/>
          </a:p>
          <a:p>
            <a:pPr eaLnBrk="1" hangingPunct="1"/>
            <a:r>
              <a:rPr lang="en-US" altLang="en-US" b="1" dirty="0" smtClean="0"/>
              <a:t>Tags</a:t>
            </a:r>
            <a:r>
              <a:rPr lang="en-US" altLang="en-US" b="1" dirty="0" smtClean="0"/>
              <a:t>: </a:t>
            </a:r>
            <a:r>
              <a:rPr lang="en-US" altLang="en-US" b="0" dirty="0" smtClean="0"/>
              <a:t>Secondary,</a:t>
            </a:r>
            <a:r>
              <a:rPr lang="en-US" altLang="en-US" b="0" baseline="0" dirty="0" smtClean="0"/>
              <a:t> Physics, Buoyancy</a:t>
            </a:r>
            <a:endParaRPr lang="en-US" altLang="en-US" b="1" dirty="0" smtClean="0"/>
          </a:p>
          <a:p>
            <a:pPr eaLnBrk="1" hangingPunct="1"/>
            <a:endParaRPr lang="en-US" altLang="en-US" b="1" dirty="0" smtClean="0"/>
          </a:p>
          <a:p>
            <a:pPr eaLnBrk="1" hangingPunct="1"/>
            <a:r>
              <a:rPr lang="en-US" altLang="en-US" b="1" dirty="0" smtClean="0"/>
              <a:t>Excerpt: </a:t>
            </a:r>
            <a:r>
              <a:rPr lang="en-CA" altLang="en-US" b="0" dirty="0" smtClean="0"/>
              <a:t>Explore how buoyant force on any submerged object is related to the weight of the water displaced.</a:t>
            </a:r>
            <a:endParaRPr lang="en-US" altLang="en-US" b="0" dirty="0" smtClean="0"/>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B63FD7F-F25F-4D17-BBB6-FE7254D48165}" type="slidenum">
              <a:rPr lang="en-CA" altLang="en-US"/>
              <a:pPr>
                <a:spcBef>
                  <a:spcPct val="0"/>
                </a:spcBef>
              </a:pPr>
              <a:t>1</a:t>
            </a:fld>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3B60F53-364B-4011-A3D1-CE827D08AB13}" type="slidenum">
              <a:rPr lang="en-CA" altLang="en-US"/>
              <a:pPr>
                <a:spcBef>
                  <a:spcPct val="0"/>
                </a:spcBef>
              </a:pPr>
              <a:t>10</a:t>
            </a:fld>
            <a:endParaRPr lang="en-CA"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3C03A3FF-F27E-4F30-BAFD-E7B8FFE18103}" type="slidenum">
              <a:rPr lang="en-CA" altLang="en-US"/>
              <a:pPr>
                <a:spcBef>
                  <a:spcPct val="0"/>
                </a:spcBef>
              </a:pPr>
              <a:t>11</a:t>
            </a:fld>
            <a:endParaRPr lang="en-CA"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3B60F53-364B-4011-A3D1-CE827D08AB13}" type="slidenum">
              <a:rPr lang="en-CA" altLang="en-US"/>
              <a:pPr>
                <a:spcBef>
                  <a:spcPct val="0"/>
                </a:spcBef>
              </a:pPr>
              <a:t>12</a:t>
            </a:fld>
            <a:endParaRPr lang="en-CA"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3B60F53-364B-4011-A3D1-CE827D08AB13}" type="slidenum">
              <a:rPr lang="en-CA" altLang="en-US"/>
              <a:pPr>
                <a:spcBef>
                  <a:spcPct val="0"/>
                </a:spcBef>
              </a:pPr>
              <a:t>13</a:t>
            </a:fld>
            <a:endParaRPr lang="en-CA"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3B60F53-364B-4011-A3D1-CE827D08AB13}" type="slidenum">
              <a:rPr lang="en-CA" altLang="en-US"/>
              <a:pPr>
                <a:spcBef>
                  <a:spcPct val="0"/>
                </a:spcBef>
              </a:pPr>
              <a:t>14</a:t>
            </a:fld>
            <a:endParaRPr lang="en-CA"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DB39D96-89F6-4A76-8776-181078111CC2}" type="slidenum">
              <a:rPr lang="en-CA" altLang="en-US"/>
              <a:pPr>
                <a:spcBef>
                  <a:spcPct val="0"/>
                </a:spcBef>
              </a:pPr>
              <a:t>2</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F3C667A-6A8F-4B73-81A9-D6FB4C7F595B}" type="slidenum">
              <a:rPr lang="en-CA" altLang="en-US"/>
              <a:pPr>
                <a:spcBef>
                  <a:spcPct val="0"/>
                </a:spcBef>
              </a:pPr>
              <a:t>3</a:t>
            </a:fld>
            <a:endParaRPr lang="en-CA"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3C03A3FF-F27E-4F30-BAFD-E7B8FFE18103}" type="slidenum">
              <a:rPr lang="en-CA" altLang="en-US"/>
              <a:pPr>
                <a:spcBef>
                  <a:spcPct val="0"/>
                </a:spcBef>
              </a:pPr>
              <a:t>4</a:t>
            </a:fld>
            <a:endParaRPr lang="en-CA"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3B60F53-364B-4011-A3D1-CE827D08AB13}" type="slidenum">
              <a:rPr lang="en-CA" altLang="en-US"/>
              <a:pPr>
                <a:spcBef>
                  <a:spcPct val="0"/>
                </a:spcBef>
              </a:pPr>
              <a:t>5</a:t>
            </a:fld>
            <a:endParaRPr lang="en-CA"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3B60F53-364B-4011-A3D1-CE827D08AB13}" type="slidenum">
              <a:rPr lang="en-CA" altLang="en-US"/>
              <a:pPr>
                <a:spcBef>
                  <a:spcPct val="0"/>
                </a:spcBef>
              </a:pPr>
              <a:t>6</a:t>
            </a:fld>
            <a:endParaRPr lang="en-CA"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3C03A3FF-F27E-4F30-BAFD-E7B8FFE18103}" type="slidenum">
              <a:rPr lang="en-CA" altLang="en-US"/>
              <a:pPr>
                <a:spcBef>
                  <a:spcPct val="0"/>
                </a:spcBef>
              </a:pPr>
              <a:t>7</a:t>
            </a:fld>
            <a:endParaRPr lang="en-CA"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3B60F53-364B-4011-A3D1-CE827D08AB13}" type="slidenum">
              <a:rPr lang="en-CA" altLang="en-US"/>
              <a:pPr>
                <a:spcBef>
                  <a:spcPct val="0"/>
                </a:spcBef>
              </a:pPr>
              <a:t>8</a:t>
            </a:fld>
            <a:endParaRPr lang="en-CA"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3B60F53-364B-4011-A3D1-CE827D08AB13}" type="slidenum">
              <a:rPr lang="en-CA" altLang="en-US"/>
              <a:pPr>
                <a:spcBef>
                  <a:spcPct val="0"/>
                </a:spcBef>
              </a:pPr>
              <a:t>9</a:t>
            </a:fld>
            <a:endParaRPr lang="en-CA"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A250F1-6154-4885-AAAD-0F0D7ED87B91}" type="slidenum">
              <a:rPr lang="en-CA" altLang="en-US"/>
              <a:pPr>
                <a:defRPr/>
              </a:pPr>
              <a:t>‹#›</a:t>
            </a:fld>
            <a:endParaRPr lang="en-CA" altLang="en-US"/>
          </a:p>
        </p:txBody>
      </p:sp>
    </p:spTree>
    <p:extLst>
      <p:ext uri="{BB962C8B-B14F-4D97-AF65-F5344CB8AC3E}">
        <p14:creationId xmlns:p14="http://schemas.microsoft.com/office/powerpoint/2010/main" val="271507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CA4155-42C6-40CA-9330-FE34040B659C}" type="slidenum">
              <a:rPr lang="en-CA" altLang="en-US"/>
              <a:pPr>
                <a:defRPr/>
              </a:pPr>
              <a:t>‹#›</a:t>
            </a:fld>
            <a:endParaRPr lang="en-CA" altLang="en-US"/>
          </a:p>
        </p:txBody>
      </p:sp>
    </p:spTree>
    <p:extLst>
      <p:ext uri="{BB962C8B-B14F-4D97-AF65-F5344CB8AC3E}">
        <p14:creationId xmlns:p14="http://schemas.microsoft.com/office/powerpoint/2010/main" val="37955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CD2FAF-B636-4298-B877-DC06CAC0381B}" type="slidenum">
              <a:rPr lang="en-CA" altLang="en-US"/>
              <a:pPr>
                <a:defRPr/>
              </a:pPr>
              <a:t>‹#›</a:t>
            </a:fld>
            <a:endParaRPr lang="en-CA" altLang="en-US"/>
          </a:p>
        </p:txBody>
      </p:sp>
    </p:spTree>
    <p:extLst>
      <p:ext uri="{BB962C8B-B14F-4D97-AF65-F5344CB8AC3E}">
        <p14:creationId xmlns:p14="http://schemas.microsoft.com/office/powerpoint/2010/main" val="162616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3C5EE7-5E5D-487C-932E-57438517C563}" type="slidenum">
              <a:rPr lang="en-CA" altLang="en-US"/>
              <a:pPr>
                <a:defRPr/>
              </a:pPr>
              <a:t>‹#›</a:t>
            </a:fld>
            <a:endParaRPr lang="en-CA" altLang="en-US"/>
          </a:p>
        </p:txBody>
      </p:sp>
    </p:spTree>
    <p:extLst>
      <p:ext uri="{BB962C8B-B14F-4D97-AF65-F5344CB8AC3E}">
        <p14:creationId xmlns:p14="http://schemas.microsoft.com/office/powerpoint/2010/main" val="156915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C28BB0-BB18-4F20-B9A7-A50968D7C98A}" type="slidenum">
              <a:rPr lang="en-CA" altLang="en-US"/>
              <a:pPr>
                <a:defRPr/>
              </a:pPr>
              <a:t>‹#›</a:t>
            </a:fld>
            <a:endParaRPr lang="en-CA" altLang="en-US"/>
          </a:p>
        </p:txBody>
      </p:sp>
    </p:spTree>
    <p:extLst>
      <p:ext uri="{BB962C8B-B14F-4D97-AF65-F5344CB8AC3E}">
        <p14:creationId xmlns:p14="http://schemas.microsoft.com/office/powerpoint/2010/main" val="81318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5E0A54-32E8-4B73-818C-3D65E6E6B34F}" type="slidenum">
              <a:rPr lang="en-CA" altLang="en-US"/>
              <a:pPr>
                <a:defRPr/>
              </a:pPr>
              <a:t>‹#›</a:t>
            </a:fld>
            <a:endParaRPr lang="en-CA" altLang="en-US"/>
          </a:p>
        </p:txBody>
      </p:sp>
    </p:spTree>
    <p:extLst>
      <p:ext uri="{BB962C8B-B14F-4D97-AF65-F5344CB8AC3E}">
        <p14:creationId xmlns:p14="http://schemas.microsoft.com/office/powerpoint/2010/main" val="341202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4FF687-B07F-42D1-8EFC-8CAAC53EE722}" type="slidenum">
              <a:rPr lang="en-CA" altLang="en-US"/>
              <a:pPr>
                <a:defRPr/>
              </a:pPr>
              <a:t>‹#›</a:t>
            </a:fld>
            <a:endParaRPr lang="en-CA" altLang="en-US"/>
          </a:p>
        </p:txBody>
      </p:sp>
    </p:spTree>
    <p:extLst>
      <p:ext uri="{BB962C8B-B14F-4D97-AF65-F5344CB8AC3E}">
        <p14:creationId xmlns:p14="http://schemas.microsoft.com/office/powerpoint/2010/main" val="1554372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958C6BD-1B56-4529-9F43-384797609EFE}" type="slidenum">
              <a:rPr lang="en-CA" altLang="en-US"/>
              <a:pPr>
                <a:defRPr/>
              </a:pPr>
              <a:t>‹#›</a:t>
            </a:fld>
            <a:endParaRPr lang="en-CA" altLang="en-US"/>
          </a:p>
        </p:txBody>
      </p:sp>
    </p:spTree>
    <p:extLst>
      <p:ext uri="{BB962C8B-B14F-4D97-AF65-F5344CB8AC3E}">
        <p14:creationId xmlns:p14="http://schemas.microsoft.com/office/powerpoint/2010/main" val="20038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8D264C0-B1E8-4F4C-B1C9-47F1B8783B18}" type="slidenum">
              <a:rPr lang="en-CA" altLang="en-US"/>
              <a:pPr>
                <a:defRPr/>
              </a:pPr>
              <a:t>‹#›</a:t>
            </a:fld>
            <a:endParaRPr lang="en-CA" altLang="en-US"/>
          </a:p>
        </p:txBody>
      </p:sp>
    </p:spTree>
    <p:extLst>
      <p:ext uri="{BB962C8B-B14F-4D97-AF65-F5344CB8AC3E}">
        <p14:creationId xmlns:p14="http://schemas.microsoft.com/office/powerpoint/2010/main" val="892746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37AA41-0251-4F6B-BB8C-C3590CAC3322}" type="slidenum">
              <a:rPr lang="en-CA" altLang="en-US"/>
              <a:pPr>
                <a:defRPr/>
              </a:pPr>
              <a:t>‹#›</a:t>
            </a:fld>
            <a:endParaRPr lang="en-CA" altLang="en-US"/>
          </a:p>
        </p:txBody>
      </p:sp>
    </p:spTree>
    <p:extLst>
      <p:ext uri="{BB962C8B-B14F-4D97-AF65-F5344CB8AC3E}">
        <p14:creationId xmlns:p14="http://schemas.microsoft.com/office/powerpoint/2010/main" val="397255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158254-1CED-4B57-B5FB-372DDDC4BB7B}" type="slidenum">
              <a:rPr lang="en-CA" altLang="en-US"/>
              <a:pPr>
                <a:defRPr/>
              </a:pPr>
              <a:t>‹#›</a:t>
            </a:fld>
            <a:endParaRPr lang="en-CA" altLang="en-US"/>
          </a:p>
        </p:txBody>
      </p:sp>
    </p:spTree>
    <p:extLst>
      <p:ext uri="{BB962C8B-B14F-4D97-AF65-F5344CB8AC3E}">
        <p14:creationId xmlns:p14="http://schemas.microsoft.com/office/powerpoint/2010/main" val="378580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8179ECF-728D-4C45-88C1-896702A9899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20.png"/><Relationship Id="rId4" Type="http://schemas.openxmlformats.org/officeDocument/2006/relationships/hyperlink" Target="https://www.youtube.com/watch?v=nMlXU97E-uQ"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https://www.youtube.com/watch?v=nMlXU97E-uQ"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peerwise.cs.auckland.ac.n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www.youtube.com/watch?v=UukRgqzk-K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s://www.youtube.com/watch?v=nMlXU97E-u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CA" altLang="en-US" b="1" dirty="0" smtClean="0"/>
              <a:t>Physics</a:t>
            </a:r>
            <a:br>
              <a:rPr lang="en-CA" altLang="en-US" b="1" dirty="0" smtClean="0"/>
            </a:br>
            <a:r>
              <a:rPr lang="en-CA" altLang="en-US" dirty="0" smtClean="0"/>
              <a:t>Buoyancy</a:t>
            </a:r>
          </a:p>
        </p:txBody>
      </p:sp>
      <p:sp>
        <p:nvSpPr>
          <p:cNvPr id="2051" name="Rectangle 3"/>
          <p:cNvSpPr>
            <a:spLocks noGrp="1" noChangeArrowheads="1"/>
          </p:cNvSpPr>
          <p:nvPr>
            <p:ph type="subTitle" idx="1"/>
          </p:nvPr>
        </p:nvSpPr>
        <p:spPr/>
        <p:txBody>
          <a:bodyPr/>
          <a:lstStyle/>
          <a:p>
            <a:pPr eaLnBrk="1" hangingPunct="1"/>
            <a:r>
              <a:rPr lang="en-CA" altLang="en-US" dirty="0" smtClean="0">
                <a:solidFill>
                  <a:srgbClr val="898989"/>
                </a:solidFill>
              </a:rPr>
              <a:t>Science and Mathematics Education Research Group</a:t>
            </a:r>
          </a:p>
        </p:txBody>
      </p:sp>
      <p:sp>
        <p:nvSpPr>
          <p:cNvPr id="2052" name="Rectangle 6"/>
          <p:cNvSpPr>
            <a:spLocks noChangeArrowheads="1"/>
          </p:cNvSpPr>
          <p:nvPr/>
        </p:nvSpPr>
        <p:spPr bwMode="auto">
          <a:xfrm flipH="1">
            <a:off x="1835150" y="0"/>
            <a:ext cx="73025" cy="155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3" name="Rectangle 7"/>
          <p:cNvSpPr>
            <a:spLocks noChangeArrowheads="1"/>
          </p:cNvSpPr>
          <p:nvPr/>
        </p:nvSpPr>
        <p:spPr bwMode="auto">
          <a:xfrm flipH="1">
            <a:off x="4427538" y="0"/>
            <a:ext cx="73025" cy="155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4" name="Text Box 12"/>
          <p:cNvSpPr txBox="1">
            <a:spLocks noChangeArrowheads="1"/>
          </p:cNvSpPr>
          <p:nvPr/>
        </p:nvSpPr>
        <p:spPr bwMode="auto">
          <a:xfrm>
            <a:off x="3457575" y="6308725"/>
            <a:ext cx="56864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CA" altLang="en-US" sz="1200" dirty="0"/>
              <a:t>Supported by </a:t>
            </a:r>
            <a:r>
              <a:rPr lang="en-CA" altLang="en-US" sz="1200" dirty="0" err="1"/>
              <a:t>UBC</a:t>
            </a:r>
            <a:r>
              <a:rPr lang="en-CA" altLang="en-US" sz="1200" dirty="0"/>
              <a:t> Teaching and Learning Enhancement Fund </a:t>
            </a:r>
            <a:r>
              <a:rPr lang="en-CA" altLang="en-US" sz="1200" dirty="0" smtClean="0"/>
              <a:t>2012-2015</a:t>
            </a:r>
            <a:endParaRPr lang="en-CA" altLang="en-US" sz="1200" dirty="0"/>
          </a:p>
          <a:p>
            <a:pPr algn="ctr" eaLnBrk="1" hangingPunct="1">
              <a:spcBef>
                <a:spcPct val="50000"/>
              </a:spcBef>
              <a:buFontTx/>
              <a:buNone/>
            </a:pPr>
            <a:endParaRPr lang="en-CA" altLang="en-US" sz="1200" dirty="0"/>
          </a:p>
        </p:txBody>
      </p:sp>
      <p:graphicFrame>
        <p:nvGraphicFramePr>
          <p:cNvPr id="2055" name="Object 13"/>
          <p:cNvGraphicFramePr>
            <a:graphicFrameLocks noChangeAspect="1"/>
          </p:cNvGraphicFramePr>
          <p:nvPr/>
        </p:nvGraphicFramePr>
        <p:xfrm>
          <a:off x="5251450" y="417513"/>
          <a:ext cx="2940050" cy="225425"/>
        </p:xfrm>
        <a:graphic>
          <a:graphicData uri="http://schemas.openxmlformats.org/presentationml/2006/ole">
            <mc:AlternateContent xmlns:mc="http://schemas.openxmlformats.org/markup-compatibility/2006">
              <mc:Choice xmlns:v="urn:schemas-microsoft-com:vml" Requires="v">
                <p:oleObj spid="_x0000_s2081" name="Document" r:id="rId4" imgW="3105924" imgH="237589" progId="Word.Document.8">
                  <p:embed/>
                </p:oleObj>
              </mc:Choice>
              <mc:Fallback>
                <p:oleObj name="Document" r:id="rId4" imgW="3105924" imgH="237589" progId="Word.Document.8">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450" y="417513"/>
                        <a:ext cx="29400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6" name="Rectangle 15"/>
          <p:cNvSpPr>
            <a:spLocks noChangeArrowheads="1"/>
          </p:cNvSpPr>
          <p:nvPr/>
        </p:nvSpPr>
        <p:spPr bwMode="auto">
          <a:xfrm>
            <a:off x="1524000" y="1366838"/>
            <a:ext cx="66675"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aphicFrame>
        <p:nvGraphicFramePr>
          <p:cNvPr id="2057" name="Object 20"/>
          <p:cNvGraphicFramePr>
            <a:graphicFrameLocks noChangeAspect="1"/>
          </p:cNvGraphicFramePr>
          <p:nvPr/>
        </p:nvGraphicFramePr>
        <p:xfrm>
          <a:off x="5251450" y="417513"/>
          <a:ext cx="2940050" cy="225425"/>
        </p:xfrm>
        <a:graphic>
          <a:graphicData uri="http://schemas.openxmlformats.org/presentationml/2006/ole">
            <mc:AlternateContent xmlns:mc="http://schemas.openxmlformats.org/markup-compatibility/2006">
              <mc:Choice xmlns:v="urn:schemas-microsoft-com:vml" Requires="v">
                <p:oleObj spid="_x0000_s2082" name="Document" r:id="rId6" imgW="3105924" imgH="237589" progId="Word.Document.8">
                  <p:embed/>
                </p:oleObj>
              </mc:Choice>
              <mc:Fallback>
                <p:oleObj name="Document" r:id="rId6" imgW="3105924" imgH="237589" progId="Word.Document.8">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450" y="417513"/>
                        <a:ext cx="29400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058" name="Group 27"/>
          <p:cNvGrpSpPr>
            <a:grpSpLocks/>
          </p:cNvGrpSpPr>
          <p:nvPr/>
        </p:nvGrpSpPr>
        <p:grpSpPr bwMode="auto">
          <a:xfrm>
            <a:off x="0" y="0"/>
            <a:ext cx="9144000" cy="1527175"/>
            <a:chOff x="0" y="0"/>
            <a:chExt cx="5760" cy="962"/>
          </a:xfrm>
        </p:grpSpPr>
        <p:pic>
          <p:nvPicPr>
            <p:cNvPr id="2061" name="Picture 24" descr="ubc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926"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25" descr="ubc_colou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2" y="0"/>
              <a:ext cx="2788"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Text Box 22"/>
          <p:cNvSpPr txBox="1"/>
          <p:nvPr/>
        </p:nvSpPr>
        <p:spPr bwMode="auto">
          <a:xfrm>
            <a:off x="5040313" y="720725"/>
            <a:ext cx="2303462" cy="430213"/>
          </a:xfrm>
          <a:prstGeom prst="rect">
            <a:avLst/>
          </a:prstGeom>
          <a:noFill/>
        </p:spPr>
        <p:txBody>
          <a:bodyPr wrap="none">
            <a:spAutoFit/>
          </a:bodyPr>
          <a:lstStyle/>
          <a:p>
            <a:pPr eaLnBrk="1" hangingPunct="1">
              <a:defRPr/>
            </a:pPr>
            <a:r>
              <a:rPr lang="en-CA" sz="1100" b="1" spc="120" dirty="0">
                <a:solidFill>
                  <a:schemeClr val="bg1"/>
                </a:solidFill>
              </a:rPr>
              <a:t>Department of </a:t>
            </a:r>
          </a:p>
          <a:p>
            <a:pPr eaLnBrk="1" hangingPunct="1">
              <a:defRPr/>
            </a:pPr>
            <a:r>
              <a:rPr lang="en-CA" sz="1100" b="1" spc="120" dirty="0">
                <a:solidFill>
                  <a:schemeClr val="bg1"/>
                </a:solidFill>
              </a:rPr>
              <a:t>Curriculum and Pedagogy</a:t>
            </a:r>
          </a:p>
        </p:txBody>
      </p:sp>
      <p:sp>
        <p:nvSpPr>
          <p:cNvPr id="17" name="Text Box 23"/>
          <p:cNvSpPr txBox="1"/>
          <p:nvPr/>
        </p:nvSpPr>
        <p:spPr bwMode="auto">
          <a:xfrm>
            <a:off x="5040313" y="360363"/>
            <a:ext cx="3600450" cy="360362"/>
          </a:xfrm>
          <a:prstGeom prst="rect">
            <a:avLst/>
          </a:prstGeom>
          <a:noFill/>
        </p:spPr>
        <p:txBody>
          <a:bodyPr>
            <a:spAutoFit/>
          </a:bodyPr>
          <a:lstStyle/>
          <a:p>
            <a:pPr eaLnBrk="1" hangingPunct="1">
              <a:defRPr/>
            </a:pPr>
            <a:r>
              <a:rPr lang="en-CA" sz="1400" b="1" spc="450" dirty="0">
                <a:solidFill>
                  <a:schemeClr val="bg1"/>
                </a:solidFill>
              </a:rPr>
              <a:t>FACULTY OF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Solution </a:t>
              </a:r>
              <a:r>
                <a:rPr lang="en-US" altLang="en-US" sz="3600" b="1" dirty="0" smtClean="0">
                  <a:solidFill>
                    <a:schemeClr val="bg1"/>
                  </a:solidFill>
                </a:rPr>
                <a:t>continued</a:t>
              </a:r>
              <a:endParaRPr lang="en-CA" altLang="en-US" sz="3600" b="1" dirty="0">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6152" name="Text Box 6"/>
          <p:cNvSpPr txBox="1">
            <a:spLocks noChangeArrowheads="1"/>
          </p:cNvSpPr>
          <p:nvPr/>
        </p:nvSpPr>
        <p:spPr bwMode="auto">
          <a:xfrm>
            <a:off x="311150" y="1682750"/>
            <a:ext cx="839946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dirty="0" smtClean="0"/>
              <a:t>Here is a simplified diagram to illustrate the balance of the forces:</a:t>
            </a:r>
            <a:endParaRPr lang="en-CA" altLang="en-US" sz="1400" dirty="0" smtClean="0"/>
          </a:p>
        </p:txBody>
      </p:sp>
      <p:grpSp>
        <p:nvGrpSpPr>
          <p:cNvPr id="13" name="Group 12"/>
          <p:cNvGrpSpPr/>
          <p:nvPr/>
        </p:nvGrpSpPr>
        <p:grpSpPr>
          <a:xfrm>
            <a:off x="2504289" y="2463363"/>
            <a:ext cx="3477600" cy="3333126"/>
            <a:chOff x="2772697" y="2816952"/>
            <a:chExt cx="3477600" cy="3333126"/>
          </a:xfrm>
        </p:grpSpPr>
        <p:grpSp>
          <p:nvGrpSpPr>
            <p:cNvPr id="19" name="Group 18"/>
            <p:cNvGrpSpPr/>
            <p:nvPr/>
          </p:nvGrpSpPr>
          <p:grpSpPr>
            <a:xfrm>
              <a:off x="2772697" y="2816952"/>
              <a:ext cx="3477600" cy="3333126"/>
              <a:chOff x="2772697" y="2816952"/>
              <a:chExt cx="3477600" cy="3333126"/>
            </a:xfrm>
          </p:grpSpPr>
          <p:sp>
            <p:nvSpPr>
              <p:cNvPr id="22" name="Rounded Rectangle 21"/>
              <p:cNvSpPr/>
              <p:nvPr/>
            </p:nvSpPr>
            <p:spPr>
              <a:xfrm>
                <a:off x="2786110" y="2882822"/>
                <a:ext cx="3436374" cy="326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p:nvSpPr>
            <p:spPr>
              <a:xfrm>
                <a:off x="2772697" y="2816952"/>
                <a:ext cx="3477600" cy="81116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24" name="Rectangle 23"/>
              <p:cNvSpPr/>
              <p:nvPr/>
            </p:nvSpPr>
            <p:spPr>
              <a:xfrm>
                <a:off x="2801497" y="3618572"/>
                <a:ext cx="3405600" cy="205086"/>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grpSp>
        <p:sp>
          <p:nvSpPr>
            <p:cNvPr id="20" name="Oval 19"/>
            <p:cNvSpPr/>
            <p:nvPr/>
          </p:nvSpPr>
          <p:spPr>
            <a:xfrm>
              <a:off x="4037572" y="3951336"/>
              <a:ext cx="933450" cy="964406"/>
            </a:xfrm>
            <a:prstGeom prst="ellipse">
              <a:avLst/>
            </a:prstGeom>
            <a:solidFill>
              <a:srgbClr val="C00000"/>
            </a:solidFill>
            <a:ln>
              <a:solidFill>
                <a:srgbClr val="C0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CA"/>
            </a:p>
          </p:txBody>
        </p:sp>
        <p:cxnSp>
          <p:nvCxnSpPr>
            <p:cNvPr id="21" name="Straight Connector 20"/>
            <p:cNvCxnSpPr/>
            <p:nvPr/>
          </p:nvCxnSpPr>
          <p:spPr>
            <a:xfrm flipH="1" flipV="1">
              <a:off x="4523347" y="4915742"/>
              <a:ext cx="3602" cy="281029"/>
            </a:xfrm>
            <a:prstGeom prst="line">
              <a:avLst/>
            </a:prstGeom>
            <a:ln w="38100">
              <a:solidFill>
                <a:schemeClr val="tx1"/>
              </a:solidFill>
            </a:ln>
          </p:spPr>
          <p:style>
            <a:lnRef idx="1">
              <a:schemeClr val="accent4"/>
            </a:lnRef>
            <a:fillRef idx="0">
              <a:schemeClr val="accent4"/>
            </a:fillRef>
            <a:effectRef idx="0">
              <a:schemeClr val="accent4"/>
            </a:effectRef>
            <a:fontRef idx="minor">
              <a:schemeClr val="tx1"/>
            </a:fontRef>
          </p:style>
        </p:cxnSp>
      </p:grpSp>
      <p:pic>
        <p:nvPicPr>
          <p:cNvPr id="25" name="Picture 2" descr="http://images.clipartpanda.com/sack-clipart-bag-m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5824" y="4713229"/>
            <a:ext cx="594530" cy="713914"/>
          </a:xfrm>
          <a:prstGeom prst="rect">
            <a:avLst/>
          </a:prstGeom>
          <a:noFill/>
          <a:extLst>
            <a:ext uri="{909E8E84-426E-40DD-AFC4-6F175D3DCCD1}">
              <a14:hiddenFill xmlns:a14="http://schemas.microsoft.com/office/drawing/2010/main">
                <a:solidFill>
                  <a:srgbClr val="FFFFFF"/>
                </a:solidFill>
              </a14:hiddenFill>
            </a:ext>
          </a:extLst>
        </p:spPr>
      </p:pic>
      <p:sp>
        <p:nvSpPr>
          <p:cNvPr id="26" name="Oval 25"/>
          <p:cNvSpPr/>
          <p:nvPr/>
        </p:nvSpPr>
        <p:spPr>
          <a:xfrm>
            <a:off x="4428093" y="4766407"/>
            <a:ext cx="45719" cy="7677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cxnSp>
        <p:nvCxnSpPr>
          <p:cNvPr id="27" name="Straight Arrow Connector 26"/>
          <p:cNvCxnSpPr/>
          <p:nvPr/>
        </p:nvCxnSpPr>
        <p:spPr>
          <a:xfrm>
            <a:off x="4827175" y="3937813"/>
            <a:ext cx="0" cy="567093"/>
          </a:xfrm>
          <a:prstGeom prst="straightConnector1">
            <a:avLst/>
          </a:prstGeom>
          <a:ln w="31750">
            <a:solidFill>
              <a:srgbClr val="2801B7"/>
            </a:solidFill>
            <a:tailEnd type="triangle" w="lg" len="lg"/>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4827175" y="4036693"/>
            <a:ext cx="3648756" cy="338554"/>
          </a:xfrm>
          <a:prstGeom prst="rect">
            <a:avLst/>
          </a:prstGeom>
          <a:noFill/>
        </p:spPr>
        <p:txBody>
          <a:bodyPr wrap="none" rtlCol="0">
            <a:spAutoFit/>
          </a:bodyPr>
          <a:lstStyle/>
          <a:p>
            <a:r>
              <a:rPr lang="en-CA" sz="1600" b="1" dirty="0" smtClean="0"/>
              <a:t>Force of gravity on basketball = 1 N</a:t>
            </a:r>
            <a:endParaRPr lang="en-CA" sz="1600" b="1" dirty="0"/>
          </a:p>
        </p:txBody>
      </p:sp>
      <p:cxnSp>
        <p:nvCxnSpPr>
          <p:cNvPr id="31" name="Straight Arrow Connector 30"/>
          <p:cNvCxnSpPr/>
          <p:nvPr/>
        </p:nvCxnSpPr>
        <p:spPr>
          <a:xfrm>
            <a:off x="4736116" y="4843182"/>
            <a:ext cx="0" cy="853173"/>
          </a:xfrm>
          <a:prstGeom prst="straightConnector1">
            <a:avLst/>
          </a:prstGeom>
          <a:ln w="31750">
            <a:solidFill>
              <a:srgbClr val="2801B7"/>
            </a:solidFill>
            <a:tailEnd type="triangle" w="lg" len="lg"/>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827175" y="5070186"/>
            <a:ext cx="3122971" cy="338554"/>
          </a:xfrm>
          <a:prstGeom prst="rect">
            <a:avLst/>
          </a:prstGeom>
          <a:noFill/>
        </p:spPr>
        <p:txBody>
          <a:bodyPr wrap="none" rtlCol="0">
            <a:spAutoFit/>
          </a:bodyPr>
          <a:lstStyle/>
          <a:p>
            <a:r>
              <a:rPr lang="en-CA" sz="1600" b="1" dirty="0"/>
              <a:t>Force of gravity on </a:t>
            </a:r>
            <a:r>
              <a:rPr lang="en-CA" sz="1600" b="1" dirty="0" smtClean="0"/>
              <a:t>bag = 80 N</a:t>
            </a:r>
            <a:endParaRPr lang="en-CA" sz="1600" b="1" dirty="0"/>
          </a:p>
        </p:txBody>
      </p:sp>
      <p:cxnSp>
        <p:nvCxnSpPr>
          <p:cNvPr id="33" name="Straight Arrow Connector 32"/>
          <p:cNvCxnSpPr/>
          <p:nvPr/>
        </p:nvCxnSpPr>
        <p:spPr>
          <a:xfrm flipV="1">
            <a:off x="3636842" y="3624548"/>
            <a:ext cx="0" cy="824290"/>
          </a:xfrm>
          <a:prstGeom prst="straightConnector1">
            <a:avLst/>
          </a:prstGeom>
          <a:ln w="31750">
            <a:solidFill>
              <a:srgbClr val="00B050"/>
            </a:solidFill>
            <a:tailEnd type="triangle" w="lg" len="lg"/>
          </a:ln>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36385" y="3824307"/>
            <a:ext cx="3600666" cy="338554"/>
          </a:xfrm>
          <a:prstGeom prst="rect">
            <a:avLst/>
          </a:prstGeom>
          <a:noFill/>
        </p:spPr>
        <p:txBody>
          <a:bodyPr wrap="none" rtlCol="0">
            <a:spAutoFit/>
          </a:bodyPr>
          <a:lstStyle/>
          <a:p>
            <a:r>
              <a:rPr lang="en-CA" sz="1600" b="1" dirty="0" smtClean="0"/>
              <a:t>Buoyant force on basketball = 40 N</a:t>
            </a:r>
            <a:endParaRPr lang="en-CA" sz="1600" b="1" dirty="0"/>
          </a:p>
        </p:txBody>
      </p:sp>
      <p:cxnSp>
        <p:nvCxnSpPr>
          <p:cNvPr id="40" name="Straight Arrow Connector 39"/>
          <p:cNvCxnSpPr/>
          <p:nvPr/>
        </p:nvCxnSpPr>
        <p:spPr>
          <a:xfrm flipV="1">
            <a:off x="3789242" y="4752233"/>
            <a:ext cx="0" cy="824290"/>
          </a:xfrm>
          <a:prstGeom prst="straightConnector1">
            <a:avLst/>
          </a:prstGeom>
          <a:ln w="31750">
            <a:solidFill>
              <a:srgbClr val="00B050"/>
            </a:solidFill>
            <a:tailEnd type="triangle" w="lg" len="lg"/>
          </a:ln>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808097" y="4995101"/>
            <a:ext cx="2961067" cy="338554"/>
          </a:xfrm>
          <a:prstGeom prst="rect">
            <a:avLst/>
          </a:prstGeom>
          <a:noFill/>
        </p:spPr>
        <p:txBody>
          <a:bodyPr wrap="none" rtlCol="0">
            <a:spAutoFit/>
          </a:bodyPr>
          <a:lstStyle/>
          <a:p>
            <a:r>
              <a:rPr lang="en-CA" sz="1600" b="1" dirty="0" smtClean="0"/>
              <a:t>Buoyant force on bag = </a:t>
            </a:r>
            <a:r>
              <a:rPr lang="en-CA" sz="1600" b="1" dirty="0" smtClean="0"/>
              <a:t>41 </a:t>
            </a:r>
            <a:r>
              <a:rPr lang="en-CA" sz="1600" b="1" dirty="0" smtClean="0"/>
              <a:t>N</a:t>
            </a:r>
            <a:endParaRPr lang="en-CA" sz="1600" b="1" dirty="0"/>
          </a:p>
        </p:txBody>
      </p:sp>
      <p:sp>
        <p:nvSpPr>
          <p:cNvPr id="42" name="TextBox 41"/>
          <p:cNvSpPr txBox="1"/>
          <p:nvPr/>
        </p:nvSpPr>
        <p:spPr>
          <a:xfrm>
            <a:off x="36385" y="2848331"/>
            <a:ext cx="2742226" cy="338554"/>
          </a:xfrm>
          <a:prstGeom prst="rect">
            <a:avLst/>
          </a:prstGeom>
          <a:noFill/>
        </p:spPr>
        <p:txBody>
          <a:bodyPr wrap="none" rtlCol="0">
            <a:spAutoFit/>
          </a:bodyPr>
          <a:lstStyle/>
          <a:p>
            <a:r>
              <a:rPr lang="en-CA" sz="1600" b="1" dirty="0" smtClean="0">
                <a:solidFill>
                  <a:srgbClr val="00B050"/>
                </a:solidFill>
              </a:rPr>
              <a:t>Total buoyant force = 81 N</a:t>
            </a:r>
            <a:endParaRPr lang="en-CA" sz="1600" b="1" dirty="0">
              <a:solidFill>
                <a:srgbClr val="00B050"/>
              </a:solidFill>
            </a:endParaRPr>
          </a:p>
        </p:txBody>
      </p:sp>
      <p:sp>
        <p:nvSpPr>
          <p:cNvPr id="43" name="TextBox 42"/>
          <p:cNvSpPr txBox="1"/>
          <p:nvPr/>
        </p:nvSpPr>
        <p:spPr>
          <a:xfrm>
            <a:off x="5981889" y="2848331"/>
            <a:ext cx="2870466" cy="338554"/>
          </a:xfrm>
          <a:prstGeom prst="rect">
            <a:avLst/>
          </a:prstGeom>
          <a:noFill/>
        </p:spPr>
        <p:txBody>
          <a:bodyPr wrap="none" rtlCol="0">
            <a:spAutoFit/>
          </a:bodyPr>
          <a:lstStyle/>
          <a:p>
            <a:r>
              <a:rPr lang="en-CA" sz="1600" b="1" dirty="0" smtClean="0">
                <a:solidFill>
                  <a:srgbClr val="2801B7"/>
                </a:solidFill>
              </a:rPr>
              <a:t>Total force of gravity = 81 N</a:t>
            </a:r>
            <a:endParaRPr lang="en-CA" sz="1600" b="1" dirty="0">
              <a:solidFill>
                <a:srgbClr val="2801B7"/>
              </a:solidFill>
            </a:endParaRPr>
          </a:p>
        </p:txBody>
      </p:sp>
      <p:sp>
        <p:nvSpPr>
          <p:cNvPr id="44" name="TextBox 43"/>
          <p:cNvSpPr txBox="1"/>
          <p:nvPr/>
        </p:nvSpPr>
        <p:spPr>
          <a:xfrm>
            <a:off x="3421403" y="6062586"/>
            <a:ext cx="1628972" cy="338554"/>
          </a:xfrm>
          <a:prstGeom prst="rect">
            <a:avLst/>
          </a:prstGeom>
          <a:noFill/>
        </p:spPr>
        <p:txBody>
          <a:bodyPr wrap="none" rtlCol="0">
            <a:spAutoFit/>
          </a:bodyPr>
          <a:lstStyle/>
          <a:p>
            <a:r>
              <a:rPr lang="en-CA" sz="1600" b="1" dirty="0" smtClean="0">
                <a:solidFill>
                  <a:srgbClr val="FF0000"/>
                </a:solidFill>
              </a:rPr>
              <a:t>Net force = 0 N</a:t>
            </a:r>
            <a:endParaRPr lang="en-CA" sz="1600" b="1" dirty="0">
              <a:solidFill>
                <a:srgbClr val="FF0000"/>
              </a:solidFill>
            </a:endParaRPr>
          </a:p>
        </p:txBody>
      </p:sp>
    </p:spTree>
    <p:extLst>
      <p:ext uri="{BB962C8B-B14F-4D97-AF65-F5344CB8AC3E}">
        <p14:creationId xmlns:p14="http://schemas.microsoft.com/office/powerpoint/2010/main" val="540993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Buoyancy Problems III</a:t>
              </a:r>
              <a:endParaRPr lang="en-CA" altLang="en-US" sz="3600" b="1" dirty="0">
                <a:solidFill>
                  <a:schemeClr val="bg1"/>
                </a:solidFill>
              </a:endParaRPr>
            </a:p>
          </p:txBody>
        </p:sp>
        <p:sp>
          <p:nvSpPr>
            <p:cNvPr id="513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5129" name="Text Box 4"/>
          <p:cNvSpPr txBox="1">
            <a:spLocks noChangeArrowheads="1"/>
          </p:cNvSpPr>
          <p:nvPr/>
        </p:nvSpPr>
        <p:spPr bwMode="auto">
          <a:xfrm>
            <a:off x="582613" y="3636963"/>
            <a:ext cx="393382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AutoNum type="alphaUcPeriod"/>
            </a:pPr>
            <a:r>
              <a:rPr lang="pt-BR" altLang="en-US" sz="2000" dirty="0" smtClean="0"/>
              <a:t>7.0 kg</a:t>
            </a:r>
          </a:p>
          <a:p>
            <a:pPr eaLnBrk="1" hangingPunct="1">
              <a:spcBef>
                <a:spcPct val="50000"/>
              </a:spcBef>
              <a:buFontTx/>
              <a:buAutoNum type="alphaUcPeriod"/>
            </a:pPr>
            <a:r>
              <a:rPr lang="pt-BR" altLang="en-US" sz="2000" dirty="0" smtClean="0"/>
              <a:t>6.9 kg</a:t>
            </a:r>
          </a:p>
          <a:p>
            <a:pPr eaLnBrk="1" hangingPunct="1">
              <a:spcBef>
                <a:spcPct val="50000"/>
              </a:spcBef>
              <a:buFontTx/>
              <a:buAutoNum type="alphaUcPeriod"/>
            </a:pPr>
            <a:r>
              <a:rPr lang="pt-BR" altLang="en-US" sz="2000" dirty="0" smtClean="0"/>
              <a:t>6.5 kg</a:t>
            </a:r>
          </a:p>
          <a:p>
            <a:pPr eaLnBrk="1" hangingPunct="1">
              <a:spcBef>
                <a:spcPct val="50000"/>
              </a:spcBef>
              <a:buFontTx/>
              <a:buAutoNum type="alphaUcPeriod"/>
            </a:pPr>
            <a:r>
              <a:rPr lang="pt-BR" altLang="en-US" sz="2000" dirty="0" smtClean="0"/>
              <a:t>6.1 kg</a:t>
            </a:r>
          </a:p>
          <a:p>
            <a:pPr eaLnBrk="1" hangingPunct="1">
              <a:spcBef>
                <a:spcPct val="50000"/>
              </a:spcBef>
              <a:buFontTx/>
              <a:buAutoNum type="alphaUcPeriod"/>
            </a:pPr>
            <a:r>
              <a:rPr lang="pt-BR" altLang="en-US" sz="2000" dirty="0" smtClean="0"/>
              <a:t>6.0 kg</a:t>
            </a:r>
            <a:endParaRPr lang="en-US" altLang="en-US" sz="2000" dirty="0"/>
          </a:p>
        </p:txBody>
      </p:sp>
      <p:grpSp>
        <p:nvGrpSpPr>
          <p:cNvPr id="5" name="Group 4"/>
          <p:cNvGrpSpPr/>
          <p:nvPr/>
        </p:nvGrpSpPr>
        <p:grpSpPr>
          <a:xfrm>
            <a:off x="5144890" y="3073444"/>
            <a:ext cx="3477600" cy="3333126"/>
            <a:chOff x="5018762" y="2789656"/>
            <a:chExt cx="3477600" cy="3333126"/>
          </a:xfrm>
        </p:grpSpPr>
        <p:grpSp>
          <p:nvGrpSpPr>
            <p:cNvPr id="22" name="Group 21"/>
            <p:cNvGrpSpPr/>
            <p:nvPr/>
          </p:nvGrpSpPr>
          <p:grpSpPr>
            <a:xfrm>
              <a:off x="5018762" y="2789656"/>
              <a:ext cx="3477600" cy="3333126"/>
              <a:chOff x="4268122" y="2816952"/>
              <a:chExt cx="3477600" cy="3333126"/>
            </a:xfrm>
          </p:grpSpPr>
          <p:grpSp>
            <p:nvGrpSpPr>
              <p:cNvPr id="12" name="Group 11"/>
              <p:cNvGrpSpPr/>
              <p:nvPr/>
            </p:nvGrpSpPr>
            <p:grpSpPr>
              <a:xfrm>
                <a:off x="4268122" y="2816952"/>
                <a:ext cx="3477600" cy="3333126"/>
                <a:chOff x="2772697" y="2816952"/>
                <a:chExt cx="3477600" cy="3333126"/>
              </a:xfrm>
            </p:grpSpPr>
            <p:grpSp>
              <p:nvGrpSpPr>
                <p:cNvPr id="9" name="Group 8"/>
                <p:cNvGrpSpPr/>
                <p:nvPr/>
              </p:nvGrpSpPr>
              <p:grpSpPr>
                <a:xfrm>
                  <a:off x="2772697" y="2816952"/>
                  <a:ext cx="3477600" cy="3333126"/>
                  <a:chOff x="2772697" y="2816952"/>
                  <a:chExt cx="3477600" cy="3333126"/>
                </a:xfrm>
              </p:grpSpPr>
              <p:sp>
                <p:nvSpPr>
                  <p:cNvPr id="2" name="Rounded Rectangle 1"/>
                  <p:cNvSpPr/>
                  <p:nvPr/>
                </p:nvSpPr>
                <p:spPr>
                  <a:xfrm>
                    <a:off x="2786110" y="2882822"/>
                    <a:ext cx="3436374" cy="326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Rectangle 2"/>
                  <p:cNvSpPr/>
                  <p:nvPr/>
                </p:nvSpPr>
                <p:spPr>
                  <a:xfrm>
                    <a:off x="2772697" y="2816952"/>
                    <a:ext cx="3477600" cy="81116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6" name="Rectangle 15"/>
                  <p:cNvSpPr/>
                  <p:nvPr/>
                </p:nvSpPr>
                <p:spPr>
                  <a:xfrm>
                    <a:off x="2801497" y="3618572"/>
                    <a:ext cx="3405600" cy="205086"/>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grpSp>
            <p:sp>
              <p:nvSpPr>
                <p:cNvPr id="4" name="Oval 3"/>
                <p:cNvSpPr/>
                <p:nvPr/>
              </p:nvSpPr>
              <p:spPr>
                <a:xfrm>
                  <a:off x="4037572" y="3951336"/>
                  <a:ext cx="933450" cy="964406"/>
                </a:xfrm>
                <a:prstGeom prst="ellipse">
                  <a:avLst/>
                </a:prstGeom>
                <a:solidFill>
                  <a:srgbClr val="C00000"/>
                </a:solidFill>
                <a:ln>
                  <a:solidFill>
                    <a:srgbClr val="C0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CA"/>
                </a:p>
              </p:txBody>
            </p:sp>
            <p:cxnSp>
              <p:nvCxnSpPr>
                <p:cNvPr id="11" name="Straight Connector 10"/>
                <p:cNvCxnSpPr/>
                <p:nvPr/>
              </p:nvCxnSpPr>
              <p:spPr>
                <a:xfrm flipH="1" flipV="1">
                  <a:off x="4523347" y="4915742"/>
                  <a:ext cx="3602" cy="281029"/>
                </a:xfrm>
                <a:prstGeom prst="line">
                  <a:avLst/>
                </a:prstGeom>
                <a:ln w="38100">
                  <a:solidFill>
                    <a:schemeClr val="tx1"/>
                  </a:solidFill>
                </a:ln>
              </p:spPr>
              <p:style>
                <a:lnRef idx="1">
                  <a:schemeClr val="accent4"/>
                </a:lnRef>
                <a:fillRef idx="0">
                  <a:schemeClr val="accent4"/>
                </a:fillRef>
                <a:effectRef idx="0">
                  <a:schemeClr val="accent4"/>
                </a:effectRef>
                <a:fontRef idx="minor">
                  <a:schemeClr val="tx1"/>
                </a:fontRef>
              </p:style>
            </p:cxnSp>
          </p:grpSp>
          <p:sp>
            <p:nvSpPr>
              <p:cNvPr id="15" name="TextBox 14"/>
              <p:cNvSpPr txBox="1"/>
              <p:nvPr/>
            </p:nvSpPr>
            <p:spPr>
              <a:xfrm>
                <a:off x="4822812" y="3098041"/>
                <a:ext cx="1954381" cy="369332"/>
              </a:xfrm>
              <a:prstGeom prst="rect">
                <a:avLst/>
              </a:prstGeom>
              <a:noFill/>
            </p:spPr>
            <p:txBody>
              <a:bodyPr wrap="none" rtlCol="0">
                <a:spAutoFit/>
              </a:bodyPr>
              <a:lstStyle/>
              <a:p>
                <a:r>
                  <a:rPr lang="en-CA" dirty="0">
                    <a:solidFill>
                      <a:srgbClr val="FF0000"/>
                    </a:solidFill>
                  </a:rPr>
                  <a:t>b</a:t>
                </a:r>
                <a:r>
                  <a:rPr lang="en-CA" dirty="0" smtClean="0">
                    <a:solidFill>
                      <a:srgbClr val="FF0000"/>
                    </a:solidFill>
                  </a:rPr>
                  <a:t>asketball (</a:t>
                </a:r>
                <a:r>
                  <a:rPr lang="en-CA" dirty="0" err="1" smtClean="0">
                    <a:solidFill>
                      <a:srgbClr val="FF0000"/>
                    </a:solidFill>
                  </a:rPr>
                  <a:t>100g</a:t>
                </a:r>
                <a:r>
                  <a:rPr lang="en-CA" dirty="0" smtClean="0">
                    <a:solidFill>
                      <a:srgbClr val="FF0000"/>
                    </a:solidFill>
                  </a:rPr>
                  <a:t>)</a:t>
                </a:r>
                <a:endParaRPr lang="en-CA" dirty="0">
                  <a:solidFill>
                    <a:srgbClr val="FF0000"/>
                  </a:solidFill>
                </a:endParaRPr>
              </a:p>
            </p:txBody>
          </p:sp>
          <p:cxnSp>
            <p:nvCxnSpPr>
              <p:cNvPr id="19" name="Straight Arrow Connector 18"/>
              <p:cNvCxnSpPr/>
              <p:nvPr/>
            </p:nvCxnSpPr>
            <p:spPr>
              <a:xfrm flipH="1">
                <a:off x="5999722" y="3467373"/>
                <a:ext cx="7202" cy="858605"/>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409064" y="3823657"/>
                <a:ext cx="748923" cy="369332"/>
              </a:xfrm>
              <a:prstGeom prst="rect">
                <a:avLst/>
              </a:prstGeom>
              <a:noFill/>
            </p:spPr>
            <p:txBody>
              <a:bodyPr wrap="none" rtlCol="0">
                <a:spAutoFit/>
              </a:bodyPr>
              <a:lstStyle/>
              <a:p>
                <a:r>
                  <a:rPr lang="en-CA" dirty="0" smtClean="0">
                    <a:solidFill>
                      <a:srgbClr val="FF0000"/>
                    </a:solidFill>
                  </a:rPr>
                  <a:t>water</a:t>
                </a:r>
                <a:endParaRPr lang="en-CA" dirty="0">
                  <a:solidFill>
                    <a:srgbClr val="FF0000"/>
                  </a:solidFill>
                </a:endParaRPr>
              </a:p>
            </p:txBody>
          </p:sp>
          <p:cxnSp>
            <p:nvCxnSpPr>
              <p:cNvPr id="33" name="Straight Arrow Connector 32"/>
              <p:cNvCxnSpPr/>
              <p:nvPr/>
            </p:nvCxnSpPr>
            <p:spPr>
              <a:xfrm flipH="1">
                <a:off x="4783524" y="4192989"/>
                <a:ext cx="2" cy="56713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pic>
          <p:nvPicPr>
            <p:cNvPr id="55298" name="Picture 2" descr="http://images.clipartpanda.com/sack-clipart-bag-m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2693" y="5039522"/>
              <a:ext cx="594530" cy="713914"/>
            </a:xfrm>
            <a:prstGeom prst="rect">
              <a:avLst/>
            </a:prstGeom>
            <a:noFill/>
            <a:extLst>
              <a:ext uri="{909E8E84-426E-40DD-AFC4-6F175D3DCCD1}">
                <a14:hiddenFill xmlns:a14="http://schemas.microsoft.com/office/drawing/2010/main">
                  <a:solidFill>
                    <a:srgbClr val="FFFFFF"/>
                  </a:solidFill>
                </a14:hiddenFill>
              </a:ext>
            </a:extLst>
          </p:spPr>
        </p:pic>
        <p:sp>
          <p:nvSpPr>
            <p:cNvPr id="10" name="Oval 9"/>
            <p:cNvSpPr/>
            <p:nvPr/>
          </p:nvSpPr>
          <p:spPr>
            <a:xfrm>
              <a:off x="6724962" y="5092700"/>
              <a:ext cx="45719" cy="7677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cxnSp>
          <p:nvCxnSpPr>
            <p:cNvPr id="31" name="Straight Arrow Connector 30"/>
            <p:cNvCxnSpPr/>
            <p:nvPr/>
          </p:nvCxnSpPr>
          <p:spPr>
            <a:xfrm rot="5400000" flipH="1">
              <a:off x="6823522" y="5232493"/>
              <a:ext cx="2" cy="56713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7201603" y="5331391"/>
              <a:ext cx="1210588" cy="369332"/>
            </a:xfrm>
            <a:prstGeom prst="rect">
              <a:avLst/>
            </a:prstGeom>
            <a:noFill/>
          </p:spPr>
          <p:txBody>
            <a:bodyPr wrap="none" rtlCol="0">
              <a:spAutoFit/>
            </a:bodyPr>
            <a:lstStyle/>
            <a:p>
              <a:r>
                <a:rPr lang="en-CA" dirty="0">
                  <a:solidFill>
                    <a:srgbClr val="FF0000"/>
                  </a:solidFill>
                </a:rPr>
                <a:t>b</a:t>
              </a:r>
              <a:r>
                <a:rPr lang="en-CA" dirty="0" smtClean="0">
                  <a:solidFill>
                    <a:srgbClr val="FF0000"/>
                  </a:solidFill>
                </a:rPr>
                <a:t>ag (x kg)</a:t>
              </a:r>
              <a:endParaRPr lang="en-CA" dirty="0">
                <a:solidFill>
                  <a:srgbClr val="FF0000"/>
                </a:solidFill>
              </a:endParaRPr>
            </a:p>
          </p:txBody>
        </p:sp>
      </p:grpSp>
      <p:cxnSp>
        <p:nvCxnSpPr>
          <p:cNvPr id="30" name="Straight Arrow Connector 29"/>
          <p:cNvCxnSpPr/>
          <p:nvPr/>
        </p:nvCxnSpPr>
        <p:spPr>
          <a:xfrm rot="5400000" flipH="1">
            <a:off x="7196646" y="4375869"/>
            <a:ext cx="2" cy="56713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7464365" y="4474766"/>
            <a:ext cx="1222432" cy="646331"/>
          </a:xfrm>
          <a:prstGeom prst="rect">
            <a:avLst/>
          </a:prstGeom>
          <a:noFill/>
        </p:spPr>
        <p:txBody>
          <a:bodyPr wrap="square" rtlCol="0">
            <a:spAutoFit/>
          </a:bodyPr>
          <a:lstStyle/>
          <a:p>
            <a:r>
              <a:rPr lang="en-CA" dirty="0" smtClean="0">
                <a:solidFill>
                  <a:srgbClr val="FF0000"/>
                </a:solidFill>
              </a:rPr>
              <a:t>10% less volume</a:t>
            </a:r>
            <a:endParaRPr lang="en-CA" dirty="0">
              <a:solidFill>
                <a:srgbClr val="FF0000"/>
              </a:solidFill>
            </a:endParaRPr>
          </a:p>
        </p:txBody>
      </p:sp>
      <p:sp>
        <p:nvSpPr>
          <p:cNvPr id="5128" name="Rectangle 2"/>
          <p:cNvSpPr>
            <a:spLocks noChangeArrowheads="1"/>
          </p:cNvSpPr>
          <p:nvPr/>
        </p:nvSpPr>
        <p:spPr bwMode="auto">
          <a:xfrm>
            <a:off x="582613" y="1774825"/>
            <a:ext cx="78676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dirty="0">
                <a:solidFill>
                  <a:srgbClr val="000000"/>
                </a:solidFill>
              </a:rPr>
              <a:t>Suppose a basketball, with a mass of 100 grams and a volume of 4 liters, tethered to a bag is maintaining a neutral buoyancy in water. If the basketball deforms by 10% (reduces volume) and the bag has a buoyant force of 30 N, what is the mass of the bag?</a:t>
            </a:r>
          </a:p>
        </p:txBody>
      </p:sp>
    </p:spTree>
    <p:extLst>
      <p:ext uri="{BB962C8B-B14F-4D97-AF65-F5344CB8AC3E}">
        <p14:creationId xmlns:p14="http://schemas.microsoft.com/office/powerpoint/2010/main" val="625614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buoyancy wa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54925"/>
            <a:ext cx="4183347" cy="4051466"/>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6152" name="Text Box 6"/>
              <p:cNvSpPr txBox="1">
                <a:spLocks noChangeArrowheads="1"/>
              </p:cNvSpPr>
              <p:nvPr/>
            </p:nvSpPr>
            <p:spPr bwMode="auto">
              <a:xfrm>
                <a:off x="445995" y="1682750"/>
                <a:ext cx="8399463" cy="460805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b="1" dirty="0" smtClean="0"/>
                  <a:t>Answer:</a:t>
                </a:r>
                <a:r>
                  <a:rPr lang="en-CA" altLang="en-US" sz="2200" dirty="0"/>
                  <a:t>  C</a:t>
                </a:r>
              </a:p>
              <a:p>
                <a:pPr eaLnBrk="1" hangingPunct="1">
                  <a:spcBef>
                    <a:spcPct val="50000"/>
                  </a:spcBef>
                  <a:buFontTx/>
                  <a:buNone/>
                </a:pPr>
                <a:r>
                  <a:rPr lang="en-CA" altLang="en-US" sz="2200" b="1" dirty="0"/>
                  <a:t>Justification</a:t>
                </a:r>
                <a:r>
                  <a:rPr lang="en-CA" altLang="en-US" sz="2200" b="1" dirty="0" smtClean="0"/>
                  <a:t>:  </a:t>
                </a:r>
                <a:r>
                  <a:rPr lang="en-CA" altLang="en-US" sz="2200" dirty="0" smtClean="0"/>
                  <a:t> </a:t>
                </a:r>
                <a:r>
                  <a:rPr lang="en-CA" altLang="en-US" sz="2200" b="1" dirty="0" smtClean="0"/>
                  <a:t>Buoyancy</a:t>
                </a:r>
                <a:r>
                  <a:rPr lang="en-CA" altLang="en-US" sz="2200" dirty="0" smtClean="0"/>
                  <a:t> is</a:t>
                </a:r>
                <a:br>
                  <a:rPr lang="en-CA" altLang="en-US" sz="2200" dirty="0" smtClean="0"/>
                </a:br>
                <a:r>
                  <a:rPr lang="en-CA" altLang="en-US" sz="2200" dirty="0" smtClean="0"/>
                  <a:t>an upward force exerted by a</a:t>
                </a:r>
                <a:br>
                  <a:rPr lang="en-CA" altLang="en-US" sz="2200" dirty="0" smtClean="0"/>
                </a:br>
                <a:r>
                  <a:rPr lang="en-CA" altLang="en-US" sz="2200" dirty="0" smtClean="0"/>
                  <a:t>liquid that opposes the weight</a:t>
                </a:r>
                <a:br>
                  <a:rPr lang="en-CA" altLang="en-US" sz="2200" dirty="0" smtClean="0"/>
                </a:br>
                <a:r>
                  <a:rPr lang="en-CA" altLang="en-US" sz="2200" dirty="0" smtClean="0"/>
                  <a:t>of an immersed object. </a:t>
                </a:r>
                <a:r>
                  <a:rPr lang="en-CA" altLang="en-US" sz="2200" b="1" dirty="0" smtClean="0"/>
                  <a:t>Neutral</a:t>
                </a:r>
                <a:br>
                  <a:rPr lang="en-CA" altLang="en-US" sz="2200" b="1" dirty="0" smtClean="0"/>
                </a:br>
                <a:r>
                  <a:rPr lang="en-CA" altLang="en-US" sz="2200" b="1" dirty="0" smtClean="0"/>
                  <a:t>buoyancy</a:t>
                </a:r>
                <a:r>
                  <a:rPr lang="en-CA" altLang="en-US" sz="2200" dirty="0" smtClean="0"/>
                  <a:t> is a condition in</a:t>
                </a:r>
                <a:br>
                  <a:rPr lang="en-CA" altLang="en-US" sz="2200" dirty="0" smtClean="0"/>
                </a:br>
                <a:r>
                  <a:rPr lang="en-CA" altLang="en-US" sz="2200" dirty="0" smtClean="0"/>
                  <a:t>which the buoyancy is equal</a:t>
                </a:r>
                <a:br>
                  <a:rPr lang="en-CA" altLang="en-US" sz="2200" dirty="0" smtClean="0"/>
                </a:br>
                <a:r>
                  <a:rPr lang="en-CA" altLang="en-US" sz="2200" dirty="0" smtClean="0"/>
                  <a:t>to the weight of an immersed</a:t>
                </a:r>
                <a:br>
                  <a:rPr lang="en-CA" altLang="en-US" sz="2200" dirty="0" smtClean="0"/>
                </a:br>
                <a:r>
                  <a:rPr lang="en-CA" altLang="en-US" sz="2200" dirty="0" smtClean="0"/>
                  <a:t>object.</a:t>
                </a:r>
              </a:p>
              <a:p>
                <a:pPr eaLnBrk="1" hangingPunct="1">
                  <a:spcBef>
                    <a:spcPct val="50000"/>
                  </a:spcBef>
                  <a:buNone/>
                </a:pPr>
                <a:r>
                  <a:rPr lang="en-CA" altLang="en-US" sz="2200" dirty="0" smtClean="0"/>
                  <a:t>Note that the basketball displaces</a:t>
                </a:r>
                <a:br>
                  <a:rPr lang="en-CA" altLang="en-US" sz="2200" dirty="0" smtClean="0"/>
                </a:br>
                <a14:m>
                  <m:oMath xmlns:m="http://schemas.openxmlformats.org/officeDocument/2006/math">
                    <m:r>
                      <a:rPr lang="en-CA" altLang="en-US" sz="2200" b="0" i="1" smtClean="0">
                        <a:solidFill>
                          <a:srgbClr val="FF0000"/>
                        </a:solidFill>
                        <a:latin typeface="Cambria Math"/>
                      </a:rPr>
                      <m:t>4 </m:t>
                    </m:r>
                    <m:r>
                      <a:rPr lang="en-CA" altLang="en-US" sz="2200" b="0" i="1" smtClean="0">
                        <a:solidFill>
                          <a:srgbClr val="FF0000"/>
                        </a:solidFill>
                        <a:latin typeface="Cambria Math"/>
                      </a:rPr>
                      <m:t>𝐿</m:t>
                    </m:r>
                    <m:r>
                      <a:rPr lang="en-CA" altLang="en-US" sz="2200" b="0" i="1" smtClean="0">
                        <a:solidFill>
                          <a:srgbClr val="FF0000"/>
                        </a:solidFill>
                        <a:latin typeface="Cambria Math"/>
                      </a:rPr>
                      <m:t> ×90%=3.6 </m:t>
                    </m:r>
                    <m:r>
                      <a:rPr lang="en-CA" altLang="en-US" sz="2200" b="0" i="1" smtClean="0">
                        <a:solidFill>
                          <a:srgbClr val="FF0000"/>
                        </a:solidFill>
                        <a:latin typeface="Cambria Math"/>
                        <a:ea typeface="Cambria Math"/>
                      </a:rPr>
                      <m:t>𝐿</m:t>
                    </m:r>
                  </m:oMath>
                </a14:m>
                <a:r>
                  <a:rPr lang="en-CA" altLang="en-US" sz="2200" dirty="0" smtClean="0"/>
                  <a:t> of water, so there is</a:t>
                </a:r>
                <a:br>
                  <a:rPr lang="en-CA" altLang="en-US" sz="2200" dirty="0" smtClean="0"/>
                </a:br>
                <a:r>
                  <a:rPr lang="en-CA" altLang="en-US" sz="2200" dirty="0" smtClean="0"/>
                  <a:t>an </a:t>
                </a:r>
                <a:r>
                  <a:rPr lang="en-CA" altLang="en-US" sz="2200" b="1" u="sng" dirty="0" smtClean="0"/>
                  <a:t>upward</a:t>
                </a:r>
                <a:r>
                  <a:rPr lang="en-CA" altLang="en-US" sz="2200" dirty="0" smtClean="0"/>
                  <a:t> force of </a:t>
                </a:r>
                <a14:m>
                  <m:oMath xmlns:m="http://schemas.openxmlformats.org/officeDocument/2006/math">
                    <m:r>
                      <a:rPr lang="en-CA" altLang="en-US" sz="2200" i="1" dirty="0" smtClean="0">
                        <a:solidFill>
                          <a:srgbClr val="FF0000"/>
                        </a:solidFill>
                        <a:latin typeface="Cambria Math"/>
                      </a:rPr>
                      <m:t>3</m:t>
                    </m:r>
                    <m:r>
                      <a:rPr lang="en-CA" altLang="en-US" sz="2200" b="0" i="1" dirty="0" smtClean="0">
                        <a:solidFill>
                          <a:srgbClr val="FF0000"/>
                        </a:solidFill>
                        <a:latin typeface="Cambria Math"/>
                      </a:rPr>
                      <m:t>.6</m:t>
                    </m:r>
                    <m:r>
                      <a:rPr lang="en-CA" altLang="en-US" sz="2200" b="0" i="1" smtClean="0">
                        <a:solidFill>
                          <a:srgbClr val="FF0000"/>
                        </a:solidFill>
                        <a:latin typeface="Cambria Math"/>
                      </a:rPr>
                      <m:t> </m:t>
                    </m:r>
                    <m:r>
                      <a:rPr lang="en-CA" altLang="en-US" sz="2200" b="0" i="1" smtClean="0">
                        <a:solidFill>
                          <a:srgbClr val="FF0000"/>
                        </a:solidFill>
                        <a:latin typeface="Cambria Math"/>
                      </a:rPr>
                      <m:t>𝑘𝑔</m:t>
                    </m:r>
                    <m:r>
                      <a:rPr lang="en-CA" altLang="en-US" sz="2200" b="0" i="1" smtClean="0">
                        <a:solidFill>
                          <a:srgbClr val="FF0000"/>
                        </a:solidFill>
                        <a:latin typeface="Cambria Math"/>
                      </a:rPr>
                      <m:t> ×10</m:t>
                    </m:r>
                    <m:f>
                      <m:fPr>
                        <m:ctrlPr>
                          <a:rPr lang="en-CA" altLang="en-US" sz="2200" b="0" i="1" smtClean="0">
                            <a:solidFill>
                              <a:srgbClr val="FF0000"/>
                            </a:solidFill>
                            <a:latin typeface="Cambria Math"/>
                            <a:ea typeface="Cambria Math"/>
                          </a:rPr>
                        </m:ctrlPr>
                      </m:fPr>
                      <m:num>
                        <m:r>
                          <a:rPr lang="en-CA" altLang="en-US" sz="2200" b="0" i="1" smtClean="0">
                            <a:solidFill>
                              <a:srgbClr val="FF0000"/>
                            </a:solidFill>
                            <a:latin typeface="Cambria Math"/>
                            <a:ea typeface="Cambria Math"/>
                          </a:rPr>
                          <m:t>𝑚</m:t>
                        </m:r>
                      </m:num>
                      <m:den>
                        <m:sSup>
                          <m:sSupPr>
                            <m:ctrlPr>
                              <a:rPr lang="en-CA" altLang="en-US" sz="2200" b="0" i="1" smtClean="0">
                                <a:solidFill>
                                  <a:srgbClr val="FF0000"/>
                                </a:solidFill>
                                <a:latin typeface="Cambria Math"/>
                                <a:ea typeface="Cambria Math"/>
                              </a:rPr>
                            </m:ctrlPr>
                          </m:sSupPr>
                          <m:e>
                            <m:r>
                              <a:rPr lang="en-CA" altLang="en-US" sz="2200" b="0" i="1" smtClean="0">
                                <a:solidFill>
                                  <a:srgbClr val="FF0000"/>
                                </a:solidFill>
                                <a:latin typeface="Cambria Math"/>
                                <a:ea typeface="Cambria Math"/>
                              </a:rPr>
                              <m:t>𝑠</m:t>
                            </m:r>
                          </m:e>
                          <m:sup>
                            <m:r>
                              <a:rPr lang="en-CA" altLang="en-US" sz="2200" b="0" i="1" smtClean="0">
                                <a:solidFill>
                                  <a:srgbClr val="FF0000"/>
                                </a:solidFill>
                                <a:latin typeface="Cambria Math"/>
                                <a:ea typeface="Cambria Math"/>
                              </a:rPr>
                              <m:t>2</m:t>
                            </m:r>
                          </m:sup>
                        </m:sSup>
                      </m:den>
                    </m:f>
                    <m:r>
                      <a:rPr lang="en-CA" altLang="en-US" sz="2200" b="0" i="1" smtClean="0">
                        <a:solidFill>
                          <a:srgbClr val="FF0000"/>
                        </a:solidFill>
                        <a:latin typeface="Cambria Math"/>
                        <a:ea typeface="Cambria Math"/>
                      </a:rPr>
                      <m:t>=36</m:t>
                    </m:r>
                    <m:r>
                      <a:rPr lang="en-CA" altLang="en-US" sz="2200" b="0" i="1" smtClean="0">
                        <a:solidFill>
                          <a:srgbClr val="FF0000"/>
                        </a:solidFill>
                        <a:latin typeface="Cambria Math"/>
                        <a:ea typeface="Cambria Math"/>
                      </a:rPr>
                      <m:t>𝑁</m:t>
                    </m:r>
                  </m:oMath>
                </a14:m>
                <a:r>
                  <a:rPr lang="en-CA" altLang="en-US" sz="2200" dirty="0" smtClean="0"/>
                  <a:t>.</a:t>
                </a:r>
                <a:endParaRPr lang="en-CA" altLang="en-US" sz="2200" dirty="0"/>
              </a:p>
            </p:txBody>
          </p:sp>
        </mc:Choice>
        <mc:Fallback xmlns="">
          <p:sp>
            <p:nvSpPr>
              <p:cNvPr id="6152" name="Text Box 6"/>
              <p:cNvSpPr txBox="1">
                <a:spLocks noRot="1" noChangeAspect="1" noMove="1" noResize="1" noEditPoints="1" noAdjustHandles="1" noChangeArrowheads="1" noChangeShapeType="1" noTextEdit="1"/>
              </p:cNvSpPr>
              <p:nvPr/>
            </p:nvSpPr>
            <p:spPr bwMode="auto">
              <a:xfrm>
                <a:off x="445995" y="1682750"/>
                <a:ext cx="8399463" cy="4608056"/>
              </a:xfrm>
              <a:prstGeom prst="rect">
                <a:avLst/>
              </a:prstGeom>
              <a:blipFill rotWithShape="1">
                <a:blip r:embed="rId5"/>
                <a:stretch>
                  <a:fillRect l="-871" t="-66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6481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Solution continued</a:t>
              </a:r>
              <a:endParaRPr lang="en-CA" altLang="en-US" sz="3600" b="1" dirty="0">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6152" name="Text Box 6"/>
              <p:cNvSpPr txBox="1">
                <a:spLocks noChangeArrowheads="1"/>
              </p:cNvSpPr>
              <p:nvPr/>
            </p:nvSpPr>
            <p:spPr bwMode="auto">
              <a:xfrm>
                <a:off x="311150" y="1682750"/>
                <a:ext cx="8399463" cy="39978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b="1" dirty="0" smtClean="0"/>
                  <a:t>Answer:</a:t>
                </a:r>
                <a:r>
                  <a:rPr lang="en-CA" altLang="en-US" sz="2200" dirty="0"/>
                  <a:t>  C</a:t>
                </a:r>
                <a:endParaRPr lang="en-CA" altLang="en-US" sz="2200" dirty="0" smtClean="0"/>
              </a:p>
              <a:p>
                <a:pPr eaLnBrk="1" hangingPunct="1">
                  <a:spcBef>
                    <a:spcPct val="50000"/>
                  </a:spcBef>
                  <a:buFontTx/>
                  <a:buNone/>
                </a:pPr>
                <a:r>
                  <a:rPr lang="en-CA" altLang="en-US" sz="2200" dirty="0" smtClean="0"/>
                  <a:t>But the mass of the basketball produces a downward force of </a:t>
                </a:r>
                <a14:m>
                  <m:oMath xmlns:m="http://schemas.openxmlformats.org/officeDocument/2006/math">
                    <m:r>
                      <a:rPr lang="en-CA" altLang="en-US" sz="2200" i="1">
                        <a:solidFill>
                          <a:srgbClr val="FF0000"/>
                        </a:solidFill>
                        <a:latin typeface="Cambria Math"/>
                      </a:rPr>
                      <m:t>0</m:t>
                    </m:r>
                    <m:r>
                      <a:rPr lang="en-CA" altLang="en-US" sz="2200" b="0" i="1" smtClean="0">
                        <a:solidFill>
                          <a:srgbClr val="FF0000"/>
                        </a:solidFill>
                        <a:latin typeface="Cambria Math"/>
                      </a:rPr>
                      <m:t>.1 </m:t>
                    </m:r>
                    <m:r>
                      <a:rPr lang="en-CA" altLang="en-US" sz="2200" b="0" i="1" smtClean="0">
                        <a:solidFill>
                          <a:srgbClr val="FF0000"/>
                        </a:solidFill>
                        <a:latin typeface="Cambria Math"/>
                      </a:rPr>
                      <m:t>𝑘𝑔</m:t>
                    </m:r>
                    <m:r>
                      <a:rPr lang="en-CA" altLang="en-US" sz="2200" b="0" i="1" smtClean="0">
                        <a:solidFill>
                          <a:srgbClr val="FF0000"/>
                        </a:solidFill>
                        <a:latin typeface="Cambria Math"/>
                      </a:rPr>
                      <m:t> ×10</m:t>
                    </m:r>
                    <m:f>
                      <m:fPr>
                        <m:ctrlPr>
                          <a:rPr lang="en-CA" altLang="en-US" sz="2200" b="0" i="1" smtClean="0">
                            <a:solidFill>
                              <a:srgbClr val="FF0000"/>
                            </a:solidFill>
                            <a:latin typeface="Cambria Math"/>
                            <a:ea typeface="Cambria Math"/>
                          </a:rPr>
                        </m:ctrlPr>
                      </m:fPr>
                      <m:num>
                        <m:r>
                          <a:rPr lang="en-CA" altLang="en-US" sz="2200" b="0" i="1" smtClean="0">
                            <a:solidFill>
                              <a:srgbClr val="FF0000"/>
                            </a:solidFill>
                            <a:latin typeface="Cambria Math"/>
                            <a:ea typeface="Cambria Math"/>
                          </a:rPr>
                          <m:t>𝑚</m:t>
                        </m:r>
                      </m:num>
                      <m:den>
                        <m:sSup>
                          <m:sSupPr>
                            <m:ctrlPr>
                              <a:rPr lang="en-CA" altLang="en-US" sz="2200" b="0" i="1" smtClean="0">
                                <a:solidFill>
                                  <a:srgbClr val="FF0000"/>
                                </a:solidFill>
                                <a:latin typeface="Cambria Math"/>
                                <a:ea typeface="Cambria Math"/>
                              </a:rPr>
                            </m:ctrlPr>
                          </m:sSupPr>
                          <m:e>
                            <m:r>
                              <a:rPr lang="en-CA" altLang="en-US" sz="2200" b="0" i="1" smtClean="0">
                                <a:solidFill>
                                  <a:srgbClr val="FF0000"/>
                                </a:solidFill>
                                <a:latin typeface="Cambria Math"/>
                                <a:ea typeface="Cambria Math"/>
                              </a:rPr>
                              <m:t>𝑠</m:t>
                            </m:r>
                          </m:e>
                          <m:sup>
                            <m:r>
                              <a:rPr lang="en-CA" altLang="en-US" sz="2200" b="0" i="1" smtClean="0">
                                <a:solidFill>
                                  <a:srgbClr val="FF0000"/>
                                </a:solidFill>
                                <a:latin typeface="Cambria Math"/>
                                <a:ea typeface="Cambria Math"/>
                              </a:rPr>
                              <m:t>2</m:t>
                            </m:r>
                          </m:sup>
                        </m:sSup>
                      </m:den>
                    </m:f>
                    <m:r>
                      <a:rPr lang="en-CA" altLang="en-US" sz="2200" b="0" i="1" smtClean="0">
                        <a:solidFill>
                          <a:srgbClr val="FF0000"/>
                        </a:solidFill>
                        <a:latin typeface="Cambria Math"/>
                        <a:ea typeface="Cambria Math"/>
                      </a:rPr>
                      <m:t>=1 </m:t>
                    </m:r>
                    <m:r>
                      <a:rPr lang="en-CA" altLang="en-US" sz="2200" b="0" i="1" smtClean="0">
                        <a:solidFill>
                          <a:srgbClr val="FF0000"/>
                        </a:solidFill>
                        <a:latin typeface="Cambria Math"/>
                        <a:ea typeface="Cambria Math"/>
                      </a:rPr>
                      <m:t>𝑁</m:t>
                    </m:r>
                  </m:oMath>
                </a14:m>
                <a:r>
                  <a:rPr lang="en-CA" altLang="en-US" sz="2200" dirty="0" smtClean="0"/>
                  <a:t>. Therefore, the net buoyancy force acting on the basketball is </a:t>
                </a:r>
                <a14:m>
                  <m:oMath xmlns:m="http://schemas.openxmlformats.org/officeDocument/2006/math">
                    <m:r>
                      <a:rPr lang="en-CA" altLang="en-US" sz="2200" i="1">
                        <a:solidFill>
                          <a:srgbClr val="FF0000"/>
                        </a:solidFill>
                        <a:latin typeface="Cambria Math"/>
                      </a:rPr>
                      <m:t>3</m:t>
                    </m:r>
                    <m:r>
                      <a:rPr lang="en-CA" altLang="en-US" sz="2200" b="0" i="1" smtClean="0">
                        <a:solidFill>
                          <a:srgbClr val="FF0000"/>
                        </a:solidFill>
                        <a:latin typeface="Cambria Math"/>
                      </a:rPr>
                      <m:t>6 </m:t>
                    </m:r>
                    <m:r>
                      <a:rPr lang="en-CA" altLang="en-US" sz="2200" b="0" i="1" smtClean="0">
                        <a:solidFill>
                          <a:srgbClr val="FF0000"/>
                        </a:solidFill>
                        <a:latin typeface="Cambria Math"/>
                      </a:rPr>
                      <m:t>𝑁</m:t>
                    </m:r>
                    <m:r>
                      <a:rPr lang="en-CA" altLang="en-US" sz="2200" b="0" i="1" smtClean="0">
                        <a:solidFill>
                          <a:srgbClr val="FF0000"/>
                        </a:solidFill>
                        <a:latin typeface="Cambria Math"/>
                      </a:rPr>
                      <m:t> −1 </m:t>
                    </m:r>
                    <m:r>
                      <a:rPr lang="en-CA" altLang="en-US" sz="2200" b="0" i="1" smtClean="0">
                        <a:solidFill>
                          <a:srgbClr val="FF0000"/>
                        </a:solidFill>
                        <a:latin typeface="Cambria Math"/>
                      </a:rPr>
                      <m:t>𝑁</m:t>
                    </m:r>
                    <m:r>
                      <a:rPr lang="en-CA" altLang="en-US" sz="2200" b="0" i="1" smtClean="0">
                        <a:solidFill>
                          <a:srgbClr val="FF0000"/>
                        </a:solidFill>
                        <a:latin typeface="Cambria Math"/>
                        <a:ea typeface="Cambria Math"/>
                      </a:rPr>
                      <m:t>=35 </m:t>
                    </m:r>
                    <m:r>
                      <a:rPr lang="en-CA" altLang="en-US" sz="2200" b="0" i="1" smtClean="0">
                        <a:solidFill>
                          <a:srgbClr val="FF0000"/>
                        </a:solidFill>
                        <a:latin typeface="Cambria Math"/>
                        <a:ea typeface="Cambria Math"/>
                      </a:rPr>
                      <m:t>𝑁</m:t>
                    </m:r>
                  </m:oMath>
                </a14:m>
                <a:r>
                  <a:rPr lang="en-CA" altLang="en-US" sz="2200" dirty="0" smtClean="0"/>
                  <a:t>. Also the bag contributes a buoyant force of </a:t>
                </a:r>
                <a14:m>
                  <m:oMath xmlns:m="http://schemas.openxmlformats.org/officeDocument/2006/math">
                    <m:r>
                      <a:rPr lang="en-CA" altLang="en-US" sz="2200" i="1" dirty="0" smtClean="0">
                        <a:solidFill>
                          <a:srgbClr val="FF0000"/>
                        </a:solidFill>
                        <a:latin typeface="Cambria Math"/>
                      </a:rPr>
                      <m:t>3</m:t>
                    </m:r>
                    <m:r>
                      <a:rPr lang="en-CA" altLang="en-US" sz="2200" b="0" i="1" dirty="0" smtClean="0">
                        <a:solidFill>
                          <a:srgbClr val="FF0000"/>
                        </a:solidFill>
                        <a:latin typeface="Cambria Math"/>
                      </a:rPr>
                      <m:t>0</m:t>
                    </m:r>
                    <m:r>
                      <a:rPr lang="en-CA" altLang="en-US" sz="2200" b="0" i="1" smtClean="0">
                        <a:solidFill>
                          <a:srgbClr val="FF0000"/>
                        </a:solidFill>
                        <a:latin typeface="Cambria Math"/>
                      </a:rPr>
                      <m:t> </m:t>
                    </m:r>
                    <m:r>
                      <a:rPr lang="en-CA" altLang="en-US" sz="2200" b="0" i="1" smtClean="0">
                        <a:solidFill>
                          <a:srgbClr val="FF0000"/>
                        </a:solidFill>
                        <a:latin typeface="Cambria Math"/>
                      </a:rPr>
                      <m:t>𝑁</m:t>
                    </m:r>
                  </m:oMath>
                </a14:m>
                <a:r>
                  <a:rPr lang="en-CA" altLang="en-US" sz="2200" dirty="0" smtClean="0"/>
                  <a:t>. Note that the combined buoyant force is now </a:t>
                </a:r>
                <a14:m>
                  <m:oMath xmlns:m="http://schemas.openxmlformats.org/officeDocument/2006/math">
                    <m:r>
                      <a:rPr lang="en-CA" altLang="en-US" sz="2200" i="1" dirty="0">
                        <a:solidFill>
                          <a:srgbClr val="FF0000"/>
                        </a:solidFill>
                        <a:latin typeface="Cambria Math"/>
                      </a:rPr>
                      <m:t>6</m:t>
                    </m:r>
                    <m:r>
                      <a:rPr lang="en-CA" altLang="en-US" sz="2200" b="0" i="1" dirty="0" smtClean="0">
                        <a:solidFill>
                          <a:srgbClr val="FF0000"/>
                        </a:solidFill>
                        <a:latin typeface="Cambria Math"/>
                      </a:rPr>
                      <m:t>5</m:t>
                    </m:r>
                    <m:r>
                      <a:rPr lang="en-CA" altLang="en-US" sz="2200" b="0" i="1" smtClean="0">
                        <a:solidFill>
                          <a:srgbClr val="FF0000"/>
                        </a:solidFill>
                        <a:latin typeface="Cambria Math"/>
                      </a:rPr>
                      <m:t> </m:t>
                    </m:r>
                    <m:r>
                      <a:rPr lang="en-CA" altLang="en-US" sz="2200" b="0" i="1" smtClean="0">
                        <a:solidFill>
                          <a:srgbClr val="FF0000"/>
                        </a:solidFill>
                        <a:latin typeface="Cambria Math"/>
                      </a:rPr>
                      <m:t>𝑁</m:t>
                    </m:r>
                  </m:oMath>
                </a14:m>
                <a:r>
                  <a:rPr lang="en-CA" altLang="en-US" sz="2200" dirty="0" smtClean="0"/>
                  <a:t>. In order to maintain neutral buoyancy, the weight of the bag must be </a:t>
                </a:r>
                <a14:m>
                  <m:oMath xmlns:m="http://schemas.openxmlformats.org/officeDocument/2006/math">
                    <m:r>
                      <a:rPr lang="en-CA" altLang="en-US" sz="2200" b="0" i="0" smtClean="0">
                        <a:solidFill>
                          <a:srgbClr val="FF0000"/>
                        </a:solidFill>
                        <a:latin typeface="Cambria Math"/>
                        <a:ea typeface="Cambria Math"/>
                      </a:rPr>
                      <m:t>6</m:t>
                    </m:r>
                    <m:r>
                      <a:rPr lang="en-CA" altLang="en-US" sz="2200" b="0" i="1" smtClean="0">
                        <a:solidFill>
                          <a:srgbClr val="FF0000"/>
                        </a:solidFill>
                        <a:latin typeface="Cambria Math"/>
                        <a:ea typeface="Cambria Math"/>
                      </a:rPr>
                      <m:t>5 </m:t>
                    </m:r>
                    <m:r>
                      <a:rPr lang="en-CA" altLang="en-US" sz="2200" b="0" i="1" smtClean="0">
                        <a:solidFill>
                          <a:srgbClr val="FF0000"/>
                        </a:solidFill>
                        <a:latin typeface="Cambria Math"/>
                        <a:ea typeface="Cambria Math"/>
                      </a:rPr>
                      <m:t>𝑁</m:t>
                    </m:r>
                  </m:oMath>
                </a14:m>
                <a:r>
                  <a:rPr lang="en-CA" altLang="en-US" sz="2200" dirty="0" smtClean="0"/>
                  <a:t>. Thus, the mass of the bag is </a:t>
                </a:r>
                <a14:m>
                  <m:oMath xmlns:m="http://schemas.openxmlformats.org/officeDocument/2006/math">
                    <m:f>
                      <m:fPr>
                        <m:ctrlPr>
                          <a:rPr lang="en-CA" altLang="en-US" sz="2400" b="0" i="1" smtClean="0">
                            <a:solidFill>
                              <a:srgbClr val="FF0000"/>
                            </a:solidFill>
                            <a:latin typeface="Cambria Math"/>
                          </a:rPr>
                        </m:ctrlPr>
                      </m:fPr>
                      <m:num>
                        <m:r>
                          <a:rPr lang="en-CA" altLang="en-US" sz="2400" b="0" i="1" smtClean="0">
                            <a:solidFill>
                              <a:srgbClr val="FF0000"/>
                            </a:solidFill>
                            <a:latin typeface="Cambria Math"/>
                          </a:rPr>
                          <m:t>65</m:t>
                        </m:r>
                        <m:r>
                          <a:rPr lang="en-CA" altLang="en-US" sz="2400" b="0" i="1" smtClean="0">
                            <a:solidFill>
                              <a:srgbClr val="FF0000"/>
                            </a:solidFill>
                            <a:latin typeface="Cambria Math"/>
                          </a:rPr>
                          <m:t>𝑁</m:t>
                        </m:r>
                      </m:num>
                      <m:den>
                        <m:r>
                          <a:rPr lang="en-CA" altLang="en-US" sz="2400" b="0" i="1" smtClean="0">
                            <a:solidFill>
                              <a:srgbClr val="FF0000"/>
                            </a:solidFill>
                            <a:latin typeface="Cambria Math"/>
                          </a:rPr>
                          <m:t>10 </m:t>
                        </m:r>
                        <m:r>
                          <a:rPr lang="en-CA" altLang="en-US" sz="2400" b="0" i="1" smtClean="0">
                            <a:solidFill>
                              <a:srgbClr val="FF0000"/>
                            </a:solidFill>
                            <a:latin typeface="Cambria Math"/>
                          </a:rPr>
                          <m:t>𝑚</m:t>
                        </m:r>
                        <m:r>
                          <a:rPr lang="en-CA" altLang="en-US" sz="2400" b="0" i="1" smtClean="0">
                            <a:solidFill>
                              <a:srgbClr val="FF0000"/>
                            </a:solidFill>
                            <a:latin typeface="Cambria Math"/>
                          </a:rPr>
                          <m:t>/</m:t>
                        </m:r>
                        <m:sSup>
                          <m:sSupPr>
                            <m:ctrlPr>
                              <a:rPr lang="en-CA" altLang="en-US" sz="2400" b="0" i="1" smtClean="0">
                                <a:solidFill>
                                  <a:srgbClr val="FF0000"/>
                                </a:solidFill>
                                <a:latin typeface="Cambria Math"/>
                              </a:rPr>
                            </m:ctrlPr>
                          </m:sSupPr>
                          <m:e>
                            <m:r>
                              <a:rPr lang="en-CA" altLang="en-US" sz="2400" b="0" i="1" smtClean="0">
                                <a:solidFill>
                                  <a:srgbClr val="FF0000"/>
                                </a:solidFill>
                                <a:latin typeface="Cambria Math"/>
                              </a:rPr>
                              <m:t>𝑠</m:t>
                            </m:r>
                          </m:e>
                          <m:sup>
                            <m:r>
                              <a:rPr lang="en-CA" altLang="en-US" sz="2400" b="0" i="1" smtClean="0">
                                <a:solidFill>
                                  <a:srgbClr val="FF0000"/>
                                </a:solidFill>
                                <a:latin typeface="Cambria Math"/>
                              </a:rPr>
                              <m:t>2</m:t>
                            </m:r>
                          </m:sup>
                        </m:sSup>
                      </m:den>
                    </m:f>
                    <m:r>
                      <a:rPr lang="en-CA" altLang="en-US" sz="2400" b="0" i="1" smtClean="0">
                        <a:solidFill>
                          <a:srgbClr val="FF0000"/>
                        </a:solidFill>
                        <a:latin typeface="Cambria Math"/>
                      </a:rPr>
                      <m:t>=6.5 </m:t>
                    </m:r>
                    <m:r>
                      <a:rPr lang="en-CA" altLang="en-US" sz="2400" b="0" i="1" smtClean="0">
                        <a:solidFill>
                          <a:srgbClr val="FF0000"/>
                        </a:solidFill>
                        <a:latin typeface="Cambria Math"/>
                      </a:rPr>
                      <m:t>𝑘𝑔</m:t>
                    </m:r>
                  </m:oMath>
                </a14:m>
                <a:r>
                  <a:rPr lang="en-CA" altLang="en-US" sz="2200" dirty="0" smtClean="0"/>
                  <a:t>.</a:t>
                </a:r>
                <a:endParaRPr lang="en-CA" altLang="en-US" sz="2400" dirty="0" smtClean="0"/>
              </a:p>
              <a:p>
                <a:pPr eaLnBrk="1" hangingPunct="1">
                  <a:spcBef>
                    <a:spcPct val="50000"/>
                  </a:spcBef>
                  <a:buFontTx/>
                  <a:buNone/>
                </a:pPr>
                <a:r>
                  <a:rPr lang="en-CA" altLang="en-US" sz="2200" dirty="0" smtClean="0"/>
                  <a:t>Therefore, </a:t>
                </a:r>
                <a:r>
                  <a:rPr lang="en-CA" altLang="en-US" sz="2200" b="1" dirty="0"/>
                  <a:t>C</a:t>
                </a:r>
                <a:r>
                  <a:rPr lang="en-CA" altLang="en-US" sz="2200" dirty="0" smtClean="0"/>
                  <a:t> is the correct answer.</a:t>
                </a:r>
              </a:p>
              <a:p>
                <a:pPr eaLnBrk="1" hangingPunct="1">
                  <a:spcBef>
                    <a:spcPct val="50000"/>
                  </a:spcBef>
                  <a:buFontTx/>
                  <a:buNone/>
                </a:pPr>
                <a:r>
                  <a:rPr lang="en-CA" altLang="en-US" sz="2200" dirty="0" smtClean="0"/>
                  <a:t>Watch: </a:t>
                </a:r>
                <a:r>
                  <a:rPr lang="en-CA" altLang="en-US" sz="1400" dirty="0" smtClean="0">
                    <a:hlinkClick r:id="rId4"/>
                  </a:rPr>
                  <a:t>https://</a:t>
                </a:r>
                <a:r>
                  <a:rPr lang="en-CA" altLang="en-US" sz="1400" dirty="0" err="1" smtClean="0">
                    <a:hlinkClick r:id="rId4"/>
                  </a:rPr>
                  <a:t>www.youtube.com</a:t>
                </a:r>
                <a:r>
                  <a:rPr lang="en-CA" altLang="en-US" sz="1400" dirty="0" smtClean="0">
                    <a:hlinkClick r:id="rId4"/>
                  </a:rPr>
                  <a:t>/</a:t>
                </a:r>
                <a:r>
                  <a:rPr lang="en-CA" altLang="en-US" sz="1400" dirty="0" err="1" smtClean="0">
                    <a:hlinkClick r:id="rId4"/>
                  </a:rPr>
                  <a:t>watch?v</a:t>
                </a:r>
                <a:r>
                  <a:rPr lang="en-CA" altLang="en-US" sz="1400" dirty="0" smtClean="0">
                    <a:hlinkClick r:id="rId4"/>
                  </a:rPr>
                  <a:t>=</a:t>
                </a:r>
                <a:r>
                  <a:rPr lang="en-CA" altLang="en-US" sz="1400" dirty="0" err="1" smtClean="0">
                    <a:hlinkClick r:id="rId4"/>
                  </a:rPr>
                  <a:t>nMlXU97E-uQ</a:t>
                </a:r>
                <a:endParaRPr lang="en-CA" altLang="en-US" sz="1400" dirty="0" smtClean="0"/>
              </a:p>
            </p:txBody>
          </p:sp>
        </mc:Choice>
        <mc:Fallback xmlns="">
          <p:sp>
            <p:nvSpPr>
              <p:cNvPr id="6152" name="Text Box 6"/>
              <p:cNvSpPr txBox="1">
                <a:spLocks noRot="1" noChangeAspect="1" noMove="1" noResize="1" noEditPoints="1" noAdjustHandles="1" noChangeArrowheads="1" noChangeShapeType="1" noTextEdit="1"/>
              </p:cNvSpPr>
              <p:nvPr/>
            </p:nvSpPr>
            <p:spPr bwMode="auto">
              <a:xfrm>
                <a:off x="311150" y="1682750"/>
                <a:ext cx="8399463" cy="3997889"/>
              </a:xfrm>
              <a:prstGeom prst="rect">
                <a:avLst/>
              </a:prstGeom>
              <a:blipFill rotWithShape="1">
                <a:blip r:embed="rId5"/>
                <a:stretch>
                  <a:fillRect l="-871" t="-762" r="-943" b="-213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noFill/>
                  </a:rPr>
                  <a:t> </a:t>
                </a:r>
              </a:p>
            </p:txBody>
          </p:sp>
        </mc:Fallback>
      </mc:AlternateContent>
    </p:spTree>
    <p:extLst>
      <p:ext uri="{BB962C8B-B14F-4D97-AF65-F5344CB8AC3E}">
        <p14:creationId xmlns:p14="http://schemas.microsoft.com/office/powerpoint/2010/main" val="175973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Solution </a:t>
              </a:r>
              <a:r>
                <a:rPr lang="en-US" altLang="en-US" sz="3600" b="1" dirty="0" smtClean="0">
                  <a:solidFill>
                    <a:schemeClr val="bg1"/>
                  </a:solidFill>
                </a:rPr>
                <a:t>continued</a:t>
              </a:r>
              <a:endParaRPr lang="en-CA" altLang="en-US" sz="3600" b="1" dirty="0">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6152" name="Text Box 6"/>
              <p:cNvSpPr txBox="1">
                <a:spLocks noChangeArrowheads="1"/>
              </p:cNvSpPr>
              <p:nvPr/>
            </p:nvSpPr>
            <p:spPr bwMode="auto">
              <a:xfrm>
                <a:off x="311150" y="1682750"/>
                <a:ext cx="8399463" cy="46972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b="1" dirty="0" smtClean="0"/>
                  <a:t>Answer:</a:t>
                </a:r>
                <a:r>
                  <a:rPr lang="en-CA" altLang="en-US" sz="2200" dirty="0"/>
                  <a:t>  C</a:t>
                </a:r>
                <a:endParaRPr lang="en-CA" altLang="en-US" sz="2200" dirty="0" smtClean="0"/>
              </a:p>
              <a:p>
                <a:pPr eaLnBrk="1" hangingPunct="1">
                  <a:spcBef>
                    <a:spcPct val="50000"/>
                  </a:spcBef>
                  <a:buFontTx/>
                  <a:buNone/>
                </a:pPr>
                <a:r>
                  <a:rPr lang="en-CA" altLang="en-US" sz="2200" dirty="0" smtClean="0"/>
                  <a:t>But the mass of the basketball produces a </a:t>
                </a:r>
                <a:r>
                  <a:rPr lang="en-CA" altLang="en-US" sz="2200" b="1" u="sng" dirty="0" smtClean="0"/>
                  <a:t>downward</a:t>
                </a:r>
                <a:r>
                  <a:rPr lang="en-CA" altLang="en-US" sz="2200" dirty="0" smtClean="0"/>
                  <a:t> force of </a:t>
                </a:r>
                <a14:m>
                  <m:oMath xmlns:m="http://schemas.openxmlformats.org/officeDocument/2006/math">
                    <m:r>
                      <a:rPr lang="en-CA" altLang="en-US" sz="2200" i="1">
                        <a:solidFill>
                          <a:srgbClr val="FF0000"/>
                        </a:solidFill>
                        <a:latin typeface="Cambria Math"/>
                      </a:rPr>
                      <m:t>0</m:t>
                    </m:r>
                    <m:r>
                      <a:rPr lang="en-CA" altLang="en-US" sz="2200" b="0" i="1" smtClean="0">
                        <a:solidFill>
                          <a:srgbClr val="FF0000"/>
                        </a:solidFill>
                        <a:latin typeface="Cambria Math"/>
                      </a:rPr>
                      <m:t>.1 </m:t>
                    </m:r>
                    <m:r>
                      <a:rPr lang="en-CA" altLang="en-US" sz="2200" b="0" i="1" smtClean="0">
                        <a:solidFill>
                          <a:srgbClr val="FF0000"/>
                        </a:solidFill>
                        <a:latin typeface="Cambria Math"/>
                      </a:rPr>
                      <m:t>𝑘𝑔</m:t>
                    </m:r>
                    <m:r>
                      <a:rPr lang="en-CA" altLang="en-US" sz="2200" b="0" i="1" smtClean="0">
                        <a:solidFill>
                          <a:srgbClr val="FF0000"/>
                        </a:solidFill>
                        <a:latin typeface="Cambria Math"/>
                      </a:rPr>
                      <m:t> ×10</m:t>
                    </m:r>
                    <m:f>
                      <m:fPr>
                        <m:ctrlPr>
                          <a:rPr lang="en-CA" altLang="en-US" sz="2200" b="0" i="1" smtClean="0">
                            <a:solidFill>
                              <a:srgbClr val="FF0000"/>
                            </a:solidFill>
                            <a:latin typeface="Cambria Math"/>
                            <a:ea typeface="Cambria Math"/>
                          </a:rPr>
                        </m:ctrlPr>
                      </m:fPr>
                      <m:num>
                        <m:r>
                          <a:rPr lang="en-CA" altLang="en-US" sz="2200" b="0" i="1" smtClean="0">
                            <a:solidFill>
                              <a:srgbClr val="FF0000"/>
                            </a:solidFill>
                            <a:latin typeface="Cambria Math"/>
                            <a:ea typeface="Cambria Math"/>
                          </a:rPr>
                          <m:t>𝑚</m:t>
                        </m:r>
                      </m:num>
                      <m:den>
                        <m:sSup>
                          <m:sSupPr>
                            <m:ctrlPr>
                              <a:rPr lang="en-CA" altLang="en-US" sz="2200" b="0" i="1" smtClean="0">
                                <a:solidFill>
                                  <a:srgbClr val="FF0000"/>
                                </a:solidFill>
                                <a:latin typeface="Cambria Math"/>
                                <a:ea typeface="Cambria Math"/>
                              </a:rPr>
                            </m:ctrlPr>
                          </m:sSupPr>
                          <m:e>
                            <m:r>
                              <a:rPr lang="en-CA" altLang="en-US" sz="2200" b="0" i="1" smtClean="0">
                                <a:solidFill>
                                  <a:srgbClr val="FF0000"/>
                                </a:solidFill>
                                <a:latin typeface="Cambria Math"/>
                                <a:ea typeface="Cambria Math"/>
                              </a:rPr>
                              <m:t>𝑠</m:t>
                            </m:r>
                          </m:e>
                          <m:sup>
                            <m:r>
                              <a:rPr lang="en-CA" altLang="en-US" sz="2200" b="0" i="1" smtClean="0">
                                <a:solidFill>
                                  <a:srgbClr val="FF0000"/>
                                </a:solidFill>
                                <a:latin typeface="Cambria Math"/>
                                <a:ea typeface="Cambria Math"/>
                              </a:rPr>
                              <m:t>2</m:t>
                            </m:r>
                          </m:sup>
                        </m:sSup>
                      </m:den>
                    </m:f>
                    <m:r>
                      <a:rPr lang="en-CA" altLang="en-US" sz="2200" b="0" i="1" smtClean="0">
                        <a:solidFill>
                          <a:srgbClr val="FF0000"/>
                        </a:solidFill>
                        <a:latin typeface="Cambria Math"/>
                        <a:ea typeface="Cambria Math"/>
                      </a:rPr>
                      <m:t>=1 </m:t>
                    </m:r>
                    <m:r>
                      <a:rPr lang="en-CA" altLang="en-US" sz="2200" b="0" i="1" smtClean="0">
                        <a:solidFill>
                          <a:srgbClr val="FF0000"/>
                        </a:solidFill>
                        <a:latin typeface="Cambria Math"/>
                        <a:ea typeface="Cambria Math"/>
                      </a:rPr>
                      <m:t>𝑁</m:t>
                    </m:r>
                  </m:oMath>
                </a14:m>
                <a:r>
                  <a:rPr lang="en-CA" altLang="en-US" sz="2200" dirty="0" smtClean="0"/>
                  <a:t>. Therefore, the net buoyancy force acting on the basketball is </a:t>
                </a:r>
                <a14:m>
                  <m:oMath xmlns:m="http://schemas.openxmlformats.org/officeDocument/2006/math">
                    <m:r>
                      <a:rPr lang="en-CA" altLang="en-US" sz="2200" i="1">
                        <a:solidFill>
                          <a:srgbClr val="FF0000"/>
                        </a:solidFill>
                        <a:latin typeface="Cambria Math"/>
                      </a:rPr>
                      <m:t>3</m:t>
                    </m:r>
                    <m:r>
                      <a:rPr lang="en-CA" altLang="en-US" sz="2200" b="0" i="1" smtClean="0">
                        <a:solidFill>
                          <a:srgbClr val="FF0000"/>
                        </a:solidFill>
                        <a:latin typeface="Cambria Math"/>
                      </a:rPr>
                      <m:t>6 </m:t>
                    </m:r>
                    <m:r>
                      <a:rPr lang="en-CA" altLang="en-US" sz="2200" b="0" i="1" smtClean="0">
                        <a:solidFill>
                          <a:srgbClr val="FF0000"/>
                        </a:solidFill>
                        <a:latin typeface="Cambria Math"/>
                      </a:rPr>
                      <m:t>𝑁</m:t>
                    </m:r>
                    <m:r>
                      <a:rPr lang="en-CA" altLang="en-US" sz="2200" b="0" i="1" smtClean="0">
                        <a:solidFill>
                          <a:srgbClr val="FF0000"/>
                        </a:solidFill>
                        <a:latin typeface="Cambria Math"/>
                      </a:rPr>
                      <m:t> −1 </m:t>
                    </m:r>
                    <m:r>
                      <a:rPr lang="en-CA" altLang="en-US" sz="2200" b="0" i="1" smtClean="0">
                        <a:solidFill>
                          <a:srgbClr val="FF0000"/>
                        </a:solidFill>
                        <a:latin typeface="Cambria Math"/>
                      </a:rPr>
                      <m:t>𝑁</m:t>
                    </m:r>
                    <m:r>
                      <a:rPr lang="en-CA" altLang="en-US" sz="2200" b="0" i="1" smtClean="0">
                        <a:solidFill>
                          <a:srgbClr val="FF0000"/>
                        </a:solidFill>
                        <a:latin typeface="Cambria Math"/>
                        <a:ea typeface="Cambria Math"/>
                      </a:rPr>
                      <m:t>=35 </m:t>
                    </m:r>
                    <m:r>
                      <a:rPr lang="en-CA" altLang="en-US" sz="2200" b="0" i="1" smtClean="0">
                        <a:solidFill>
                          <a:srgbClr val="FF0000"/>
                        </a:solidFill>
                        <a:latin typeface="Cambria Math"/>
                        <a:ea typeface="Cambria Math"/>
                      </a:rPr>
                      <m:t>𝑁</m:t>
                    </m:r>
                  </m:oMath>
                </a14:m>
                <a:r>
                  <a:rPr lang="en-CA" altLang="en-US" sz="2200" dirty="0" smtClean="0"/>
                  <a:t> (</a:t>
                </a:r>
                <a:r>
                  <a:rPr lang="en-CA" altLang="en-US" sz="2200" b="1" u="sng" dirty="0" smtClean="0"/>
                  <a:t>upwards</a:t>
                </a:r>
                <a:r>
                  <a:rPr lang="en-CA" altLang="en-US" sz="2200" dirty="0" smtClean="0"/>
                  <a:t>). Also, the bag contributes an </a:t>
                </a:r>
                <a:r>
                  <a:rPr lang="en-CA" altLang="en-US" sz="2200" b="1" u="sng" dirty="0" smtClean="0"/>
                  <a:t>upwards</a:t>
                </a:r>
                <a:r>
                  <a:rPr lang="en-CA" altLang="en-US" sz="2200" dirty="0" smtClean="0"/>
                  <a:t> buoyant force of </a:t>
                </a:r>
                <a14:m>
                  <m:oMath xmlns:m="http://schemas.openxmlformats.org/officeDocument/2006/math">
                    <m:r>
                      <a:rPr lang="en-CA" altLang="en-US" sz="2200" i="1" dirty="0" smtClean="0">
                        <a:solidFill>
                          <a:srgbClr val="FF0000"/>
                        </a:solidFill>
                        <a:latin typeface="Cambria Math"/>
                      </a:rPr>
                      <m:t>3</m:t>
                    </m:r>
                    <m:r>
                      <a:rPr lang="en-CA" altLang="en-US" sz="2200" b="0" i="1" dirty="0" smtClean="0">
                        <a:solidFill>
                          <a:srgbClr val="FF0000"/>
                        </a:solidFill>
                        <a:latin typeface="Cambria Math"/>
                      </a:rPr>
                      <m:t>0</m:t>
                    </m:r>
                    <m:r>
                      <a:rPr lang="en-CA" altLang="en-US" sz="2200" b="0" i="1" smtClean="0">
                        <a:solidFill>
                          <a:srgbClr val="FF0000"/>
                        </a:solidFill>
                        <a:latin typeface="Cambria Math"/>
                      </a:rPr>
                      <m:t> </m:t>
                    </m:r>
                    <m:r>
                      <a:rPr lang="en-CA" altLang="en-US" sz="2200" b="0" i="1" smtClean="0">
                        <a:solidFill>
                          <a:srgbClr val="FF0000"/>
                        </a:solidFill>
                        <a:latin typeface="Cambria Math"/>
                      </a:rPr>
                      <m:t>𝑁</m:t>
                    </m:r>
                  </m:oMath>
                </a14:m>
                <a:r>
                  <a:rPr lang="en-CA" altLang="en-US" sz="2200" dirty="0" smtClean="0"/>
                  <a:t>. Note that the combined buoyant force is now </a:t>
                </a:r>
                <a14:m>
                  <m:oMath xmlns:m="http://schemas.openxmlformats.org/officeDocument/2006/math">
                    <m:r>
                      <a:rPr lang="en-CA" altLang="en-US" sz="2200" i="1" dirty="0">
                        <a:solidFill>
                          <a:srgbClr val="FF0000"/>
                        </a:solidFill>
                        <a:latin typeface="Cambria Math"/>
                      </a:rPr>
                      <m:t>6</m:t>
                    </m:r>
                    <m:r>
                      <a:rPr lang="en-CA" altLang="en-US" sz="2200" b="0" i="1" dirty="0" smtClean="0">
                        <a:solidFill>
                          <a:srgbClr val="FF0000"/>
                        </a:solidFill>
                        <a:latin typeface="Cambria Math"/>
                      </a:rPr>
                      <m:t>5</m:t>
                    </m:r>
                    <m:r>
                      <a:rPr lang="en-CA" altLang="en-US" sz="2200" b="0" i="1" smtClean="0">
                        <a:solidFill>
                          <a:srgbClr val="FF0000"/>
                        </a:solidFill>
                        <a:latin typeface="Cambria Math"/>
                      </a:rPr>
                      <m:t> </m:t>
                    </m:r>
                    <m:r>
                      <a:rPr lang="en-CA" altLang="en-US" sz="2200" b="0" i="1" smtClean="0">
                        <a:solidFill>
                          <a:srgbClr val="FF0000"/>
                        </a:solidFill>
                        <a:latin typeface="Cambria Math"/>
                      </a:rPr>
                      <m:t>𝑁</m:t>
                    </m:r>
                  </m:oMath>
                </a14:m>
                <a:r>
                  <a:rPr lang="en-CA" altLang="en-US" sz="2200" dirty="0"/>
                  <a:t> (</a:t>
                </a:r>
                <a:r>
                  <a:rPr lang="en-CA" altLang="en-US" sz="2200" b="1" u="sng" dirty="0"/>
                  <a:t>upwards</a:t>
                </a:r>
                <a:r>
                  <a:rPr lang="en-CA" altLang="en-US" sz="2200" dirty="0"/>
                  <a:t>). </a:t>
                </a:r>
                <a:r>
                  <a:rPr lang="en-CA" altLang="en-US" sz="2200" dirty="0" smtClean="0"/>
                  <a:t>In order to maintain neutral buoyancy, the weight of the bag (the force of gravity </a:t>
                </a:r>
                <a:r>
                  <a:rPr lang="en-CA" altLang="en-US" sz="2200" b="1" u="sng" dirty="0" smtClean="0"/>
                  <a:t>downwards</a:t>
                </a:r>
                <a:r>
                  <a:rPr lang="en-CA" altLang="en-US" sz="2200" dirty="0" smtClean="0"/>
                  <a:t>) must be </a:t>
                </a:r>
                <a14:m>
                  <m:oMath xmlns:m="http://schemas.openxmlformats.org/officeDocument/2006/math">
                    <m:r>
                      <a:rPr lang="en-CA" altLang="en-US" sz="2200" b="0" i="0" smtClean="0">
                        <a:solidFill>
                          <a:srgbClr val="FF0000"/>
                        </a:solidFill>
                        <a:latin typeface="Cambria Math"/>
                        <a:ea typeface="Cambria Math"/>
                      </a:rPr>
                      <m:t>6</m:t>
                    </m:r>
                    <m:r>
                      <a:rPr lang="en-CA" altLang="en-US" sz="2200" b="0" i="1" smtClean="0">
                        <a:solidFill>
                          <a:srgbClr val="FF0000"/>
                        </a:solidFill>
                        <a:latin typeface="Cambria Math"/>
                        <a:ea typeface="Cambria Math"/>
                      </a:rPr>
                      <m:t>5 </m:t>
                    </m:r>
                    <m:r>
                      <a:rPr lang="en-CA" altLang="en-US" sz="2200" b="0" i="1" smtClean="0">
                        <a:solidFill>
                          <a:srgbClr val="FF0000"/>
                        </a:solidFill>
                        <a:latin typeface="Cambria Math"/>
                        <a:ea typeface="Cambria Math"/>
                      </a:rPr>
                      <m:t>𝑁</m:t>
                    </m:r>
                  </m:oMath>
                </a14:m>
                <a:r>
                  <a:rPr lang="en-CA" altLang="en-US" sz="2200" dirty="0" smtClean="0"/>
                  <a:t>. Thus, the mass of the bag is </a:t>
                </a:r>
                <a14:m>
                  <m:oMath xmlns:m="http://schemas.openxmlformats.org/officeDocument/2006/math">
                    <m:f>
                      <m:fPr>
                        <m:ctrlPr>
                          <a:rPr lang="en-CA" altLang="en-US" sz="2400" b="0" i="1" smtClean="0">
                            <a:solidFill>
                              <a:srgbClr val="FF0000"/>
                            </a:solidFill>
                            <a:latin typeface="Cambria Math"/>
                          </a:rPr>
                        </m:ctrlPr>
                      </m:fPr>
                      <m:num>
                        <m:r>
                          <a:rPr lang="en-CA" altLang="en-US" sz="2400" b="0" i="1" smtClean="0">
                            <a:solidFill>
                              <a:srgbClr val="FF0000"/>
                            </a:solidFill>
                            <a:latin typeface="Cambria Math"/>
                          </a:rPr>
                          <m:t>65</m:t>
                        </m:r>
                        <m:r>
                          <a:rPr lang="en-CA" altLang="en-US" sz="2400" b="0" i="1" smtClean="0">
                            <a:solidFill>
                              <a:srgbClr val="FF0000"/>
                            </a:solidFill>
                            <a:latin typeface="Cambria Math"/>
                          </a:rPr>
                          <m:t>𝑁</m:t>
                        </m:r>
                      </m:num>
                      <m:den>
                        <m:r>
                          <a:rPr lang="en-CA" altLang="en-US" sz="2400" b="0" i="1" smtClean="0">
                            <a:solidFill>
                              <a:srgbClr val="FF0000"/>
                            </a:solidFill>
                            <a:latin typeface="Cambria Math"/>
                          </a:rPr>
                          <m:t>10 </m:t>
                        </m:r>
                        <m:r>
                          <a:rPr lang="en-CA" altLang="en-US" sz="2400" b="0" i="1" smtClean="0">
                            <a:solidFill>
                              <a:srgbClr val="FF0000"/>
                            </a:solidFill>
                            <a:latin typeface="Cambria Math"/>
                          </a:rPr>
                          <m:t>𝑚</m:t>
                        </m:r>
                        <m:r>
                          <a:rPr lang="en-CA" altLang="en-US" sz="2400" b="0" i="1" smtClean="0">
                            <a:solidFill>
                              <a:srgbClr val="FF0000"/>
                            </a:solidFill>
                            <a:latin typeface="Cambria Math"/>
                          </a:rPr>
                          <m:t>/</m:t>
                        </m:r>
                        <m:sSup>
                          <m:sSupPr>
                            <m:ctrlPr>
                              <a:rPr lang="en-CA" altLang="en-US" sz="2400" b="0" i="1" smtClean="0">
                                <a:solidFill>
                                  <a:srgbClr val="FF0000"/>
                                </a:solidFill>
                                <a:latin typeface="Cambria Math"/>
                              </a:rPr>
                            </m:ctrlPr>
                          </m:sSupPr>
                          <m:e>
                            <m:r>
                              <a:rPr lang="en-CA" altLang="en-US" sz="2400" b="0" i="1" smtClean="0">
                                <a:solidFill>
                                  <a:srgbClr val="FF0000"/>
                                </a:solidFill>
                                <a:latin typeface="Cambria Math"/>
                              </a:rPr>
                              <m:t>𝑠</m:t>
                            </m:r>
                          </m:e>
                          <m:sup>
                            <m:r>
                              <a:rPr lang="en-CA" altLang="en-US" sz="2400" b="0" i="1" smtClean="0">
                                <a:solidFill>
                                  <a:srgbClr val="FF0000"/>
                                </a:solidFill>
                                <a:latin typeface="Cambria Math"/>
                              </a:rPr>
                              <m:t>2</m:t>
                            </m:r>
                          </m:sup>
                        </m:sSup>
                      </m:den>
                    </m:f>
                    <m:r>
                      <a:rPr lang="en-CA" altLang="en-US" sz="2400" b="0" i="1" smtClean="0">
                        <a:solidFill>
                          <a:srgbClr val="FF0000"/>
                        </a:solidFill>
                        <a:latin typeface="Cambria Math"/>
                      </a:rPr>
                      <m:t>=6.5 </m:t>
                    </m:r>
                    <m:r>
                      <a:rPr lang="en-CA" altLang="en-US" sz="2400" b="0" i="1" smtClean="0">
                        <a:solidFill>
                          <a:srgbClr val="FF0000"/>
                        </a:solidFill>
                        <a:latin typeface="Cambria Math"/>
                      </a:rPr>
                      <m:t>𝑘𝑔</m:t>
                    </m:r>
                  </m:oMath>
                </a14:m>
                <a:r>
                  <a:rPr lang="en-CA" altLang="en-US" sz="2200" dirty="0" smtClean="0"/>
                  <a:t>.</a:t>
                </a:r>
                <a:endParaRPr lang="en-CA" altLang="en-US" sz="2400" dirty="0" smtClean="0"/>
              </a:p>
              <a:p>
                <a:pPr eaLnBrk="1" hangingPunct="1">
                  <a:spcBef>
                    <a:spcPct val="50000"/>
                  </a:spcBef>
                  <a:buFontTx/>
                  <a:buNone/>
                </a:pPr>
                <a:r>
                  <a:rPr lang="en-CA" altLang="en-US" sz="2200" dirty="0" smtClean="0"/>
                  <a:t>Therefore, </a:t>
                </a:r>
                <a:r>
                  <a:rPr lang="en-CA" altLang="en-US" sz="2200" b="1" dirty="0"/>
                  <a:t>C</a:t>
                </a:r>
                <a:r>
                  <a:rPr lang="en-CA" altLang="en-US" sz="2200" dirty="0" smtClean="0"/>
                  <a:t> is the correct answer.</a:t>
                </a:r>
              </a:p>
              <a:p>
                <a:pPr eaLnBrk="1" hangingPunct="1">
                  <a:spcBef>
                    <a:spcPct val="50000"/>
                  </a:spcBef>
                  <a:buFontTx/>
                  <a:buNone/>
                </a:pPr>
                <a:r>
                  <a:rPr lang="en-CA" altLang="en-US" sz="2200" dirty="0" smtClean="0"/>
                  <a:t>Watch: </a:t>
                </a:r>
                <a:r>
                  <a:rPr lang="en-CA" altLang="en-US" sz="1400" dirty="0" smtClean="0">
                    <a:hlinkClick r:id="rId4"/>
                  </a:rPr>
                  <a:t>https://</a:t>
                </a:r>
                <a:r>
                  <a:rPr lang="en-CA" altLang="en-US" sz="1400" dirty="0" err="1" smtClean="0">
                    <a:hlinkClick r:id="rId4"/>
                  </a:rPr>
                  <a:t>www.youtube.com</a:t>
                </a:r>
                <a:r>
                  <a:rPr lang="en-CA" altLang="en-US" sz="1400" dirty="0" smtClean="0">
                    <a:hlinkClick r:id="rId4"/>
                  </a:rPr>
                  <a:t>/</a:t>
                </a:r>
                <a:r>
                  <a:rPr lang="en-CA" altLang="en-US" sz="1400" dirty="0" err="1" smtClean="0">
                    <a:hlinkClick r:id="rId4"/>
                  </a:rPr>
                  <a:t>watch?v</a:t>
                </a:r>
                <a:r>
                  <a:rPr lang="en-CA" altLang="en-US" sz="1400" dirty="0" smtClean="0">
                    <a:hlinkClick r:id="rId4"/>
                  </a:rPr>
                  <a:t>=</a:t>
                </a:r>
                <a:r>
                  <a:rPr lang="en-CA" altLang="en-US" sz="1400" dirty="0" err="1" smtClean="0">
                    <a:hlinkClick r:id="rId4"/>
                  </a:rPr>
                  <a:t>nMlXU97E-uQ</a:t>
                </a:r>
                <a:endParaRPr lang="en-CA" altLang="en-US" sz="1400" dirty="0" smtClean="0"/>
              </a:p>
            </p:txBody>
          </p:sp>
        </mc:Choice>
        <mc:Fallback xmlns="">
          <p:sp>
            <p:nvSpPr>
              <p:cNvPr id="6152" name="Text Box 6"/>
              <p:cNvSpPr txBox="1">
                <a:spLocks noRot="1" noChangeAspect="1" noMove="1" noResize="1" noEditPoints="1" noAdjustHandles="1" noChangeArrowheads="1" noChangeShapeType="1" noTextEdit="1"/>
              </p:cNvSpPr>
              <p:nvPr/>
            </p:nvSpPr>
            <p:spPr bwMode="auto">
              <a:xfrm>
                <a:off x="311150" y="1682750"/>
                <a:ext cx="8399463" cy="4697248"/>
              </a:xfrm>
              <a:prstGeom prst="rect">
                <a:avLst/>
              </a:prstGeom>
              <a:blipFill rotWithShape="1">
                <a:blip r:embed="rId5"/>
                <a:stretch>
                  <a:fillRect l="-871" t="-649" r="-145" b="-116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2435153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07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307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307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307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3079" name="Group 17"/>
          <p:cNvGrpSpPr>
            <a:grpSpLocks/>
          </p:cNvGrpSpPr>
          <p:nvPr/>
        </p:nvGrpSpPr>
        <p:grpSpPr bwMode="auto">
          <a:xfrm>
            <a:off x="0" y="0"/>
            <a:ext cx="9144000" cy="1527175"/>
            <a:chOff x="0" y="0"/>
            <a:chExt cx="5760" cy="962"/>
          </a:xfrm>
        </p:grpSpPr>
        <p:pic>
          <p:nvPicPr>
            <p:cNvPr id="308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Buoyancy</a:t>
              </a:r>
              <a:endParaRPr lang="en-CA" altLang="en-US" sz="3600" b="1" dirty="0">
                <a:solidFill>
                  <a:schemeClr val="bg1"/>
                </a:solidFill>
              </a:endParaRPr>
            </a:p>
          </p:txBody>
        </p:sp>
        <p:sp>
          <p:nvSpPr>
            <p:cNvPr id="308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grpSp>
        <p:nvGrpSpPr>
          <p:cNvPr id="3" name="Group 2"/>
          <p:cNvGrpSpPr/>
          <p:nvPr/>
        </p:nvGrpSpPr>
        <p:grpSpPr>
          <a:xfrm>
            <a:off x="5244491" y="1932024"/>
            <a:ext cx="3464130" cy="4628614"/>
            <a:chOff x="5347727" y="2020978"/>
            <a:chExt cx="3464130" cy="4628614"/>
          </a:xfrm>
        </p:grpSpPr>
        <p:pic>
          <p:nvPicPr>
            <p:cNvPr id="3084" name="Picture 12" descr="https://upload.wikimedia.org/wikipedia/commons/thumb/7/74/Buoyancy.svg/2000px-Buoyancy.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47727" y="2020978"/>
              <a:ext cx="3464130" cy="432669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479034" y="6341815"/>
              <a:ext cx="3201517" cy="307777"/>
            </a:xfrm>
            <a:prstGeom prst="rect">
              <a:avLst/>
            </a:prstGeom>
            <a:noFill/>
          </p:spPr>
          <p:txBody>
            <a:bodyPr wrap="none" rtlCol="0">
              <a:spAutoFit/>
            </a:bodyPr>
            <a:lstStyle/>
            <a:p>
              <a:pPr algn="ctr"/>
              <a:r>
                <a:rPr lang="en-CA" sz="1400" dirty="0" smtClean="0"/>
                <a:t>https://</a:t>
              </a:r>
              <a:r>
                <a:rPr lang="en-CA" sz="1400" dirty="0" err="1" smtClean="0"/>
                <a:t>en.wikipedia.org</a:t>
              </a:r>
              <a:r>
                <a:rPr lang="en-CA" sz="1400" dirty="0" smtClean="0"/>
                <a:t>/wiki/Buoyancy</a:t>
              </a:r>
              <a:endParaRPr lang="en-CA" sz="1400" dirty="0"/>
            </a:p>
          </p:txBody>
        </p:sp>
      </p:grpSp>
      <p:grpSp>
        <p:nvGrpSpPr>
          <p:cNvPr id="5" name="Group 4"/>
          <p:cNvGrpSpPr/>
          <p:nvPr/>
        </p:nvGrpSpPr>
        <p:grpSpPr>
          <a:xfrm>
            <a:off x="503930" y="1830254"/>
            <a:ext cx="4549366" cy="4832155"/>
            <a:chOff x="607166" y="1918742"/>
            <a:chExt cx="4549366" cy="4832155"/>
          </a:xfrm>
        </p:grpSpPr>
        <p:pic>
          <p:nvPicPr>
            <p:cNvPr id="3086" name="Picture 14" descr="https://s-media-cache-ak0.pinimg.com/originals/ff/32/8c/ff328c2a3161775a24fd38de40a43096.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66" y="1918742"/>
              <a:ext cx="4549366" cy="453116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0894" y="6443120"/>
              <a:ext cx="4401911" cy="307777"/>
            </a:xfrm>
            <a:prstGeom prst="rect">
              <a:avLst/>
            </a:prstGeom>
            <a:noFill/>
          </p:spPr>
          <p:txBody>
            <a:bodyPr wrap="none" rtlCol="0">
              <a:spAutoFit/>
            </a:bodyPr>
            <a:lstStyle/>
            <a:p>
              <a:pPr algn="ctr"/>
              <a:r>
                <a:rPr lang="en-CA" sz="1400" dirty="0" smtClean="0"/>
                <a:t>https://</a:t>
              </a:r>
              <a:r>
                <a:rPr lang="en-CA" sz="1400" dirty="0" err="1" smtClean="0"/>
                <a:t>www.pinterest.com</a:t>
              </a:r>
              <a:r>
                <a:rPr lang="en-CA" sz="1400" dirty="0" smtClean="0"/>
                <a:t>/pin/185843922097748700/</a:t>
              </a:r>
              <a:endParaRPr lang="en-CA" sz="14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09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410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410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410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4103" name="Group 17"/>
          <p:cNvGrpSpPr>
            <a:grpSpLocks/>
          </p:cNvGrpSpPr>
          <p:nvPr/>
        </p:nvGrpSpPr>
        <p:grpSpPr bwMode="auto">
          <a:xfrm>
            <a:off x="0" y="0"/>
            <a:ext cx="9144000" cy="1527175"/>
            <a:chOff x="0" y="0"/>
            <a:chExt cx="5760" cy="962"/>
          </a:xfrm>
        </p:grpSpPr>
        <p:pic>
          <p:nvPicPr>
            <p:cNvPr id="4105"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Buoyancy</a:t>
              </a:r>
              <a:endParaRPr lang="en-CA" altLang="en-US" sz="3600" b="1" dirty="0">
                <a:solidFill>
                  <a:schemeClr val="bg1"/>
                </a:solidFill>
              </a:endParaRPr>
            </a:p>
          </p:txBody>
        </p:sp>
        <p:sp>
          <p:nvSpPr>
            <p:cNvPr id="4107"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4104" name="TextBox 2"/>
          <p:cNvSpPr txBox="1">
            <a:spLocks noChangeArrowheads="1"/>
          </p:cNvSpPr>
          <p:nvPr/>
        </p:nvSpPr>
        <p:spPr bwMode="auto">
          <a:xfrm>
            <a:off x="307975" y="1871663"/>
            <a:ext cx="85280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4000" dirty="0"/>
              <a:t>The following questions have been compiled from a collection of questions submitted on </a:t>
            </a:r>
            <a:r>
              <a:rPr lang="en-US" altLang="en-US" sz="4000" dirty="0" err="1"/>
              <a:t>PeerWise</a:t>
            </a:r>
            <a:r>
              <a:rPr lang="en-US" altLang="en-US" sz="4000" dirty="0"/>
              <a:t> (</a:t>
            </a:r>
            <a:r>
              <a:rPr lang="en-US" altLang="en-US" sz="4000" dirty="0">
                <a:hlinkClick r:id="rId4"/>
              </a:rPr>
              <a:t>https://</a:t>
            </a:r>
            <a:r>
              <a:rPr lang="en-US" altLang="en-US" sz="4000" dirty="0" err="1">
                <a:hlinkClick r:id="rId4"/>
              </a:rPr>
              <a:t>peerwise.cs.auckland.ac.nz</a:t>
            </a:r>
            <a:r>
              <a:rPr lang="en-US" altLang="en-US" sz="4000" dirty="0">
                <a:hlinkClick r:id="rId4"/>
              </a:rPr>
              <a:t>/</a:t>
            </a:r>
            <a:r>
              <a:rPr lang="en-US" altLang="en-US" sz="4000" dirty="0"/>
              <a:t>) by teacher candidates as part of the EDCP 357 physics methods courses at </a:t>
            </a:r>
            <a:r>
              <a:rPr lang="en-US" altLang="en-US" sz="4000" dirty="0" err="1"/>
              <a:t>UBC</a:t>
            </a:r>
            <a:r>
              <a:rPr lang="en-US" altLang="en-US" sz="4000"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Buoyancy Problems </a:t>
              </a:r>
              <a:r>
                <a:rPr lang="en-US" altLang="en-US" sz="3600" b="1" dirty="0">
                  <a:solidFill>
                    <a:schemeClr val="bg1"/>
                  </a:solidFill>
                </a:rPr>
                <a:t>I</a:t>
              </a:r>
              <a:endParaRPr lang="en-CA" altLang="en-US" sz="3600" b="1" dirty="0">
                <a:solidFill>
                  <a:schemeClr val="bg1"/>
                </a:solidFill>
              </a:endParaRPr>
            </a:p>
          </p:txBody>
        </p:sp>
        <p:sp>
          <p:nvSpPr>
            <p:cNvPr id="513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5128" name="Rectangle 2"/>
          <p:cNvSpPr>
            <a:spLocks noChangeArrowheads="1"/>
          </p:cNvSpPr>
          <p:nvPr/>
        </p:nvSpPr>
        <p:spPr bwMode="auto">
          <a:xfrm>
            <a:off x="582613" y="1774825"/>
            <a:ext cx="78676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dirty="0">
                <a:solidFill>
                  <a:srgbClr val="000000"/>
                </a:solidFill>
              </a:rPr>
              <a:t>A completely submerged block of ice is tethered to the bottom of the container, as shown below. What will happen to the water level when the block of ice melts?</a:t>
            </a:r>
          </a:p>
        </p:txBody>
      </p:sp>
      <p:sp>
        <p:nvSpPr>
          <p:cNvPr id="5129" name="Text Box 4"/>
          <p:cNvSpPr txBox="1">
            <a:spLocks noChangeArrowheads="1"/>
          </p:cNvSpPr>
          <p:nvPr/>
        </p:nvSpPr>
        <p:spPr bwMode="auto">
          <a:xfrm>
            <a:off x="582613" y="3636963"/>
            <a:ext cx="5283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AutoNum type="alphaUcPeriod"/>
            </a:pPr>
            <a:r>
              <a:rPr lang="en-CA" altLang="en-US" sz="2000" dirty="0" smtClean="0"/>
              <a:t>Water level will rise.</a:t>
            </a:r>
          </a:p>
          <a:p>
            <a:pPr eaLnBrk="1" hangingPunct="1">
              <a:spcBef>
                <a:spcPct val="50000"/>
              </a:spcBef>
              <a:buFontTx/>
              <a:buAutoNum type="alphaUcPeriod"/>
            </a:pPr>
            <a:r>
              <a:rPr lang="en-CA" altLang="en-US" sz="2000" dirty="0" smtClean="0"/>
              <a:t>Water level will drop.</a:t>
            </a:r>
          </a:p>
          <a:p>
            <a:pPr eaLnBrk="1" hangingPunct="1">
              <a:spcBef>
                <a:spcPct val="50000"/>
              </a:spcBef>
              <a:buFontTx/>
              <a:buAutoNum type="alphaUcPeriod"/>
            </a:pPr>
            <a:r>
              <a:rPr lang="en-CA" altLang="en-US" sz="2000" dirty="0" smtClean="0"/>
              <a:t>Water level will remain the same</a:t>
            </a:r>
            <a:endParaRPr lang="en-US" altLang="en-US" sz="2000" dirty="0"/>
          </a:p>
        </p:txBody>
      </p:sp>
      <p:cxnSp>
        <p:nvCxnSpPr>
          <p:cNvPr id="7" name="Straight Connector 6"/>
          <p:cNvCxnSpPr>
            <a:stCxn id="2" idx="2"/>
            <a:endCxn id="4" idx="4"/>
          </p:cNvCxnSpPr>
          <p:nvPr/>
        </p:nvCxnSpPr>
        <p:spPr>
          <a:xfrm flipV="1">
            <a:off x="6750362" y="5516254"/>
            <a:ext cx="0" cy="606528"/>
          </a:xfrm>
          <a:prstGeom prst="line">
            <a:avLst/>
          </a:prstGeom>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5018762" y="2789656"/>
            <a:ext cx="3477600" cy="3333723"/>
            <a:chOff x="4268122" y="2816952"/>
            <a:chExt cx="3477600" cy="3333723"/>
          </a:xfrm>
        </p:grpSpPr>
        <p:grpSp>
          <p:nvGrpSpPr>
            <p:cNvPr id="12" name="Group 11"/>
            <p:cNvGrpSpPr/>
            <p:nvPr/>
          </p:nvGrpSpPr>
          <p:grpSpPr>
            <a:xfrm>
              <a:off x="4268122" y="2816952"/>
              <a:ext cx="3477600" cy="3333723"/>
              <a:chOff x="2772697" y="2816952"/>
              <a:chExt cx="3477600" cy="3333723"/>
            </a:xfrm>
          </p:grpSpPr>
          <p:grpSp>
            <p:nvGrpSpPr>
              <p:cNvPr id="9" name="Group 8"/>
              <p:cNvGrpSpPr/>
              <p:nvPr/>
            </p:nvGrpSpPr>
            <p:grpSpPr>
              <a:xfrm>
                <a:off x="2772697" y="2816952"/>
                <a:ext cx="3477600" cy="3333126"/>
                <a:chOff x="2772697" y="2816952"/>
                <a:chExt cx="3477600" cy="3333126"/>
              </a:xfrm>
            </p:grpSpPr>
            <p:sp>
              <p:nvSpPr>
                <p:cNvPr id="2" name="Rounded Rectangle 1"/>
                <p:cNvSpPr/>
                <p:nvPr/>
              </p:nvSpPr>
              <p:spPr>
                <a:xfrm>
                  <a:off x="2786110" y="2882822"/>
                  <a:ext cx="3436374" cy="326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Rectangle 2"/>
                <p:cNvSpPr/>
                <p:nvPr/>
              </p:nvSpPr>
              <p:spPr>
                <a:xfrm>
                  <a:off x="2772697" y="2816952"/>
                  <a:ext cx="3477600" cy="81116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6" name="Rectangle 15"/>
                <p:cNvSpPr/>
                <p:nvPr/>
              </p:nvSpPr>
              <p:spPr>
                <a:xfrm>
                  <a:off x="2801497" y="3618571"/>
                  <a:ext cx="3405600" cy="81116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grpSp>
          <p:sp>
            <p:nvSpPr>
              <p:cNvPr id="4" name="Oval 3"/>
              <p:cNvSpPr/>
              <p:nvPr/>
            </p:nvSpPr>
            <p:spPr>
              <a:xfrm>
                <a:off x="4037572" y="4579144"/>
                <a:ext cx="933450" cy="964406"/>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CA"/>
              </a:p>
            </p:txBody>
          </p:sp>
          <p:cxnSp>
            <p:nvCxnSpPr>
              <p:cNvPr id="11" name="Straight Connector 10"/>
              <p:cNvCxnSpPr/>
              <p:nvPr/>
            </p:nvCxnSpPr>
            <p:spPr>
              <a:xfrm flipV="1">
                <a:off x="4504297" y="5553075"/>
                <a:ext cx="0" cy="597600"/>
              </a:xfrm>
              <a:prstGeom prst="line">
                <a:avLst/>
              </a:prstGeom>
              <a:ln w="38100">
                <a:solidFill>
                  <a:schemeClr val="tx1"/>
                </a:solidFill>
              </a:ln>
            </p:spPr>
            <p:style>
              <a:lnRef idx="1">
                <a:schemeClr val="accent4"/>
              </a:lnRef>
              <a:fillRef idx="0">
                <a:schemeClr val="accent4"/>
              </a:fillRef>
              <a:effectRef idx="0">
                <a:schemeClr val="accent4"/>
              </a:effectRef>
              <a:fontRef idx="minor">
                <a:schemeClr val="tx1"/>
              </a:fontRef>
            </p:style>
          </p:cxnSp>
        </p:grpSp>
        <p:sp>
          <p:nvSpPr>
            <p:cNvPr id="15" name="TextBox 14"/>
            <p:cNvSpPr txBox="1"/>
            <p:nvPr/>
          </p:nvSpPr>
          <p:spPr>
            <a:xfrm>
              <a:off x="5484984" y="3098041"/>
              <a:ext cx="1082348" cy="369332"/>
            </a:xfrm>
            <a:prstGeom prst="rect">
              <a:avLst/>
            </a:prstGeom>
            <a:noFill/>
          </p:spPr>
          <p:txBody>
            <a:bodyPr wrap="none" rtlCol="0">
              <a:spAutoFit/>
            </a:bodyPr>
            <a:lstStyle/>
            <a:p>
              <a:r>
                <a:rPr lang="en-CA" dirty="0">
                  <a:solidFill>
                    <a:srgbClr val="FF0000"/>
                  </a:solidFill>
                </a:rPr>
                <a:t>i</a:t>
              </a:r>
              <a:r>
                <a:rPr lang="en-CA" dirty="0" smtClean="0">
                  <a:solidFill>
                    <a:srgbClr val="FF0000"/>
                  </a:solidFill>
                </a:rPr>
                <a:t>ce block</a:t>
              </a:r>
              <a:endParaRPr lang="en-CA" dirty="0">
                <a:solidFill>
                  <a:srgbClr val="FF0000"/>
                </a:solidFill>
              </a:endParaRPr>
            </a:p>
          </p:txBody>
        </p:sp>
        <p:cxnSp>
          <p:nvCxnSpPr>
            <p:cNvPr id="19" name="Straight Arrow Connector 18"/>
            <p:cNvCxnSpPr/>
            <p:nvPr/>
          </p:nvCxnSpPr>
          <p:spPr>
            <a:xfrm flipH="1">
              <a:off x="6006922" y="3467373"/>
              <a:ext cx="1" cy="1593974"/>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409064" y="3823657"/>
              <a:ext cx="748923" cy="369332"/>
            </a:xfrm>
            <a:prstGeom prst="rect">
              <a:avLst/>
            </a:prstGeom>
            <a:noFill/>
          </p:spPr>
          <p:txBody>
            <a:bodyPr wrap="none" rtlCol="0">
              <a:spAutoFit/>
            </a:bodyPr>
            <a:lstStyle/>
            <a:p>
              <a:r>
                <a:rPr lang="en-CA" dirty="0" smtClean="0">
                  <a:solidFill>
                    <a:srgbClr val="FF0000"/>
                  </a:solidFill>
                </a:rPr>
                <a:t>water</a:t>
              </a:r>
              <a:endParaRPr lang="en-CA" dirty="0">
                <a:solidFill>
                  <a:srgbClr val="FF0000"/>
                </a:solidFill>
              </a:endParaRPr>
            </a:p>
          </p:txBody>
        </p:sp>
        <p:cxnSp>
          <p:nvCxnSpPr>
            <p:cNvPr id="33" name="Straight Arrow Connector 32"/>
            <p:cNvCxnSpPr/>
            <p:nvPr/>
          </p:nvCxnSpPr>
          <p:spPr>
            <a:xfrm flipH="1">
              <a:off x="4783524" y="4192989"/>
              <a:ext cx="2" cy="56713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6152" name="Text Box 6"/>
          <p:cNvSpPr txBox="1">
            <a:spLocks noChangeArrowheads="1"/>
          </p:cNvSpPr>
          <p:nvPr/>
        </p:nvSpPr>
        <p:spPr bwMode="auto">
          <a:xfrm>
            <a:off x="311150" y="1682750"/>
            <a:ext cx="8399463" cy="398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b="1" dirty="0"/>
              <a:t>Answer:</a:t>
            </a:r>
            <a:r>
              <a:rPr lang="en-CA" altLang="en-US" sz="2200" dirty="0"/>
              <a:t>  </a:t>
            </a:r>
            <a:r>
              <a:rPr lang="en-CA" altLang="en-US" sz="2200" dirty="0" smtClean="0"/>
              <a:t>B</a:t>
            </a:r>
            <a:endParaRPr lang="en-CA" altLang="en-US" sz="2200" dirty="0"/>
          </a:p>
          <a:p>
            <a:pPr eaLnBrk="1" hangingPunct="1">
              <a:spcBef>
                <a:spcPct val="50000"/>
              </a:spcBef>
              <a:buFontTx/>
              <a:buNone/>
            </a:pPr>
            <a:r>
              <a:rPr lang="en-CA" altLang="en-US" sz="2200" b="1" dirty="0"/>
              <a:t>Justification:</a:t>
            </a:r>
            <a:r>
              <a:rPr lang="en-CA" altLang="en-US" sz="2200" dirty="0"/>
              <a:t>  </a:t>
            </a:r>
            <a:r>
              <a:rPr lang="en-CA" altLang="en-US" sz="2200" dirty="0" smtClean="0"/>
              <a:t>Have you noticed that ice cubes float in water instead of sinking? The fact that ice floats in water suggests that ice is less dense than water, which appears to be counterintuitive. Most materials are denser when they are solid than when they are liquid. As water is cooled down, the water molecules have less energy and hydrogen bonding takes over. As a result, the water molecules form a ordered crystal through hydrogen bonding, which spaces the water molecules farther apart than when they were in a liquid. This makes ice less dense than water, allowing ice to float in water.</a:t>
            </a:r>
            <a:endParaRPr lang="en-CA" alt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Solution continued</a:t>
              </a:r>
              <a:endParaRPr lang="en-CA" altLang="en-US" sz="3600" b="1" dirty="0">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6152" name="Text Box 6"/>
          <p:cNvSpPr txBox="1">
            <a:spLocks noChangeArrowheads="1"/>
          </p:cNvSpPr>
          <p:nvPr/>
        </p:nvSpPr>
        <p:spPr bwMode="auto">
          <a:xfrm>
            <a:off x="311150" y="1682750"/>
            <a:ext cx="8399463" cy="398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b="1" dirty="0"/>
              <a:t>Answer:</a:t>
            </a:r>
            <a:r>
              <a:rPr lang="en-CA" altLang="en-US" sz="2200" dirty="0"/>
              <a:t>  </a:t>
            </a:r>
            <a:r>
              <a:rPr lang="en-CA" altLang="en-US" sz="2200" dirty="0" smtClean="0"/>
              <a:t>B</a:t>
            </a:r>
          </a:p>
          <a:p>
            <a:pPr eaLnBrk="1" hangingPunct="1">
              <a:spcBef>
                <a:spcPct val="50000"/>
              </a:spcBef>
              <a:buFontTx/>
              <a:buNone/>
            </a:pPr>
            <a:r>
              <a:rPr lang="en-CA" altLang="en-US" sz="2200" dirty="0" smtClean="0"/>
              <a:t>This means that if we compare the</a:t>
            </a:r>
            <a:br>
              <a:rPr lang="en-CA" altLang="en-US" sz="2200" dirty="0" smtClean="0"/>
            </a:br>
            <a:r>
              <a:rPr lang="en-CA" altLang="en-US" sz="2200" dirty="0" smtClean="0"/>
              <a:t>volumes for samples of ice and water</a:t>
            </a:r>
            <a:br>
              <a:rPr lang="en-CA" altLang="en-US" sz="2200" dirty="0" smtClean="0"/>
            </a:br>
            <a:r>
              <a:rPr lang="en-CA" altLang="en-US" sz="2200" dirty="0" smtClean="0"/>
              <a:t>of equal mass, the ice would occupy</a:t>
            </a:r>
            <a:br>
              <a:rPr lang="en-CA" altLang="en-US" sz="2200" dirty="0" smtClean="0"/>
            </a:br>
            <a:r>
              <a:rPr lang="en-CA" altLang="en-US" sz="2200" dirty="0" smtClean="0"/>
              <a:t>more space. When the ice melts, we</a:t>
            </a:r>
            <a:br>
              <a:rPr lang="en-CA" altLang="en-US" sz="2200" dirty="0" smtClean="0"/>
            </a:br>
            <a:r>
              <a:rPr lang="en-CA" altLang="en-US" sz="2200" dirty="0" smtClean="0"/>
              <a:t>have an equivalent mass of water that</a:t>
            </a:r>
            <a:br>
              <a:rPr lang="en-CA" altLang="en-US" sz="2200" dirty="0" smtClean="0"/>
            </a:br>
            <a:r>
              <a:rPr lang="en-CA" altLang="en-US" sz="2200" dirty="0" smtClean="0"/>
              <a:t>takes up less space and the result is</a:t>
            </a:r>
            <a:br>
              <a:rPr lang="en-CA" altLang="en-US" sz="2200" dirty="0" smtClean="0"/>
            </a:br>
            <a:r>
              <a:rPr lang="en-CA" altLang="en-US" sz="2200" dirty="0" smtClean="0"/>
              <a:t>a lowered water level.</a:t>
            </a:r>
          </a:p>
          <a:p>
            <a:pPr eaLnBrk="1" hangingPunct="1">
              <a:spcBef>
                <a:spcPct val="50000"/>
              </a:spcBef>
              <a:buFontTx/>
              <a:buNone/>
            </a:pPr>
            <a:r>
              <a:rPr lang="en-CA" altLang="en-US" sz="2200" dirty="0" smtClean="0"/>
              <a:t>Therefore, </a:t>
            </a:r>
            <a:r>
              <a:rPr lang="en-CA" altLang="en-US" sz="2200" b="1" dirty="0" smtClean="0"/>
              <a:t>B</a:t>
            </a:r>
            <a:r>
              <a:rPr lang="en-CA" altLang="en-US" sz="2200" dirty="0" smtClean="0"/>
              <a:t> is the correct answer.</a:t>
            </a:r>
          </a:p>
          <a:p>
            <a:pPr eaLnBrk="1" hangingPunct="1">
              <a:spcBef>
                <a:spcPct val="50000"/>
              </a:spcBef>
              <a:buFontTx/>
              <a:buNone/>
            </a:pPr>
            <a:r>
              <a:rPr lang="en-CA" altLang="en-US" sz="2200" dirty="0" smtClean="0"/>
              <a:t>Watch: </a:t>
            </a:r>
            <a:r>
              <a:rPr lang="en-CA" altLang="en-US" sz="1400" dirty="0" smtClean="0">
                <a:hlinkClick r:id="rId4"/>
              </a:rPr>
              <a:t>https://</a:t>
            </a:r>
            <a:r>
              <a:rPr lang="en-CA" altLang="en-US" sz="1400" dirty="0" err="1" smtClean="0">
                <a:hlinkClick r:id="rId4"/>
              </a:rPr>
              <a:t>www.youtube.com</a:t>
            </a:r>
            <a:r>
              <a:rPr lang="en-CA" altLang="en-US" sz="1400" dirty="0" smtClean="0">
                <a:hlinkClick r:id="rId4"/>
              </a:rPr>
              <a:t>/</a:t>
            </a:r>
            <a:r>
              <a:rPr lang="en-CA" altLang="en-US" sz="1400" dirty="0" err="1" smtClean="0">
                <a:hlinkClick r:id="rId4"/>
              </a:rPr>
              <a:t>watch?v</a:t>
            </a:r>
            <a:r>
              <a:rPr lang="en-CA" altLang="en-US" sz="1400" dirty="0" smtClean="0">
                <a:hlinkClick r:id="rId4"/>
              </a:rPr>
              <a:t>=</a:t>
            </a:r>
            <a:r>
              <a:rPr lang="en-CA" altLang="en-US" sz="1400" dirty="0" err="1" smtClean="0">
                <a:hlinkClick r:id="rId4"/>
              </a:rPr>
              <a:t>UukRgqzk-KE</a:t>
            </a:r>
            <a:endParaRPr lang="en-CA" altLang="en-US" sz="1400" dirty="0" smtClean="0"/>
          </a:p>
        </p:txBody>
      </p:sp>
      <p:pic>
        <p:nvPicPr>
          <p:cNvPr id="51202" name="Picture 2" descr="http://worldoceanreview.com/en/files/2010/11/k1_g_wasser-molekuele_e_e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8161" y="2216008"/>
            <a:ext cx="3292452" cy="2100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854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5018762" y="2789656"/>
            <a:ext cx="3477600" cy="3333126"/>
            <a:chOff x="4268122" y="2816952"/>
            <a:chExt cx="3477600" cy="3333126"/>
          </a:xfrm>
        </p:grpSpPr>
        <p:grpSp>
          <p:nvGrpSpPr>
            <p:cNvPr id="12" name="Group 11"/>
            <p:cNvGrpSpPr/>
            <p:nvPr/>
          </p:nvGrpSpPr>
          <p:grpSpPr>
            <a:xfrm>
              <a:off x="4268122" y="2816952"/>
              <a:ext cx="3477600" cy="3333126"/>
              <a:chOff x="2772697" y="2816952"/>
              <a:chExt cx="3477600" cy="3333126"/>
            </a:xfrm>
          </p:grpSpPr>
          <p:grpSp>
            <p:nvGrpSpPr>
              <p:cNvPr id="9" name="Group 8"/>
              <p:cNvGrpSpPr/>
              <p:nvPr/>
            </p:nvGrpSpPr>
            <p:grpSpPr>
              <a:xfrm>
                <a:off x="2772697" y="2816952"/>
                <a:ext cx="3477600" cy="3333126"/>
                <a:chOff x="2772697" y="2816952"/>
                <a:chExt cx="3477600" cy="3333126"/>
              </a:xfrm>
            </p:grpSpPr>
            <p:sp>
              <p:nvSpPr>
                <p:cNvPr id="2" name="Rounded Rectangle 1"/>
                <p:cNvSpPr/>
                <p:nvPr/>
              </p:nvSpPr>
              <p:spPr>
                <a:xfrm>
                  <a:off x="2786110" y="2882822"/>
                  <a:ext cx="3436374" cy="326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Rectangle 2"/>
                <p:cNvSpPr/>
                <p:nvPr/>
              </p:nvSpPr>
              <p:spPr>
                <a:xfrm>
                  <a:off x="2772697" y="2816952"/>
                  <a:ext cx="3477600" cy="81116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6" name="Rectangle 15"/>
                <p:cNvSpPr/>
                <p:nvPr/>
              </p:nvSpPr>
              <p:spPr>
                <a:xfrm>
                  <a:off x="2801497" y="3618572"/>
                  <a:ext cx="3405600" cy="205086"/>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grpSp>
          <p:sp>
            <p:nvSpPr>
              <p:cNvPr id="4" name="Oval 3"/>
              <p:cNvSpPr/>
              <p:nvPr/>
            </p:nvSpPr>
            <p:spPr>
              <a:xfrm>
                <a:off x="4037572" y="3951336"/>
                <a:ext cx="933450" cy="964406"/>
              </a:xfrm>
              <a:prstGeom prst="ellipse">
                <a:avLst/>
              </a:prstGeom>
              <a:solidFill>
                <a:srgbClr val="C00000"/>
              </a:solidFill>
              <a:ln>
                <a:solidFill>
                  <a:srgbClr val="C0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CA"/>
              </a:p>
            </p:txBody>
          </p:sp>
          <p:cxnSp>
            <p:nvCxnSpPr>
              <p:cNvPr id="11" name="Straight Connector 10"/>
              <p:cNvCxnSpPr/>
              <p:nvPr/>
            </p:nvCxnSpPr>
            <p:spPr>
              <a:xfrm flipH="1" flipV="1">
                <a:off x="4523347" y="4915742"/>
                <a:ext cx="3602" cy="281029"/>
              </a:xfrm>
              <a:prstGeom prst="line">
                <a:avLst/>
              </a:prstGeom>
              <a:ln w="38100">
                <a:solidFill>
                  <a:schemeClr val="tx1"/>
                </a:solidFill>
              </a:ln>
            </p:spPr>
            <p:style>
              <a:lnRef idx="1">
                <a:schemeClr val="accent4"/>
              </a:lnRef>
              <a:fillRef idx="0">
                <a:schemeClr val="accent4"/>
              </a:fillRef>
              <a:effectRef idx="0">
                <a:schemeClr val="accent4"/>
              </a:effectRef>
              <a:fontRef idx="minor">
                <a:schemeClr val="tx1"/>
              </a:fontRef>
            </p:style>
          </p:cxnSp>
        </p:grpSp>
        <p:sp>
          <p:nvSpPr>
            <p:cNvPr id="15" name="TextBox 14"/>
            <p:cNvSpPr txBox="1"/>
            <p:nvPr/>
          </p:nvSpPr>
          <p:spPr>
            <a:xfrm>
              <a:off x="4822812" y="3098041"/>
              <a:ext cx="2339102" cy="369332"/>
            </a:xfrm>
            <a:prstGeom prst="rect">
              <a:avLst/>
            </a:prstGeom>
            <a:noFill/>
          </p:spPr>
          <p:txBody>
            <a:bodyPr wrap="none" rtlCol="0">
              <a:spAutoFit/>
            </a:bodyPr>
            <a:lstStyle/>
            <a:p>
              <a:r>
                <a:rPr lang="en-CA" dirty="0">
                  <a:solidFill>
                    <a:srgbClr val="FF0000"/>
                  </a:solidFill>
                </a:rPr>
                <a:t>b</a:t>
              </a:r>
              <a:r>
                <a:rPr lang="en-CA" dirty="0" smtClean="0">
                  <a:solidFill>
                    <a:srgbClr val="FF0000"/>
                  </a:solidFill>
                </a:rPr>
                <a:t>asketball (</a:t>
              </a:r>
              <a:r>
                <a:rPr lang="en-CA" dirty="0" err="1" smtClean="0">
                  <a:solidFill>
                    <a:srgbClr val="FF0000"/>
                  </a:solidFill>
                </a:rPr>
                <a:t>100g</a:t>
              </a:r>
              <a:r>
                <a:rPr lang="en-CA" dirty="0" smtClean="0">
                  <a:solidFill>
                    <a:srgbClr val="FF0000"/>
                  </a:solidFill>
                </a:rPr>
                <a:t>, </a:t>
              </a:r>
              <a:r>
                <a:rPr lang="en-CA" dirty="0" err="1" smtClean="0">
                  <a:solidFill>
                    <a:srgbClr val="FF0000"/>
                  </a:solidFill>
                </a:rPr>
                <a:t>4L</a:t>
              </a:r>
              <a:r>
                <a:rPr lang="en-CA" dirty="0" smtClean="0">
                  <a:solidFill>
                    <a:srgbClr val="FF0000"/>
                  </a:solidFill>
                </a:rPr>
                <a:t>)</a:t>
              </a:r>
              <a:endParaRPr lang="en-CA" dirty="0">
                <a:solidFill>
                  <a:srgbClr val="FF0000"/>
                </a:solidFill>
              </a:endParaRPr>
            </a:p>
          </p:txBody>
        </p:sp>
        <p:cxnSp>
          <p:nvCxnSpPr>
            <p:cNvPr id="19" name="Straight Arrow Connector 18"/>
            <p:cNvCxnSpPr/>
            <p:nvPr/>
          </p:nvCxnSpPr>
          <p:spPr>
            <a:xfrm flipH="1">
              <a:off x="5999722" y="3467373"/>
              <a:ext cx="7202" cy="858605"/>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409064" y="3823657"/>
              <a:ext cx="748923" cy="369332"/>
            </a:xfrm>
            <a:prstGeom prst="rect">
              <a:avLst/>
            </a:prstGeom>
            <a:noFill/>
          </p:spPr>
          <p:txBody>
            <a:bodyPr wrap="none" rtlCol="0">
              <a:spAutoFit/>
            </a:bodyPr>
            <a:lstStyle/>
            <a:p>
              <a:r>
                <a:rPr lang="en-CA" dirty="0" smtClean="0">
                  <a:solidFill>
                    <a:srgbClr val="FF0000"/>
                  </a:solidFill>
                </a:rPr>
                <a:t>water</a:t>
              </a:r>
              <a:endParaRPr lang="en-CA" dirty="0">
                <a:solidFill>
                  <a:srgbClr val="FF0000"/>
                </a:solidFill>
              </a:endParaRPr>
            </a:p>
          </p:txBody>
        </p:sp>
        <p:cxnSp>
          <p:nvCxnSpPr>
            <p:cNvPr id="33" name="Straight Arrow Connector 32"/>
            <p:cNvCxnSpPr/>
            <p:nvPr/>
          </p:nvCxnSpPr>
          <p:spPr>
            <a:xfrm flipH="1">
              <a:off x="4783524" y="4192989"/>
              <a:ext cx="2" cy="56713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Buoyancy Problems II</a:t>
              </a:r>
              <a:endParaRPr lang="en-CA" altLang="en-US" sz="3600" b="1" dirty="0">
                <a:solidFill>
                  <a:schemeClr val="bg1"/>
                </a:solidFill>
              </a:endParaRPr>
            </a:p>
          </p:txBody>
        </p:sp>
        <p:sp>
          <p:nvSpPr>
            <p:cNvPr id="513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5128" name="Rectangle 2"/>
          <p:cNvSpPr>
            <a:spLocks noChangeArrowheads="1"/>
          </p:cNvSpPr>
          <p:nvPr/>
        </p:nvSpPr>
        <p:spPr bwMode="auto">
          <a:xfrm>
            <a:off x="582613" y="1774825"/>
            <a:ext cx="786765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dirty="0">
                <a:solidFill>
                  <a:srgbClr val="000000"/>
                </a:solidFill>
              </a:rPr>
              <a:t>Suppose a basketball, with a mass of 100 grams and a volume of 4 liters, tethered to a bag is maintaining a neutral buoyancy in water. If the mass of the bag is 8 kilograms, what is the buoyancy of the bag?</a:t>
            </a:r>
          </a:p>
        </p:txBody>
      </p:sp>
      <p:sp>
        <p:nvSpPr>
          <p:cNvPr id="5129" name="Text Box 4"/>
          <p:cNvSpPr txBox="1">
            <a:spLocks noChangeArrowheads="1"/>
          </p:cNvSpPr>
          <p:nvPr/>
        </p:nvSpPr>
        <p:spPr bwMode="auto">
          <a:xfrm>
            <a:off x="582613" y="3636963"/>
            <a:ext cx="393382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AutoNum type="alphaUcPeriod"/>
            </a:pPr>
            <a:r>
              <a:rPr lang="pt-BR" altLang="en-US" sz="2000" dirty="0" smtClean="0"/>
              <a:t>121 N</a:t>
            </a:r>
          </a:p>
          <a:p>
            <a:pPr eaLnBrk="1" hangingPunct="1">
              <a:spcBef>
                <a:spcPct val="50000"/>
              </a:spcBef>
              <a:buFontTx/>
              <a:buAutoNum type="alphaUcPeriod"/>
            </a:pPr>
            <a:r>
              <a:rPr lang="pt-BR" altLang="en-US" sz="2000" dirty="0" smtClean="0"/>
              <a:t>80 N</a:t>
            </a:r>
          </a:p>
          <a:p>
            <a:pPr eaLnBrk="1" hangingPunct="1">
              <a:spcBef>
                <a:spcPct val="50000"/>
              </a:spcBef>
              <a:buFontTx/>
              <a:buAutoNum type="alphaUcPeriod"/>
            </a:pPr>
            <a:r>
              <a:rPr lang="pt-BR" altLang="en-US" sz="2000" dirty="0" smtClean="0"/>
              <a:t>41 N</a:t>
            </a:r>
          </a:p>
          <a:p>
            <a:pPr eaLnBrk="1" hangingPunct="1">
              <a:spcBef>
                <a:spcPct val="50000"/>
              </a:spcBef>
              <a:buFontTx/>
              <a:buAutoNum type="alphaUcPeriod"/>
            </a:pPr>
            <a:r>
              <a:rPr lang="pt-BR" altLang="en-US" sz="2000" dirty="0" smtClean="0"/>
              <a:t>40 N</a:t>
            </a:r>
          </a:p>
          <a:p>
            <a:pPr eaLnBrk="1" hangingPunct="1">
              <a:spcBef>
                <a:spcPct val="50000"/>
              </a:spcBef>
              <a:buFontTx/>
              <a:buAutoNum type="alphaUcPeriod"/>
            </a:pPr>
            <a:r>
              <a:rPr lang="pt-BR" altLang="en-US" sz="2000" dirty="0" smtClean="0"/>
              <a:t>39 N</a:t>
            </a:r>
            <a:endParaRPr lang="en-US" altLang="en-US" sz="2000" dirty="0"/>
          </a:p>
        </p:txBody>
      </p:sp>
      <p:pic>
        <p:nvPicPr>
          <p:cNvPr id="55298" name="Picture 2" descr="http://images.clipartpanda.com/sack-clipart-bag-m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2693" y="5039522"/>
            <a:ext cx="594530" cy="713914"/>
          </a:xfrm>
          <a:prstGeom prst="rect">
            <a:avLst/>
          </a:prstGeom>
          <a:noFill/>
          <a:extLst>
            <a:ext uri="{909E8E84-426E-40DD-AFC4-6F175D3DCCD1}">
              <a14:hiddenFill xmlns:a14="http://schemas.microsoft.com/office/drawing/2010/main">
                <a:solidFill>
                  <a:srgbClr val="FFFFFF"/>
                </a:solidFill>
              </a14:hiddenFill>
            </a:ext>
          </a:extLst>
        </p:spPr>
      </p:pic>
      <p:sp>
        <p:nvSpPr>
          <p:cNvPr id="10" name="Oval 9"/>
          <p:cNvSpPr/>
          <p:nvPr/>
        </p:nvSpPr>
        <p:spPr>
          <a:xfrm>
            <a:off x="6724962" y="5092700"/>
            <a:ext cx="45719" cy="7677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cxnSp>
        <p:nvCxnSpPr>
          <p:cNvPr id="31" name="Straight Arrow Connector 30"/>
          <p:cNvCxnSpPr/>
          <p:nvPr/>
        </p:nvCxnSpPr>
        <p:spPr>
          <a:xfrm rot="5400000" flipH="1">
            <a:off x="6823522" y="5232493"/>
            <a:ext cx="2" cy="56713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7201603" y="5331391"/>
            <a:ext cx="1223412" cy="369332"/>
          </a:xfrm>
          <a:prstGeom prst="rect">
            <a:avLst/>
          </a:prstGeom>
          <a:noFill/>
        </p:spPr>
        <p:txBody>
          <a:bodyPr wrap="none" rtlCol="0">
            <a:spAutoFit/>
          </a:bodyPr>
          <a:lstStyle/>
          <a:p>
            <a:r>
              <a:rPr lang="en-CA" dirty="0">
                <a:solidFill>
                  <a:srgbClr val="FF0000"/>
                </a:solidFill>
              </a:rPr>
              <a:t>b</a:t>
            </a:r>
            <a:r>
              <a:rPr lang="en-CA" dirty="0" smtClean="0">
                <a:solidFill>
                  <a:srgbClr val="FF0000"/>
                </a:solidFill>
              </a:rPr>
              <a:t>ag (8 kg)</a:t>
            </a:r>
            <a:endParaRPr lang="en-CA" dirty="0">
              <a:solidFill>
                <a:srgbClr val="FF0000"/>
              </a:solidFill>
            </a:endParaRPr>
          </a:p>
        </p:txBody>
      </p:sp>
    </p:spTree>
    <p:extLst>
      <p:ext uri="{BB962C8B-B14F-4D97-AF65-F5344CB8AC3E}">
        <p14:creationId xmlns:p14="http://schemas.microsoft.com/office/powerpoint/2010/main" val="2354663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6152" name="Text Box 6"/>
          <p:cNvSpPr txBox="1">
            <a:spLocks noChangeArrowheads="1"/>
          </p:cNvSpPr>
          <p:nvPr/>
        </p:nvSpPr>
        <p:spPr bwMode="auto">
          <a:xfrm>
            <a:off x="445995" y="1682750"/>
            <a:ext cx="8399463"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b="1" dirty="0"/>
              <a:t>Answer:</a:t>
            </a:r>
            <a:r>
              <a:rPr lang="en-CA" altLang="en-US" sz="2200" dirty="0"/>
              <a:t>  C</a:t>
            </a:r>
          </a:p>
          <a:p>
            <a:pPr eaLnBrk="1" hangingPunct="1">
              <a:spcBef>
                <a:spcPct val="50000"/>
              </a:spcBef>
              <a:buFontTx/>
              <a:buNone/>
            </a:pPr>
            <a:r>
              <a:rPr lang="en-CA" altLang="en-US" sz="2200" b="1" dirty="0"/>
              <a:t>Justification</a:t>
            </a:r>
            <a:r>
              <a:rPr lang="en-CA" altLang="en-US" sz="2200" b="1" dirty="0" smtClean="0"/>
              <a:t>:  </a:t>
            </a:r>
            <a:r>
              <a:rPr lang="en-CA" altLang="en-US" sz="2200" dirty="0" smtClean="0"/>
              <a:t> </a:t>
            </a:r>
            <a:r>
              <a:rPr lang="en-CA" altLang="en-US" sz="2200" b="1" dirty="0" smtClean="0"/>
              <a:t>Buoyancy</a:t>
            </a:r>
            <a:r>
              <a:rPr lang="en-CA" altLang="en-US" sz="2200" dirty="0" smtClean="0"/>
              <a:t> is an upward force exerted by a liquid that opposes the weight of an immersed object. </a:t>
            </a:r>
            <a:r>
              <a:rPr lang="en-CA" altLang="en-US" sz="2200" b="1" dirty="0" smtClean="0"/>
              <a:t>Neutral buoyancy</a:t>
            </a:r>
            <a:r>
              <a:rPr lang="en-CA" altLang="en-US" sz="2200" dirty="0" smtClean="0"/>
              <a:t> is a condition in which the buoyancy is equal to the weight of an immersed object.</a:t>
            </a:r>
            <a:endParaRPr lang="en-CA" altLang="en-US" sz="2200" dirty="0"/>
          </a:p>
        </p:txBody>
      </p:sp>
      <p:grpSp>
        <p:nvGrpSpPr>
          <p:cNvPr id="3" name="Group 2"/>
          <p:cNvGrpSpPr/>
          <p:nvPr/>
        </p:nvGrpSpPr>
        <p:grpSpPr>
          <a:xfrm>
            <a:off x="970682" y="3762866"/>
            <a:ext cx="7350089" cy="2789177"/>
            <a:chOff x="970682" y="3762866"/>
            <a:chExt cx="7350089" cy="2789177"/>
          </a:xfrm>
        </p:grpSpPr>
        <p:pic>
          <p:nvPicPr>
            <p:cNvPr id="53250" name="Picture 2" descr="http://chemwiki.ucdavis.edu/@api/deki/files/41379/buoyancy2.png?size=bestfit&amp;width=570&amp;height=213&amp;revisio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1573" y="3762866"/>
              <a:ext cx="6848306" cy="255910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70682" y="6290433"/>
              <a:ext cx="7350089" cy="261610"/>
            </a:xfrm>
            <a:prstGeom prst="rect">
              <a:avLst/>
            </a:prstGeom>
            <a:noFill/>
          </p:spPr>
          <p:txBody>
            <a:bodyPr wrap="none" rtlCol="0">
              <a:spAutoFit/>
            </a:bodyPr>
            <a:lstStyle/>
            <a:p>
              <a:r>
                <a:rPr lang="en-CA" sz="1100" dirty="0" smtClean="0"/>
                <a:t>http://</a:t>
              </a:r>
              <a:r>
                <a:rPr lang="en-CA" sz="1100" dirty="0" err="1" smtClean="0"/>
                <a:t>chemwiki.ucdavis.edu</a:t>
              </a:r>
              <a:r>
                <a:rPr lang="en-CA" sz="1100" dirty="0" smtClean="0"/>
                <a:t>/</a:t>
              </a:r>
              <a:r>
                <a:rPr lang="en-CA" sz="1100" dirty="0" err="1" smtClean="0"/>
                <a:t>Physical_Chemistry</a:t>
              </a:r>
              <a:r>
                <a:rPr lang="en-CA" sz="1100" dirty="0" smtClean="0"/>
                <a:t>/</a:t>
              </a:r>
              <a:r>
                <a:rPr lang="en-CA" sz="1100" dirty="0" err="1" smtClean="0"/>
                <a:t>Physical_Properties_of_Matter</a:t>
              </a:r>
              <a:r>
                <a:rPr lang="en-CA" sz="1100" dirty="0" smtClean="0"/>
                <a:t>/</a:t>
              </a:r>
              <a:r>
                <a:rPr lang="en-CA" sz="1100" dirty="0" err="1" smtClean="0"/>
                <a:t>Bulk_Properties</a:t>
              </a:r>
              <a:r>
                <a:rPr lang="en-CA" sz="1100" dirty="0" smtClean="0"/>
                <a:t>/Density/Buoyancy</a:t>
              </a:r>
              <a:endParaRPr lang="en-CA" sz="1100" dirty="0"/>
            </a:p>
          </p:txBody>
        </p:sp>
      </p:grpSp>
    </p:spTree>
    <p:extLst>
      <p:ext uri="{BB962C8B-B14F-4D97-AF65-F5344CB8AC3E}">
        <p14:creationId xmlns:p14="http://schemas.microsoft.com/office/powerpoint/2010/main" val="2364729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Solution </a:t>
              </a:r>
              <a:r>
                <a:rPr lang="en-US" altLang="en-US" sz="3600" b="1" dirty="0" smtClean="0">
                  <a:solidFill>
                    <a:schemeClr val="bg1"/>
                  </a:solidFill>
                </a:rPr>
                <a:t>continued</a:t>
              </a:r>
              <a:endParaRPr lang="en-CA" altLang="en-US" sz="3600" b="1" dirty="0">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mc:Choice xmlns:a14="http://schemas.microsoft.com/office/drawing/2010/main" Requires="a14">
          <p:sp>
            <p:nvSpPr>
              <p:cNvPr id="6152" name="Text Box 6"/>
              <p:cNvSpPr txBox="1">
                <a:spLocks noChangeArrowheads="1"/>
              </p:cNvSpPr>
              <p:nvPr/>
            </p:nvSpPr>
            <p:spPr bwMode="auto">
              <a:xfrm>
                <a:off x="311150" y="1682750"/>
                <a:ext cx="8399463" cy="50063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CA" altLang="en-US" sz="2200" b="1" dirty="0" smtClean="0"/>
                  <a:t>Answer:</a:t>
                </a:r>
                <a:r>
                  <a:rPr lang="en-CA" altLang="en-US" sz="2200" dirty="0"/>
                  <a:t>  C</a:t>
                </a:r>
                <a:endParaRPr lang="en-CA" altLang="en-US" sz="2200" dirty="0" smtClean="0"/>
              </a:p>
              <a:p>
                <a:pPr eaLnBrk="1" hangingPunct="1">
                  <a:spcBef>
                    <a:spcPct val="50000"/>
                  </a:spcBef>
                  <a:buFontTx/>
                  <a:buNone/>
                </a:pPr>
                <a:r>
                  <a:rPr lang="en-CA" altLang="en-US" sz="2200" dirty="0" smtClean="0"/>
                  <a:t>Note that the basketball displaces 4 litres of water, so there is an </a:t>
                </a:r>
                <a:r>
                  <a:rPr lang="en-CA" altLang="en-US" sz="2200" b="1" u="sng" dirty="0" smtClean="0"/>
                  <a:t>upward</a:t>
                </a:r>
                <a:r>
                  <a:rPr lang="en-CA" altLang="en-US" sz="2200" dirty="0" smtClean="0"/>
                  <a:t> force of </a:t>
                </a:r>
                <a14:m>
                  <m:oMath xmlns:m="http://schemas.openxmlformats.org/officeDocument/2006/math">
                    <m:r>
                      <a:rPr lang="en-CA" altLang="en-US" sz="2200" b="0" i="1" smtClean="0">
                        <a:solidFill>
                          <a:srgbClr val="FF0000"/>
                        </a:solidFill>
                        <a:latin typeface="Cambria Math"/>
                      </a:rPr>
                      <m:t>4 </m:t>
                    </m:r>
                    <m:r>
                      <a:rPr lang="en-CA" altLang="en-US" sz="2200" b="0" i="1" smtClean="0">
                        <a:solidFill>
                          <a:srgbClr val="FF0000"/>
                        </a:solidFill>
                        <a:latin typeface="Cambria Math"/>
                      </a:rPr>
                      <m:t>𝑘𝑔</m:t>
                    </m:r>
                    <m:r>
                      <a:rPr lang="en-CA" altLang="en-US" sz="2200" b="0" i="1" smtClean="0">
                        <a:solidFill>
                          <a:srgbClr val="FF0000"/>
                        </a:solidFill>
                        <a:latin typeface="Cambria Math"/>
                      </a:rPr>
                      <m:t> ×10</m:t>
                    </m:r>
                    <m:f>
                      <m:fPr>
                        <m:ctrlPr>
                          <a:rPr lang="en-CA" altLang="en-US" sz="2200" b="0" i="1" smtClean="0">
                            <a:solidFill>
                              <a:srgbClr val="FF0000"/>
                            </a:solidFill>
                            <a:latin typeface="Cambria Math"/>
                            <a:ea typeface="Cambria Math"/>
                          </a:rPr>
                        </m:ctrlPr>
                      </m:fPr>
                      <m:num>
                        <m:r>
                          <a:rPr lang="en-CA" altLang="en-US" sz="2200" b="0" i="1" smtClean="0">
                            <a:solidFill>
                              <a:srgbClr val="FF0000"/>
                            </a:solidFill>
                            <a:latin typeface="Cambria Math"/>
                            <a:ea typeface="Cambria Math"/>
                          </a:rPr>
                          <m:t>𝑚</m:t>
                        </m:r>
                      </m:num>
                      <m:den>
                        <m:sSup>
                          <m:sSupPr>
                            <m:ctrlPr>
                              <a:rPr lang="en-CA" altLang="en-US" sz="2200" b="0" i="1" smtClean="0">
                                <a:solidFill>
                                  <a:srgbClr val="FF0000"/>
                                </a:solidFill>
                                <a:latin typeface="Cambria Math"/>
                                <a:ea typeface="Cambria Math"/>
                              </a:rPr>
                            </m:ctrlPr>
                          </m:sSupPr>
                          <m:e>
                            <m:r>
                              <a:rPr lang="en-CA" altLang="en-US" sz="2200" b="0" i="1" smtClean="0">
                                <a:solidFill>
                                  <a:srgbClr val="FF0000"/>
                                </a:solidFill>
                                <a:latin typeface="Cambria Math"/>
                                <a:ea typeface="Cambria Math"/>
                              </a:rPr>
                              <m:t>𝑠</m:t>
                            </m:r>
                          </m:e>
                          <m:sup>
                            <m:r>
                              <a:rPr lang="en-CA" altLang="en-US" sz="2200" b="0" i="1" smtClean="0">
                                <a:solidFill>
                                  <a:srgbClr val="FF0000"/>
                                </a:solidFill>
                                <a:latin typeface="Cambria Math"/>
                                <a:ea typeface="Cambria Math"/>
                              </a:rPr>
                              <m:t>2</m:t>
                            </m:r>
                          </m:sup>
                        </m:sSup>
                      </m:den>
                    </m:f>
                    <m:r>
                      <a:rPr lang="en-CA" altLang="en-US" sz="2200" b="0" i="1" smtClean="0">
                        <a:solidFill>
                          <a:srgbClr val="FF0000"/>
                        </a:solidFill>
                        <a:latin typeface="Cambria Math"/>
                        <a:ea typeface="Cambria Math"/>
                      </a:rPr>
                      <m:t>=40 </m:t>
                    </m:r>
                    <m:r>
                      <a:rPr lang="en-CA" altLang="en-US" sz="2200" b="0" i="1" smtClean="0">
                        <a:solidFill>
                          <a:srgbClr val="FF0000"/>
                        </a:solidFill>
                        <a:latin typeface="Cambria Math"/>
                        <a:ea typeface="Cambria Math"/>
                      </a:rPr>
                      <m:t>𝑁</m:t>
                    </m:r>
                  </m:oMath>
                </a14:m>
                <a:r>
                  <a:rPr lang="en-CA" altLang="en-US" sz="2200" dirty="0" smtClean="0"/>
                  <a:t>. But the mass of the basketball produces a </a:t>
                </a:r>
                <a:r>
                  <a:rPr lang="en-CA" altLang="en-US" sz="2200" b="1" u="sng" dirty="0" smtClean="0"/>
                  <a:t>downward</a:t>
                </a:r>
                <a:r>
                  <a:rPr lang="en-CA" altLang="en-US" sz="2200" dirty="0" smtClean="0"/>
                  <a:t> force of </a:t>
                </a:r>
                <a14:m>
                  <m:oMath xmlns:m="http://schemas.openxmlformats.org/officeDocument/2006/math">
                    <m:r>
                      <a:rPr lang="en-CA" altLang="en-US" sz="2200" i="1">
                        <a:solidFill>
                          <a:srgbClr val="FF0000"/>
                        </a:solidFill>
                        <a:latin typeface="Cambria Math"/>
                      </a:rPr>
                      <m:t>0</m:t>
                    </m:r>
                    <m:r>
                      <a:rPr lang="en-CA" altLang="en-US" sz="2200" b="0" i="1" smtClean="0">
                        <a:solidFill>
                          <a:srgbClr val="FF0000"/>
                        </a:solidFill>
                        <a:latin typeface="Cambria Math"/>
                      </a:rPr>
                      <m:t>.1 </m:t>
                    </m:r>
                    <m:r>
                      <a:rPr lang="en-CA" altLang="en-US" sz="2200" b="0" i="1" smtClean="0">
                        <a:solidFill>
                          <a:srgbClr val="FF0000"/>
                        </a:solidFill>
                        <a:latin typeface="Cambria Math"/>
                      </a:rPr>
                      <m:t>𝑘𝑔</m:t>
                    </m:r>
                    <m:r>
                      <a:rPr lang="en-CA" altLang="en-US" sz="2200" b="0" i="1" smtClean="0">
                        <a:solidFill>
                          <a:srgbClr val="FF0000"/>
                        </a:solidFill>
                        <a:latin typeface="Cambria Math"/>
                      </a:rPr>
                      <m:t> ×10</m:t>
                    </m:r>
                    <m:f>
                      <m:fPr>
                        <m:ctrlPr>
                          <a:rPr lang="en-CA" altLang="en-US" sz="2200" b="0" i="1" smtClean="0">
                            <a:solidFill>
                              <a:srgbClr val="FF0000"/>
                            </a:solidFill>
                            <a:latin typeface="Cambria Math"/>
                            <a:ea typeface="Cambria Math"/>
                          </a:rPr>
                        </m:ctrlPr>
                      </m:fPr>
                      <m:num>
                        <m:r>
                          <a:rPr lang="en-CA" altLang="en-US" sz="2200" b="0" i="1" smtClean="0">
                            <a:solidFill>
                              <a:srgbClr val="FF0000"/>
                            </a:solidFill>
                            <a:latin typeface="Cambria Math"/>
                            <a:ea typeface="Cambria Math"/>
                          </a:rPr>
                          <m:t>𝑚</m:t>
                        </m:r>
                      </m:num>
                      <m:den>
                        <m:sSup>
                          <m:sSupPr>
                            <m:ctrlPr>
                              <a:rPr lang="en-CA" altLang="en-US" sz="2200" b="0" i="1" smtClean="0">
                                <a:solidFill>
                                  <a:srgbClr val="FF0000"/>
                                </a:solidFill>
                                <a:latin typeface="Cambria Math"/>
                                <a:ea typeface="Cambria Math"/>
                              </a:rPr>
                            </m:ctrlPr>
                          </m:sSupPr>
                          <m:e>
                            <m:r>
                              <a:rPr lang="en-CA" altLang="en-US" sz="2200" b="0" i="1" smtClean="0">
                                <a:solidFill>
                                  <a:srgbClr val="FF0000"/>
                                </a:solidFill>
                                <a:latin typeface="Cambria Math"/>
                                <a:ea typeface="Cambria Math"/>
                              </a:rPr>
                              <m:t>𝑠</m:t>
                            </m:r>
                          </m:e>
                          <m:sup>
                            <m:r>
                              <a:rPr lang="en-CA" altLang="en-US" sz="2200" b="0" i="1" smtClean="0">
                                <a:solidFill>
                                  <a:srgbClr val="FF0000"/>
                                </a:solidFill>
                                <a:latin typeface="Cambria Math"/>
                                <a:ea typeface="Cambria Math"/>
                              </a:rPr>
                              <m:t>2</m:t>
                            </m:r>
                          </m:sup>
                        </m:sSup>
                      </m:den>
                    </m:f>
                    <m:r>
                      <a:rPr lang="en-CA" altLang="en-US" sz="2200" b="0" i="1" smtClean="0">
                        <a:solidFill>
                          <a:srgbClr val="FF0000"/>
                        </a:solidFill>
                        <a:latin typeface="Cambria Math"/>
                        <a:ea typeface="Cambria Math"/>
                      </a:rPr>
                      <m:t>=1 </m:t>
                    </m:r>
                    <m:r>
                      <a:rPr lang="en-CA" altLang="en-US" sz="2200" b="0" i="1" smtClean="0">
                        <a:solidFill>
                          <a:srgbClr val="FF0000"/>
                        </a:solidFill>
                        <a:latin typeface="Cambria Math"/>
                        <a:ea typeface="Cambria Math"/>
                      </a:rPr>
                      <m:t>𝑁</m:t>
                    </m:r>
                  </m:oMath>
                </a14:m>
                <a:r>
                  <a:rPr lang="en-CA" altLang="en-US" sz="2200" dirty="0" smtClean="0"/>
                  <a:t>. Therefore, the net buoyancy force (</a:t>
                </a:r>
                <a:r>
                  <a:rPr lang="en-CA" altLang="en-US" sz="2200" b="1" u="sng" dirty="0" smtClean="0"/>
                  <a:t>upward</a:t>
                </a:r>
                <a:r>
                  <a:rPr lang="en-CA" altLang="en-US" sz="2200" dirty="0" smtClean="0"/>
                  <a:t> </a:t>
                </a:r>
                <a:r>
                  <a:rPr lang="en-CA" altLang="en-US" sz="2200" dirty="0" smtClean="0"/>
                  <a:t>direction) acting on the basketball is </a:t>
                </a:r>
                <a14:m>
                  <m:oMath xmlns:m="http://schemas.openxmlformats.org/officeDocument/2006/math">
                    <m:r>
                      <a:rPr lang="en-CA" altLang="en-US" sz="2200" b="0" i="1" smtClean="0">
                        <a:solidFill>
                          <a:srgbClr val="FF0000"/>
                        </a:solidFill>
                        <a:latin typeface="Cambria Math"/>
                      </a:rPr>
                      <m:t>40 </m:t>
                    </m:r>
                    <m:r>
                      <a:rPr lang="en-CA" altLang="en-US" sz="2200" b="0" i="1" smtClean="0">
                        <a:solidFill>
                          <a:srgbClr val="FF0000"/>
                        </a:solidFill>
                        <a:latin typeface="Cambria Math"/>
                      </a:rPr>
                      <m:t>𝑁</m:t>
                    </m:r>
                    <m:r>
                      <a:rPr lang="en-CA" altLang="en-US" sz="2200" b="0" i="1" smtClean="0">
                        <a:solidFill>
                          <a:srgbClr val="FF0000"/>
                        </a:solidFill>
                        <a:latin typeface="Cambria Math"/>
                      </a:rPr>
                      <m:t> −1 </m:t>
                    </m:r>
                    <m:r>
                      <a:rPr lang="en-CA" altLang="en-US" sz="2200" b="0" i="1" smtClean="0">
                        <a:solidFill>
                          <a:srgbClr val="FF0000"/>
                        </a:solidFill>
                        <a:latin typeface="Cambria Math"/>
                      </a:rPr>
                      <m:t>𝑁</m:t>
                    </m:r>
                    <m:r>
                      <a:rPr lang="en-CA" altLang="en-US" sz="2200" b="0" i="1" smtClean="0">
                        <a:solidFill>
                          <a:srgbClr val="FF0000"/>
                        </a:solidFill>
                        <a:latin typeface="Cambria Math"/>
                        <a:ea typeface="Cambria Math"/>
                      </a:rPr>
                      <m:t>=39 </m:t>
                    </m:r>
                    <m:r>
                      <a:rPr lang="en-CA" altLang="en-US" sz="2200" b="0" i="1" smtClean="0">
                        <a:solidFill>
                          <a:srgbClr val="FF0000"/>
                        </a:solidFill>
                        <a:latin typeface="Cambria Math"/>
                        <a:ea typeface="Cambria Math"/>
                      </a:rPr>
                      <m:t>𝑁</m:t>
                    </m:r>
                  </m:oMath>
                </a14:m>
                <a:r>
                  <a:rPr lang="en-CA" altLang="en-US" sz="2200" dirty="0" smtClean="0"/>
                  <a:t>. Now, the bag has a mass of </a:t>
                </a:r>
                <a14:m>
                  <m:oMath xmlns:m="http://schemas.openxmlformats.org/officeDocument/2006/math">
                    <m:r>
                      <a:rPr lang="en-CA" altLang="en-US" sz="2200" i="1">
                        <a:solidFill>
                          <a:srgbClr val="FF0000"/>
                        </a:solidFill>
                        <a:latin typeface="Cambria Math"/>
                      </a:rPr>
                      <m:t>8</m:t>
                    </m:r>
                    <m:r>
                      <a:rPr lang="en-CA" altLang="en-US" sz="2200" b="0" i="1" smtClean="0">
                        <a:solidFill>
                          <a:srgbClr val="FF0000"/>
                        </a:solidFill>
                        <a:latin typeface="Cambria Math"/>
                      </a:rPr>
                      <m:t> </m:t>
                    </m:r>
                    <m:r>
                      <a:rPr lang="en-CA" altLang="en-US" sz="2200" b="0" i="1" smtClean="0">
                        <a:solidFill>
                          <a:srgbClr val="FF0000"/>
                        </a:solidFill>
                        <a:latin typeface="Cambria Math"/>
                      </a:rPr>
                      <m:t>𝑘𝑔</m:t>
                    </m:r>
                  </m:oMath>
                </a14:m>
                <a:r>
                  <a:rPr lang="en-CA" altLang="en-US" sz="2200" dirty="0" smtClean="0"/>
                  <a:t>, which causes a </a:t>
                </a:r>
                <a:r>
                  <a:rPr lang="en-CA" altLang="en-US" sz="2200" b="1" u="sng" dirty="0" smtClean="0"/>
                  <a:t>downward</a:t>
                </a:r>
                <a:r>
                  <a:rPr lang="en-CA" altLang="en-US" sz="2200" b="1" dirty="0" smtClean="0"/>
                  <a:t> </a:t>
                </a:r>
                <a:r>
                  <a:rPr lang="en-CA" altLang="en-US" sz="2200" dirty="0" smtClean="0"/>
                  <a:t>force of </a:t>
                </a:r>
                <a14:m>
                  <m:oMath xmlns:m="http://schemas.openxmlformats.org/officeDocument/2006/math">
                    <m:r>
                      <a:rPr lang="en-CA" altLang="en-US" sz="2200" i="1">
                        <a:solidFill>
                          <a:srgbClr val="FF0000"/>
                        </a:solidFill>
                        <a:latin typeface="Cambria Math"/>
                      </a:rPr>
                      <m:t>8</m:t>
                    </m:r>
                    <m:r>
                      <a:rPr lang="en-CA" altLang="en-US" sz="2200" b="0" i="1" smtClean="0">
                        <a:solidFill>
                          <a:srgbClr val="FF0000"/>
                        </a:solidFill>
                        <a:latin typeface="Cambria Math"/>
                      </a:rPr>
                      <m:t> </m:t>
                    </m:r>
                    <m:r>
                      <a:rPr lang="en-CA" altLang="en-US" sz="2200" b="0" i="1" smtClean="0">
                        <a:solidFill>
                          <a:srgbClr val="FF0000"/>
                        </a:solidFill>
                        <a:latin typeface="Cambria Math"/>
                      </a:rPr>
                      <m:t>𝑘𝑔</m:t>
                    </m:r>
                    <m:r>
                      <a:rPr lang="en-CA" altLang="en-US" sz="2200" b="0" i="1" smtClean="0">
                        <a:solidFill>
                          <a:srgbClr val="FF0000"/>
                        </a:solidFill>
                        <a:latin typeface="Cambria Math"/>
                      </a:rPr>
                      <m:t> ×10</m:t>
                    </m:r>
                    <m:f>
                      <m:fPr>
                        <m:ctrlPr>
                          <a:rPr lang="en-CA" altLang="en-US" sz="2200" b="0" i="1" smtClean="0">
                            <a:solidFill>
                              <a:srgbClr val="FF0000"/>
                            </a:solidFill>
                            <a:latin typeface="Cambria Math"/>
                            <a:ea typeface="Cambria Math"/>
                          </a:rPr>
                        </m:ctrlPr>
                      </m:fPr>
                      <m:num>
                        <m:r>
                          <a:rPr lang="en-CA" altLang="en-US" sz="2200" b="0" i="1" smtClean="0">
                            <a:solidFill>
                              <a:srgbClr val="FF0000"/>
                            </a:solidFill>
                            <a:latin typeface="Cambria Math"/>
                            <a:ea typeface="Cambria Math"/>
                          </a:rPr>
                          <m:t>𝑚</m:t>
                        </m:r>
                      </m:num>
                      <m:den>
                        <m:sSup>
                          <m:sSupPr>
                            <m:ctrlPr>
                              <a:rPr lang="en-CA" altLang="en-US" sz="2200" b="0" i="1" smtClean="0">
                                <a:solidFill>
                                  <a:srgbClr val="FF0000"/>
                                </a:solidFill>
                                <a:latin typeface="Cambria Math"/>
                                <a:ea typeface="Cambria Math"/>
                              </a:rPr>
                            </m:ctrlPr>
                          </m:sSupPr>
                          <m:e>
                            <m:r>
                              <a:rPr lang="en-CA" altLang="en-US" sz="2200" b="0" i="1" smtClean="0">
                                <a:solidFill>
                                  <a:srgbClr val="FF0000"/>
                                </a:solidFill>
                                <a:latin typeface="Cambria Math"/>
                                <a:ea typeface="Cambria Math"/>
                              </a:rPr>
                              <m:t>𝑠</m:t>
                            </m:r>
                          </m:e>
                          <m:sup>
                            <m:r>
                              <a:rPr lang="en-CA" altLang="en-US" sz="2200" b="0" i="1" smtClean="0">
                                <a:solidFill>
                                  <a:srgbClr val="FF0000"/>
                                </a:solidFill>
                                <a:latin typeface="Cambria Math"/>
                                <a:ea typeface="Cambria Math"/>
                              </a:rPr>
                              <m:t>2</m:t>
                            </m:r>
                          </m:sup>
                        </m:sSup>
                      </m:den>
                    </m:f>
                    <m:r>
                      <a:rPr lang="en-CA" altLang="en-US" sz="2200" b="0" i="1" smtClean="0">
                        <a:solidFill>
                          <a:srgbClr val="FF0000"/>
                        </a:solidFill>
                        <a:latin typeface="Cambria Math"/>
                        <a:ea typeface="Cambria Math"/>
                      </a:rPr>
                      <m:t>=80 </m:t>
                    </m:r>
                    <m:r>
                      <a:rPr lang="en-CA" altLang="en-US" sz="2200" b="0" i="1" smtClean="0">
                        <a:solidFill>
                          <a:srgbClr val="FF0000"/>
                        </a:solidFill>
                        <a:latin typeface="Cambria Math"/>
                        <a:ea typeface="Cambria Math"/>
                      </a:rPr>
                      <m:t>𝑁</m:t>
                    </m:r>
                  </m:oMath>
                </a14:m>
                <a:r>
                  <a:rPr lang="en-CA" altLang="en-US" sz="2200" dirty="0" smtClean="0"/>
                  <a:t>. In order to maintain neutral buoyancy, there must be a net force of zero on the system. Therefore the bag must contribute a buoyant force of </a:t>
                </a:r>
                <a14:m>
                  <m:oMath xmlns:m="http://schemas.openxmlformats.org/officeDocument/2006/math">
                    <m:r>
                      <a:rPr lang="en-CA" altLang="en-US" sz="2200" b="0" i="0" smtClean="0">
                        <a:solidFill>
                          <a:srgbClr val="FF0000"/>
                        </a:solidFill>
                        <a:latin typeface="Cambria Math"/>
                        <a:ea typeface="Cambria Math"/>
                      </a:rPr>
                      <m:t>80 </m:t>
                    </m:r>
                    <m:r>
                      <m:rPr>
                        <m:sty m:val="p"/>
                      </m:rPr>
                      <a:rPr lang="en-CA" altLang="en-US" sz="2200" b="0" i="0" smtClean="0">
                        <a:solidFill>
                          <a:srgbClr val="FF0000"/>
                        </a:solidFill>
                        <a:latin typeface="Cambria Math"/>
                        <a:ea typeface="Cambria Math"/>
                      </a:rPr>
                      <m:t>N</m:t>
                    </m:r>
                    <m:r>
                      <a:rPr lang="en-CA" altLang="en-US" sz="2200" b="0" i="0" smtClean="0">
                        <a:solidFill>
                          <a:srgbClr val="FF0000"/>
                        </a:solidFill>
                        <a:latin typeface="Cambria Math"/>
                        <a:ea typeface="Cambria Math"/>
                      </a:rPr>
                      <m:t> −39 </m:t>
                    </m:r>
                    <m:r>
                      <m:rPr>
                        <m:sty m:val="p"/>
                      </m:rPr>
                      <a:rPr lang="en-CA" altLang="en-US" sz="2200" b="0" i="0" smtClean="0">
                        <a:solidFill>
                          <a:srgbClr val="FF0000"/>
                        </a:solidFill>
                        <a:latin typeface="Cambria Math"/>
                        <a:ea typeface="Cambria Math"/>
                      </a:rPr>
                      <m:t>N</m:t>
                    </m:r>
                    <m:r>
                      <a:rPr lang="en-CA" altLang="en-US" sz="2200" b="0" i="1" smtClean="0">
                        <a:solidFill>
                          <a:srgbClr val="FF0000"/>
                        </a:solidFill>
                        <a:latin typeface="Cambria Math"/>
                        <a:ea typeface="Cambria Math"/>
                      </a:rPr>
                      <m:t>=41 </m:t>
                    </m:r>
                    <m:r>
                      <a:rPr lang="en-CA" altLang="en-US" sz="2200" b="0" i="1" smtClean="0">
                        <a:solidFill>
                          <a:srgbClr val="FF0000"/>
                        </a:solidFill>
                        <a:latin typeface="Cambria Math"/>
                        <a:ea typeface="Cambria Math"/>
                      </a:rPr>
                      <m:t>𝑁</m:t>
                    </m:r>
                  </m:oMath>
                </a14:m>
                <a:r>
                  <a:rPr lang="en-CA" altLang="en-US" sz="2200" dirty="0" smtClean="0"/>
                  <a:t> </a:t>
                </a:r>
                <a:r>
                  <a:rPr lang="en-CA" altLang="en-US" sz="2200" dirty="0" smtClean="0"/>
                  <a:t>(</a:t>
                </a:r>
                <a:r>
                  <a:rPr lang="en-CA" altLang="en-US" sz="2200" b="1" u="sng" dirty="0" smtClean="0"/>
                  <a:t>upwards</a:t>
                </a:r>
                <a:r>
                  <a:rPr lang="en-CA" altLang="en-US" sz="2200" dirty="0" smtClean="0"/>
                  <a:t>).</a:t>
                </a:r>
              </a:p>
              <a:p>
                <a:pPr eaLnBrk="1" hangingPunct="1">
                  <a:spcBef>
                    <a:spcPct val="50000"/>
                  </a:spcBef>
                  <a:buFontTx/>
                  <a:buNone/>
                </a:pPr>
                <a:r>
                  <a:rPr lang="en-CA" altLang="en-US" sz="2200" dirty="0" smtClean="0"/>
                  <a:t>Therefore, </a:t>
                </a:r>
                <a:r>
                  <a:rPr lang="en-CA" altLang="en-US" sz="2200" b="1" dirty="0"/>
                  <a:t>C</a:t>
                </a:r>
                <a:r>
                  <a:rPr lang="en-CA" altLang="en-US" sz="2200" dirty="0" smtClean="0"/>
                  <a:t> is the correct answer.</a:t>
                </a:r>
              </a:p>
              <a:p>
                <a:pPr eaLnBrk="1" hangingPunct="1">
                  <a:spcBef>
                    <a:spcPct val="50000"/>
                  </a:spcBef>
                  <a:buFontTx/>
                  <a:buNone/>
                </a:pPr>
                <a:r>
                  <a:rPr lang="en-CA" altLang="en-US" sz="2200" dirty="0" smtClean="0"/>
                  <a:t>Watch: </a:t>
                </a:r>
                <a:r>
                  <a:rPr lang="en-CA" altLang="en-US" sz="1400" dirty="0" smtClean="0">
                    <a:hlinkClick r:id="rId4"/>
                  </a:rPr>
                  <a:t>https://</a:t>
                </a:r>
                <a:r>
                  <a:rPr lang="en-CA" altLang="en-US" sz="1400" dirty="0" err="1" smtClean="0">
                    <a:hlinkClick r:id="rId4"/>
                  </a:rPr>
                  <a:t>www.youtube.com</a:t>
                </a:r>
                <a:r>
                  <a:rPr lang="en-CA" altLang="en-US" sz="1400" dirty="0" smtClean="0">
                    <a:hlinkClick r:id="rId4"/>
                  </a:rPr>
                  <a:t>/</a:t>
                </a:r>
                <a:r>
                  <a:rPr lang="en-CA" altLang="en-US" sz="1400" dirty="0" err="1" smtClean="0">
                    <a:hlinkClick r:id="rId4"/>
                  </a:rPr>
                  <a:t>watch?v</a:t>
                </a:r>
                <a:r>
                  <a:rPr lang="en-CA" altLang="en-US" sz="1400" dirty="0" smtClean="0">
                    <a:hlinkClick r:id="rId4"/>
                  </a:rPr>
                  <a:t>=</a:t>
                </a:r>
                <a:r>
                  <a:rPr lang="en-CA" altLang="en-US" sz="1400" dirty="0" err="1" smtClean="0">
                    <a:hlinkClick r:id="rId4"/>
                  </a:rPr>
                  <a:t>nMlXU97E-uQ</a:t>
                </a:r>
                <a:endParaRPr lang="en-CA" altLang="en-US" sz="1400" dirty="0" smtClean="0"/>
              </a:p>
            </p:txBody>
          </p:sp>
        </mc:Choice>
        <mc:Fallback>
          <p:sp>
            <p:nvSpPr>
              <p:cNvPr id="6152" name="Text Box 6"/>
              <p:cNvSpPr txBox="1">
                <a:spLocks noRot="1" noChangeAspect="1" noMove="1" noResize="1" noEditPoints="1" noAdjustHandles="1" noChangeArrowheads="1" noChangeShapeType="1" noTextEdit="1"/>
              </p:cNvSpPr>
              <p:nvPr/>
            </p:nvSpPr>
            <p:spPr bwMode="auto">
              <a:xfrm>
                <a:off x="311150" y="1682750"/>
                <a:ext cx="8399463" cy="5006371"/>
              </a:xfrm>
              <a:prstGeom prst="rect">
                <a:avLst/>
              </a:prstGeom>
              <a:blipFill rotWithShape="1">
                <a:blip r:embed="rId5"/>
                <a:stretch>
                  <a:fillRect l="-871" t="-609" b="-158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noFill/>
                  </a:rPr>
                  <a:t> </a:t>
                </a:r>
              </a:p>
            </p:txBody>
          </p:sp>
        </mc:Fallback>
      </mc:AlternateContent>
    </p:spTree>
    <p:extLst>
      <p:ext uri="{BB962C8B-B14F-4D97-AF65-F5344CB8AC3E}">
        <p14:creationId xmlns:p14="http://schemas.microsoft.com/office/powerpoint/2010/main" val="1377892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1556</TotalTime>
  <Words>1054</Words>
  <Application>Microsoft Office PowerPoint</Application>
  <PresentationFormat>On-screen Show (4:3)</PresentationFormat>
  <Paragraphs>124</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Default Design</vt:lpstr>
      <vt:lpstr>Document</vt:lpstr>
      <vt:lpstr>Physics Buoyancy</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Yin</dc:creator>
  <cp:lastModifiedBy>murugan</cp:lastModifiedBy>
  <cp:revision>138</cp:revision>
  <dcterms:created xsi:type="dcterms:W3CDTF">2012-06-01T23:05:37Z</dcterms:created>
  <dcterms:modified xsi:type="dcterms:W3CDTF">2015-09-04T17:28:38Z</dcterms:modified>
</cp:coreProperties>
</file>