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8" r:id="rId3"/>
    <p:sldId id="278" r:id="rId4"/>
    <p:sldId id="277" r:id="rId5"/>
    <p:sldId id="269" r:id="rId6"/>
    <p:sldId id="279" r:id="rId7"/>
    <p:sldId id="280" r:id="rId8"/>
    <p:sldId id="282" r:id="rId9"/>
    <p:sldId id="281" r:id="rId10"/>
    <p:sldId id="283" r:id="rId11"/>
    <p:sldId id="284" r:id="rId12"/>
    <p:sldId id="286" r:id="rId13"/>
    <p:sldId id="285" r:id="rId14"/>
    <p:sldId id="287" r:id="rId15"/>
    <p:sldId id="288" r:id="rId16"/>
    <p:sldId id="289" r:id="rId17"/>
    <p:sldId id="272" r:id="rId18"/>
    <p:sldId id="290" r:id="rId19"/>
    <p:sldId id="291" r:id="rId20"/>
    <p:sldId id="292" r:id="rId21"/>
    <p:sldId id="293" r:id="rId22"/>
    <p:sldId id="273" r:id="rId23"/>
    <p:sldId id="294" r:id="rId24"/>
    <p:sldId id="295" r:id="rId25"/>
    <p:sldId id="296" r:id="rId26"/>
  </p:sldIdLst>
  <p:sldSz cx="9144000" cy="6858000" type="screen4x3"/>
  <p:notesSz cx="6858000" cy="9144000"/>
  <p:defaultTextStyle>
    <a:defPPr>
      <a:defRPr lang="en-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FB1"/>
    <a:srgbClr val="280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95730" autoAdjust="0"/>
  </p:normalViewPr>
  <p:slideViewPr>
    <p:cSldViewPr snapToGrid="0">
      <p:cViewPr>
        <p:scale>
          <a:sx n="73" d="100"/>
          <a:sy n="73" d="100"/>
        </p:scale>
        <p:origin x="-10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468"/>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E7CBA7D-00D6-44A6-A200-9CCFE7D75D00}" type="slidenum">
              <a:rPr lang="en-CA" altLang="en-US"/>
              <a:pPr>
                <a:defRPr/>
              </a:pPr>
              <a:t>‹#›</a:t>
            </a:fld>
            <a:endParaRPr lang="en-CA" altLang="en-US"/>
          </a:p>
        </p:txBody>
      </p:sp>
    </p:spTree>
    <p:extLst>
      <p:ext uri="{BB962C8B-B14F-4D97-AF65-F5344CB8AC3E}">
        <p14:creationId xmlns:p14="http://schemas.microsoft.com/office/powerpoint/2010/main" val="2548110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latin typeface="Arial" panose="020B0604020202020204" pitchFamily="34" charset="0"/>
                <a:cs typeface="Arial" panose="020B0604020202020204" pitchFamily="34" charset="0"/>
              </a:rPr>
              <a:t>Categories:  </a:t>
            </a:r>
            <a:r>
              <a:rPr lang="en-US" altLang="en-US" dirty="0" smtClean="0">
                <a:latin typeface="Arial" panose="020B0604020202020204" pitchFamily="34" charset="0"/>
                <a:cs typeface="Arial" panose="020B0604020202020204" pitchFamily="34" charset="0"/>
              </a:rPr>
              <a:t>Secondary – Physics – Circular Motion</a:t>
            </a:r>
          </a:p>
          <a:p>
            <a:pPr eaLnBrk="1" hangingPunct="1"/>
            <a:endParaRPr lang="en-US" altLang="en-US"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Tags</a:t>
            </a:r>
            <a:r>
              <a:rPr lang="en-US" altLang="en-US" b="1" dirty="0" smtClean="0">
                <a:latin typeface="Arial" panose="020B0604020202020204" pitchFamily="34" charset="0"/>
                <a:cs typeface="Arial" panose="020B0604020202020204" pitchFamily="34" charset="0"/>
              </a:rPr>
              <a:t>: </a:t>
            </a:r>
            <a:r>
              <a:rPr lang="en-US" altLang="en-US" b="0" dirty="0" smtClean="0">
                <a:latin typeface="Arial" panose="020B0604020202020204" pitchFamily="34" charset="0"/>
                <a:cs typeface="Arial" panose="020B0604020202020204" pitchFamily="34" charset="0"/>
              </a:rPr>
              <a:t>circular motion, radial</a:t>
            </a:r>
            <a:r>
              <a:rPr lang="en-US" altLang="en-US" b="0" baseline="0" dirty="0" smtClean="0">
                <a:latin typeface="Arial" panose="020B0604020202020204" pitchFamily="34" charset="0"/>
                <a:cs typeface="Arial" panose="020B0604020202020204" pitchFamily="34" charset="0"/>
              </a:rPr>
              <a:t> acceleration, velocity, gravity, energy</a:t>
            </a:r>
            <a:endParaRPr lang="en-US" altLang="en-US" b="1" dirty="0" smtClean="0">
              <a:latin typeface="Arial" panose="020B0604020202020204" pitchFamily="34" charset="0"/>
              <a:cs typeface="Arial" panose="020B0604020202020204" pitchFamily="34" charset="0"/>
            </a:endParaRPr>
          </a:p>
          <a:p>
            <a:pPr eaLnBrk="1" hangingPunct="1"/>
            <a:endParaRPr lang="en-US" altLang="en-US" b="1" dirty="0" smtClean="0">
              <a:latin typeface="Arial" panose="020B0604020202020204" pitchFamily="34" charset="0"/>
              <a:cs typeface="Arial" panose="020B0604020202020204" pitchFamily="34" charset="0"/>
            </a:endParaRPr>
          </a:p>
          <a:p>
            <a:pPr eaLnBrk="1" hangingPunct="1"/>
            <a:r>
              <a:rPr lang="en-US" altLang="en-US" b="1" dirty="0" smtClean="0">
                <a:latin typeface="Arial" panose="020B0604020202020204" pitchFamily="34" charset="0"/>
                <a:cs typeface="Arial" panose="020B0604020202020204" pitchFamily="34" charset="0"/>
              </a:rPr>
              <a:t>Excerpt: </a:t>
            </a:r>
            <a:r>
              <a:rPr lang="en-US" altLang="en-US" b="0" dirty="0" smtClean="0">
                <a:latin typeface="Arial" panose="020B0604020202020204" pitchFamily="34" charset="0"/>
                <a:cs typeface="Arial" panose="020B0604020202020204" pitchFamily="34" charset="0"/>
              </a:rPr>
              <a:t>Many</a:t>
            </a:r>
            <a:r>
              <a:rPr lang="en-US" altLang="en-US" b="0" baseline="0" dirty="0" smtClean="0">
                <a:latin typeface="Arial" panose="020B0604020202020204" pitchFamily="34" charset="0"/>
                <a:cs typeface="Arial" panose="020B0604020202020204" pitchFamily="34" charset="0"/>
              </a:rPr>
              <a:t> different physics problems that have to do with </a:t>
            </a:r>
            <a:r>
              <a:rPr lang="en-US" altLang="en-US" b="0" baseline="0" smtClean="0">
                <a:latin typeface="Arial" panose="020B0604020202020204" pitchFamily="34" charset="0"/>
                <a:cs typeface="Arial" panose="020B0604020202020204" pitchFamily="34" charset="0"/>
              </a:rPr>
              <a:t>circular motion</a:t>
            </a:r>
            <a:endParaRPr lang="en-US" altLang="en-US" dirty="0" smtClean="0">
              <a:latin typeface="Arial" panose="020B0604020202020204" pitchFamily="34" charset="0"/>
              <a:cs typeface="Arial" panose="020B0604020202020204" pitchFamily="34" charset="0"/>
            </a:endParaRPr>
          </a:p>
        </p:txBody>
      </p:sp>
      <p:sp>
        <p:nvSpPr>
          <p:cNvPr id="41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7AEBD7D7-CB26-48B1-9BF6-52A39353D19C}" type="slidenum">
              <a:rPr lang="en-CA" altLang="en-US"/>
              <a:pPr>
                <a:spcBef>
                  <a:spcPct val="0"/>
                </a:spcBef>
              </a:pPr>
              <a:t>1</a:t>
            </a:fld>
            <a:endParaRPr lang="en-CA" altLang="en-US"/>
          </a:p>
        </p:txBody>
      </p:sp>
    </p:spTree>
    <p:extLst>
      <p:ext uri="{BB962C8B-B14F-4D97-AF65-F5344CB8AC3E}">
        <p14:creationId xmlns:p14="http://schemas.microsoft.com/office/powerpoint/2010/main" val="1640218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86F9498-A4A0-49C7-9DB8-79E387B40DF9}" type="slidenum">
              <a:rPr lang="en-CA" altLang="en-US"/>
              <a:pPr>
                <a:spcBef>
                  <a:spcPct val="0"/>
                </a:spcBef>
              </a:pPr>
              <a:t>10</a:t>
            </a:fld>
            <a:endParaRPr lang="en-CA"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2005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3F41BDE-8648-4B94-857E-6A231AD8B283}" type="slidenum">
              <a:rPr lang="en-CA" altLang="en-US"/>
              <a:pPr>
                <a:spcBef>
                  <a:spcPct val="0"/>
                </a:spcBef>
              </a:pPr>
              <a:t>11</a:t>
            </a:fld>
            <a:endParaRPr lang="en-CA"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378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349A4A0-38F7-45ED-A11A-D711C41D7647}" type="slidenum">
              <a:rPr lang="en-CA" altLang="en-US"/>
              <a:pPr>
                <a:spcBef>
                  <a:spcPct val="0"/>
                </a:spcBef>
              </a:pPr>
              <a:t>12</a:t>
            </a:fld>
            <a:endParaRPr lang="en-CA"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6303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2AC63E8-7A41-4353-BAA5-C86644882764}" type="slidenum">
              <a:rPr lang="en-CA" altLang="en-US"/>
              <a:pPr>
                <a:spcBef>
                  <a:spcPct val="0"/>
                </a:spcBef>
              </a:pPr>
              <a:t>13</a:t>
            </a:fld>
            <a:endParaRPr lang="en-CA"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8927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8080913-AA76-4ED2-9C50-556CD87FB259}" type="slidenum">
              <a:rPr lang="en-CA" altLang="en-US"/>
              <a:pPr>
                <a:spcBef>
                  <a:spcPct val="0"/>
                </a:spcBef>
              </a:pPr>
              <a:t>14</a:t>
            </a:fld>
            <a:endParaRPr lang="en-CA"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3270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1B80B22-0048-423E-873C-3F36A30034E0}" type="slidenum">
              <a:rPr lang="en-CA" altLang="en-US"/>
              <a:pPr>
                <a:spcBef>
                  <a:spcPct val="0"/>
                </a:spcBef>
              </a:pPr>
              <a:t>15</a:t>
            </a:fld>
            <a:endParaRPr lang="en-CA"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6436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0195B28-C9E6-48F0-9D27-C577BF8A216C}" type="slidenum">
              <a:rPr lang="en-CA" altLang="en-US"/>
              <a:pPr>
                <a:spcBef>
                  <a:spcPct val="0"/>
                </a:spcBef>
              </a:pPr>
              <a:t>16</a:t>
            </a:fld>
            <a:endParaRPr lang="en-CA"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6596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AE1FFDB-EFD0-44C5-A215-FE4A98584540}" type="slidenum">
              <a:rPr lang="en-CA" altLang="en-US"/>
              <a:pPr>
                <a:spcBef>
                  <a:spcPct val="0"/>
                </a:spcBef>
              </a:pPr>
              <a:t>17</a:t>
            </a:fld>
            <a:endParaRPr lang="en-CA"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8576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DF8748A-C5E3-4436-9348-95DB8620C4C8}" type="slidenum">
              <a:rPr lang="en-CA" altLang="en-US"/>
              <a:pPr>
                <a:spcBef>
                  <a:spcPct val="0"/>
                </a:spcBef>
              </a:pPr>
              <a:t>18</a:t>
            </a:fld>
            <a:endParaRPr lang="en-CA"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7231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B27E591-D10D-45CA-9651-C9A509B25091}" type="slidenum">
              <a:rPr lang="en-CA" altLang="en-US"/>
              <a:pPr>
                <a:spcBef>
                  <a:spcPct val="0"/>
                </a:spcBef>
              </a:pPr>
              <a:t>19</a:t>
            </a:fld>
            <a:endParaRPr lang="en-CA"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8917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02F5A63-CD29-4CE3-A2C5-E941917BFBDF}" type="slidenum">
              <a:rPr lang="en-CA" altLang="en-US"/>
              <a:pPr>
                <a:spcBef>
                  <a:spcPct val="0"/>
                </a:spcBef>
              </a:pPr>
              <a:t>2</a:t>
            </a:fld>
            <a:endParaRPr lang="en-CA"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6363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5F17B3D-3E30-4F40-B5D4-A1F166601346}" type="slidenum">
              <a:rPr lang="en-CA" altLang="en-US"/>
              <a:pPr>
                <a:spcBef>
                  <a:spcPct val="0"/>
                </a:spcBef>
              </a:pPr>
              <a:t>20</a:t>
            </a:fld>
            <a:endParaRPr lang="en-CA"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3277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24B110E-4433-48D6-8F0A-8FF3775CFC65}" type="slidenum">
              <a:rPr lang="en-CA" altLang="en-US"/>
              <a:pPr>
                <a:spcBef>
                  <a:spcPct val="0"/>
                </a:spcBef>
              </a:pPr>
              <a:t>21</a:t>
            </a:fld>
            <a:endParaRPr lang="en-CA"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506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B98A9B5-A4EE-4FA2-A737-16B1678D3B2F}" type="slidenum">
              <a:rPr lang="en-CA" altLang="en-US"/>
              <a:pPr>
                <a:spcBef>
                  <a:spcPct val="0"/>
                </a:spcBef>
              </a:pPr>
              <a:t>22</a:t>
            </a:fld>
            <a:endParaRPr lang="en-CA"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891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DEFE4FEF-0029-450D-BFE5-EF3DB15C2D90}" type="slidenum">
              <a:rPr lang="en-CA" altLang="en-US"/>
              <a:pPr>
                <a:spcBef>
                  <a:spcPct val="0"/>
                </a:spcBef>
              </a:pPr>
              <a:t>23</a:t>
            </a:fld>
            <a:endParaRPr lang="en-CA"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936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9373DF3-A75D-454A-B704-7B4445DCC5C3}" type="slidenum">
              <a:rPr lang="en-CA" altLang="en-US"/>
              <a:pPr>
                <a:spcBef>
                  <a:spcPct val="0"/>
                </a:spcBef>
              </a:pPr>
              <a:t>24</a:t>
            </a:fld>
            <a:endParaRPr lang="en-CA"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32557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71E5CF8-3BD5-4530-989D-D4A921FDCDEA}" type="slidenum">
              <a:rPr lang="en-CA" altLang="en-US"/>
              <a:pPr>
                <a:spcBef>
                  <a:spcPct val="0"/>
                </a:spcBef>
              </a:pPr>
              <a:t>25</a:t>
            </a:fld>
            <a:endParaRPr lang="en-CA" alt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222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840A268-269D-42A8-9AE2-3AAD1E301405}" type="slidenum">
              <a:rPr lang="en-CA" altLang="en-US"/>
              <a:pPr>
                <a:spcBef>
                  <a:spcPct val="0"/>
                </a:spcBef>
              </a:pPr>
              <a:t>3</a:t>
            </a:fld>
            <a:endParaRPr lang="en-CA"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9543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FB6B6E3-DBB3-44CD-AC0D-34DC733DEFE1}" type="slidenum">
              <a:rPr lang="en-CA" altLang="en-US"/>
              <a:pPr>
                <a:spcBef>
                  <a:spcPct val="0"/>
                </a:spcBef>
              </a:pPr>
              <a:t>4</a:t>
            </a:fld>
            <a:endParaRPr lang="en-CA"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0497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D995FCC-D6F0-49FB-AA2C-69431992E682}" type="slidenum">
              <a:rPr lang="en-CA" altLang="en-US"/>
              <a:pPr>
                <a:spcBef>
                  <a:spcPct val="0"/>
                </a:spcBef>
              </a:pPr>
              <a:t>5</a:t>
            </a:fld>
            <a:endParaRPr lang="en-CA"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2662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32BD166-1F13-4FC6-ADD4-C2944E62106E}" type="slidenum">
              <a:rPr lang="en-CA" altLang="en-US"/>
              <a:pPr>
                <a:spcBef>
                  <a:spcPct val="0"/>
                </a:spcBef>
              </a:pPr>
              <a:t>6</a:t>
            </a:fld>
            <a:endParaRPr lang="en-CA"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9824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E153527-ED88-4A5C-8043-61D98B34D2CF}" type="slidenum">
              <a:rPr lang="en-CA" altLang="en-US"/>
              <a:pPr>
                <a:spcBef>
                  <a:spcPct val="0"/>
                </a:spcBef>
              </a:pPr>
              <a:t>7</a:t>
            </a:fld>
            <a:endParaRPr lang="en-CA"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6823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E400FB44-B962-466B-86D7-2E222CAF9302}" type="slidenum">
              <a:rPr lang="en-CA" altLang="en-US"/>
              <a:pPr>
                <a:spcBef>
                  <a:spcPct val="0"/>
                </a:spcBef>
              </a:pPr>
              <a:t>8</a:t>
            </a:fld>
            <a:endParaRPr lang="en-CA"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35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1EC5B23-CC60-420F-A4A4-6F3ED4A1145E}" type="slidenum">
              <a:rPr lang="en-CA" altLang="en-US"/>
              <a:pPr>
                <a:spcBef>
                  <a:spcPct val="0"/>
                </a:spcBef>
              </a:pPr>
              <a:t>9</a:t>
            </a:fld>
            <a:endParaRPr lang="en-CA"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881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3DD5C7-A6AD-4919-9511-B148B831F1E6}" type="slidenum">
              <a:rPr lang="en-CA" altLang="en-US"/>
              <a:pPr>
                <a:defRPr/>
              </a:pPr>
              <a:t>‹#›</a:t>
            </a:fld>
            <a:endParaRPr lang="en-CA" altLang="en-US"/>
          </a:p>
        </p:txBody>
      </p:sp>
    </p:spTree>
    <p:extLst>
      <p:ext uri="{BB962C8B-B14F-4D97-AF65-F5344CB8AC3E}">
        <p14:creationId xmlns:p14="http://schemas.microsoft.com/office/powerpoint/2010/main" val="2753482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D990DD-A56B-457F-9D07-DF7B592B4EE9}" type="slidenum">
              <a:rPr lang="en-CA" altLang="en-US"/>
              <a:pPr>
                <a:defRPr/>
              </a:pPr>
              <a:t>‹#›</a:t>
            </a:fld>
            <a:endParaRPr lang="en-CA" altLang="en-US"/>
          </a:p>
        </p:txBody>
      </p:sp>
    </p:spTree>
    <p:extLst>
      <p:ext uri="{BB962C8B-B14F-4D97-AF65-F5344CB8AC3E}">
        <p14:creationId xmlns:p14="http://schemas.microsoft.com/office/powerpoint/2010/main" val="264134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5EB8C72-DD66-488D-8EE9-674B931C464C}" type="slidenum">
              <a:rPr lang="en-CA" altLang="en-US"/>
              <a:pPr>
                <a:defRPr/>
              </a:pPr>
              <a:t>‹#›</a:t>
            </a:fld>
            <a:endParaRPr lang="en-CA" altLang="en-US"/>
          </a:p>
        </p:txBody>
      </p:sp>
    </p:spTree>
    <p:extLst>
      <p:ext uri="{BB962C8B-B14F-4D97-AF65-F5344CB8AC3E}">
        <p14:creationId xmlns:p14="http://schemas.microsoft.com/office/powerpoint/2010/main" val="427567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B8CC4D-54F9-4E77-B2A7-E8D29BF5093D}" type="slidenum">
              <a:rPr lang="en-CA" altLang="en-US"/>
              <a:pPr>
                <a:defRPr/>
              </a:pPr>
              <a:t>‹#›</a:t>
            </a:fld>
            <a:endParaRPr lang="en-CA" altLang="en-US"/>
          </a:p>
        </p:txBody>
      </p:sp>
    </p:spTree>
    <p:extLst>
      <p:ext uri="{BB962C8B-B14F-4D97-AF65-F5344CB8AC3E}">
        <p14:creationId xmlns:p14="http://schemas.microsoft.com/office/powerpoint/2010/main" val="182171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30EC86-B2FC-45F2-AD9B-0E60185D3946}" type="slidenum">
              <a:rPr lang="en-CA" altLang="en-US"/>
              <a:pPr>
                <a:defRPr/>
              </a:pPr>
              <a:t>‹#›</a:t>
            </a:fld>
            <a:endParaRPr lang="en-CA" altLang="en-US"/>
          </a:p>
        </p:txBody>
      </p:sp>
    </p:spTree>
    <p:extLst>
      <p:ext uri="{BB962C8B-B14F-4D97-AF65-F5344CB8AC3E}">
        <p14:creationId xmlns:p14="http://schemas.microsoft.com/office/powerpoint/2010/main" val="801116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3583A9-2A30-421A-8050-C3E8D80BF575}" type="slidenum">
              <a:rPr lang="en-CA" altLang="en-US"/>
              <a:pPr>
                <a:defRPr/>
              </a:pPr>
              <a:t>‹#›</a:t>
            </a:fld>
            <a:endParaRPr lang="en-CA" altLang="en-US"/>
          </a:p>
        </p:txBody>
      </p:sp>
    </p:spTree>
    <p:extLst>
      <p:ext uri="{BB962C8B-B14F-4D97-AF65-F5344CB8AC3E}">
        <p14:creationId xmlns:p14="http://schemas.microsoft.com/office/powerpoint/2010/main" val="263164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1AB814-CFC9-4F07-A356-1BABC1FE5149}" type="slidenum">
              <a:rPr lang="en-CA" altLang="en-US"/>
              <a:pPr>
                <a:defRPr/>
              </a:pPr>
              <a:t>‹#›</a:t>
            </a:fld>
            <a:endParaRPr lang="en-CA" altLang="en-US"/>
          </a:p>
        </p:txBody>
      </p:sp>
    </p:spTree>
    <p:extLst>
      <p:ext uri="{BB962C8B-B14F-4D97-AF65-F5344CB8AC3E}">
        <p14:creationId xmlns:p14="http://schemas.microsoft.com/office/powerpoint/2010/main" val="306659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A38DB1D-240A-4BEE-A9EC-FD676BAB09A7}" type="slidenum">
              <a:rPr lang="en-CA" altLang="en-US"/>
              <a:pPr>
                <a:defRPr/>
              </a:pPr>
              <a:t>‹#›</a:t>
            </a:fld>
            <a:endParaRPr lang="en-CA" altLang="en-US"/>
          </a:p>
        </p:txBody>
      </p:sp>
    </p:spTree>
    <p:extLst>
      <p:ext uri="{BB962C8B-B14F-4D97-AF65-F5344CB8AC3E}">
        <p14:creationId xmlns:p14="http://schemas.microsoft.com/office/powerpoint/2010/main" val="3290381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D639DC5-49F2-462E-BE26-335D337B1879}" type="slidenum">
              <a:rPr lang="en-CA" altLang="en-US"/>
              <a:pPr>
                <a:defRPr/>
              </a:pPr>
              <a:t>‹#›</a:t>
            </a:fld>
            <a:endParaRPr lang="en-CA" altLang="en-US"/>
          </a:p>
        </p:txBody>
      </p:sp>
    </p:spTree>
    <p:extLst>
      <p:ext uri="{BB962C8B-B14F-4D97-AF65-F5344CB8AC3E}">
        <p14:creationId xmlns:p14="http://schemas.microsoft.com/office/powerpoint/2010/main" val="131224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242A25-0998-4D83-BF0C-F84D67776B0F}" type="slidenum">
              <a:rPr lang="en-CA" altLang="en-US"/>
              <a:pPr>
                <a:defRPr/>
              </a:pPr>
              <a:t>‹#›</a:t>
            </a:fld>
            <a:endParaRPr lang="en-CA" altLang="en-US"/>
          </a:p>
        </p:txBody>
      </p:sp>
    </p:spTree>
    <p:extLst>
      <p:ext uri="{BB962C8B-B14F-4D97-AF65-F5344CB8AC3E}">
        <p14:creationId xmlns:p14="http://schemas.microsoft.com/office/powerpoint/2010/main" val="332820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4077BC-8722-4B49-9DA3-F85D2349BA08}" type="slidenum">
              <a:rPr lang="en-CA" altLang="en-US"/>
              <a:pPr>
                <a:defRPr/>
              </a:pPr>
              <a:t>‹#›</a:t>
            </a:fld>
            <a:endParaRPr lang="en-CA" altLang="en-US"/>
          </a:p>
        </p:txBody>
      </p:sp>
    </p:spTree>
    <p:extLst>
      <p:ext uri="{BB962C8B-B14F-4D97-AF65-F5344CB8AC3E}">
        <p14:creationId xmlns:p14="http://schemas.microsoft.com/office/powerpoint/2010/main" val="3786543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A9BE80C9-683A-47BD-A4E6-34EB40B89034}"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eerwise.cs.auckland.ac.n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CA" altLang="en-US" b="1" smtClean="0"/>
              <a:t>Physics</a:t>
            </a:r>
            <a:br>
              <a:rPr lang="en-CA" altLang="en-US" b="1" smtClean="0"/>
            </a:br>
            <a:r>
              <a:rPr lang="en-CA" altLang="en-US" smtClean="0"/>
              <a:t>Circular Motion Problems</a:t>
            </a:r>
          </a:p>
        </p:txBody>
      </p:sp>
      <p:sp>
        <p:nvSpPr>
          <p:cNvPr id="3075" name="Rectangle 3"/>
          <p:cNvSpPr>
            <a:spLocks noGrp="1" noChangeArrowheads="1"/>
          </p:cNvSpPr>
          <p:nvPr>
            <p:ph type="subTitle" idx="1"/>
          </p:nvPr>
        </p:nvSpPr>
        <p:spPr/>
        <p:txBody>
          <a:bodyPr/>
          <a:lstStyle/>
          <a:p>
            <a:pPr eaLnBrk="1" hangingPunct="1"/>
            <a:r>
              <a:rPr lang="en-CA" altLang="en-US" smtClean="0">
                <a:solidFill>
                  <a:srgbClr val="898989"/>
                </a:solidFill>
              </a:rPr>
              <a:t>Science and Mathematics Education Research Group</a:t>
            </a:r>
          </a:p>
        </p:txBody>
      </p:sp>
      <p:sp>
        <p:nvSpPr>
          <p:cNvPr id="3076" name="Rectangle 6"/>
          <p:cNvSpPr>
            <a:spLocks noChangeArrowheads="1"/>
          </p:cNvSpPr>
          <p:nvPr/>
        </p:nvSpPr>
        <p:spPr bwMode="auto">
          <a:xfrm flipH="1">
            <a:off x="1835150"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077" name="Rectangle 7"/>
          <p:cNvSpPr>
            <a:spLocks noChangeArrowheads="1"/>
          </p:cNvSpPr>
          <p:nvPr/>
        </p:nvSpPr>
        <p:spPr bwMode="auto">
          <a:xfrm flipH="1">
            <a:off x="4427538"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078" name="Text Box 12"/>
          <p:cNvSpPr txBox="1">
            <a:spLocks noChangeArrowheads="1"/>
          </p:cNvSpPr>
          <p:nvPr/>
        </p:nvSpPr>
        <p:spPr bwMode="auto">
          <a:xfrm>
            <a:off x="3457575" y="6308725"/>
            <a:ext cx="5686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CA" altLang="en-US" sz="1200"/>
              <a:t>Supported by UBC Teaching and Learning Enhancement Fund 2012-2015</a:t>
            </a:r>
          </a:p>
          <a:p>
            <a:pPr algn="ctr" eaLnBrk="1" hangingPunct="1">
              <a:spcBef>
                <a:spcPct val="50000"/>
              </a:spcBef>
              <a:buFontTx/>
              <a:buNone/>
            </a:pPr>
            <a:endParaRPr lang="en-CA" altLang="en-US" sz="1200"/>
          </a:p>
        </p:txBody>
      </p:sp>
      <p:graphicFrame>
        <p:nvGraphicFramePr>
          <p:cNvPr id="3079" name="Object 13"/>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3089" name="Document" r:id="rId4" imgW="3105924" imgH="237589" progId="Word.Document.8">
                  <p:embed/>
                </p:oleObj>
              </mc:Choice>
              <mc:Fallback>
                <p:oleObj name="Document" r:id="rId4" imgW="3105924" imgH="237589" progId="Word.Document.8">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80" name="Rectangle 15"/>
          <p:cNvSpPr>
            <a:spLocks noChangeArrowheads="1"/>
          </p:cNvSpPr>
          <p:nvPr/>
        </p:nvSpPr>
        <p:spPr bwMode="auto">
          <a:xfrm>
            <a:off x="1524000" y="1366838"/>
            <a:ext cx="66675"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aphicFrame>
        <p:nvGraphicFramePr>
          <p:cNvPr id="3081" name="Object 20"/>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3090" name="Document" r:id="rId6" imgW="3105924" imgH="237589" progId="Word.Document.8">
                  <p:embed/>
                </p:oleObj>
              </mc:Choice>
              <mc:Fallback>
                <p:oleObj name="Document" r:id="rId6" imgW="3105924" imgH="237589" progId="Word.Document.8">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082" name="Group 27"/>
          <p:cNvGrpSpPr>
            <a:grpSpLocks/>
          </p:cNvGrpSpPr>
          <p:nvPr/>
        </p:nvGrpSpPr>
        <p:grpSpPr bwMode="auto">
          <a:xfrm>
            <a:off x="0" y="0"/>
            <a:ext cx="9144000" cy="1527175"/>
            <a:chOff x="0" y="0"/>
            <a:chExt cx="5760" cy="962"/>
          </a:xfrm>
        </p:grpSpPr>
        <p:pic>
          <p:nvPicPr>
            <p:cNvPr id="3085" name="Picture 24" descr="ub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926"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25" descr="ubc_colou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2" y="0"/>
              <a:ext cx="2788"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22"/>
          <p:cNvSpPr txBox="1"/>
          <p:nvPr/>
        </p:nvSpPr>
        <p:spPr bwMode="auto">
          <a:xfrm>
            <a:off x="5040313" y="720725"/>
            <a:ext cx="2303462" cy="430213"/>
          </a:xfrm>
          <a:prstGeom prst="rect">
            <a:avLst/>
          </a:prstGeom>
          <a:noFill/>
        </p:spPr>
        <p:txBody>
          <a:bodyPr wrap="none">
            <a:spAutoFit/>
          </a:bodyPr>
          <a:lstStyle/>
          <a:p>
            <a:pPr eaLnBrk="1" hangingPunct="1">
              <a:defRPr/>
            </a:pPr>
            <a:r>
              <a:rPr lang="en-CA" sz="1100" b="1" spc="120" dirty="0">
                <a:solidFill>
                  <a:schemeClr val="bg1"/>
                </a:solidFill>
                <a:latin typeface="Arial" charset="0"/>
                <a:cs typeface="Arial" charset="0"/>
              </a:rPr>
              <a:t>Department of </a:t>
            </a:r>
          </a:p>
          <a:p>
            <a:pPr eaLnBrk="1" hangingPunct="1">
              <a:defRPr/>
            </a:pPr>
            <a:r>
              <a:rPr lang="en-CA" sz="1100" b="1" spc="120" dirty="0">
                <a:solidFill>
                  <a:schemeClr val="bg1"/>
                </a:solidFill>
                <a:latin typeface="Arial" charset="0"/>
                <a:cs typeface="Arial" charset="0"/>
              </a:rPr>
              <a:t>Curriculum and Pedagogy</a:t>
            </a:r>
          </a:p>
        </p:txBody>
      </p:sp>
      <p:sp>
        <p:nvSpPr>
          <p:cNvPr id="17" name="Text Box 23"/>
          <p:cNvSpPr txBox="1"/>
          <p:nvPr/>
        </p:nvSpPr>
        <p:spPr bwMode="auto">
          <a:xfrm>
            <a:off x="5040313" y="360363"/>
            <a:ext cx="3600450" cy="360362"/>
          </a:xfrm>
          <a:prstGeom prst="rect">
            <a:avLst/>
          </a:prstGeom>
          <a:noFill/>
        </p:spPr>
        <p:txBody>
          <a:bodyPr>
            <a:spAutoFit/>
          </a:bodyPr>
          <a:lstStyle/>
          <a:p>
            <a:pPr eaLnBrk="1" hangingPunct="1">
              <a:defRPr/>
            </a:pPr>
            <a:r>
              <a:rPr lang="en-CA" sz="1400" b="1" spc="450" dirty="0">
                <a:solidFill>
                  <a:schemeClr val="bg1"/>
                </a:solidFill>
                <a:latin typeface="Arial" charset="0"/>
                <a:cs typeface="Arial" charset="0"/>
              </a:rPr>
              <a:t>FACULTY OF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150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150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150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151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1511" name="Group 17"/>
          <p:cNvGrpSpPr>
            <a:grpSpLocks/>
          </p:cNvGrpSpPr>
          <p:nvPr/>
        </p:nvGrpSpPr>
        <p:grpSpPr bwMode="auto">
          <a:xfrm>
            <a:off x="0" y="-4763"/>
            <a:ext cx="9144000" cy="1527176"/>
            <a:chOff x="0" y="0"/>
            <a:chExt cx="5760" cy="962"/>
          </a:xfrm>
        </p:grpSpPr>
        <p:pic>
          <p:nvPicPr>
            <p:cNvPr id="21516"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7"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21518"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1512" name="Text Box 6"/>
          <p:cNvSpPr txBox="1">
            <a:spLocks noChangeArrowheads="1"/>
          </p:cNvSpPr>
          <p:nvPr/>
        </p:nvSpPr>
        <p:spPr bwMode="auto">
          <a:xfrm>
            <a:off x="114300" y="1527175"/>
            <a:ext cx="88582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t>If we notice that the loop is a case of circular motion we can figure out the minimum velocity required to make the loop by using the formula for radial acceleration:</a:t>
            </a:r>
          </a:p>
        </p:txBody>
      </p:sp>
      <p:sp>
        <p:nvSpPr>
          <p:cNvPr id="21513" name="Rectangle 2"/>
          <p:cNvSpPr>
            <a:spLocks noChangeArrowheads="1"/>
          </p:cNvSpPr>
          <p:nvPr/>
        </p:nvSpPr>
        <p:spPr bwMode="auto">
          <a:xfrm>
            <a:off x="142875" y="3051175"/>
            <a:ext cx="885825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solidFill>
                  <a:srgbClr val="000000"/>
                </a:solidFill>
              </a:rPr>
              <a:t>The radius is half the diameter of 30 m. The </a:t>
            </a:r>
            <a:r>
              <a:rPr lang="en-US" altLang="en-US" sz="2200" b="1">
                <a:solidFill>
                  <a:srgbClr val="000000"/>
                </a:solidFill>
              </a:rPr>
              <a:t>minimum</a:t>
            </a:r>
            <a:r>
              <a:rPr lang="en-US" altLang="en-US" sz="2200">
                <a:solidFill>
                  <a:srgbClr val="000000"/>
                </a:solidFill>
              </a:rPr>
              <a:t> acceleration possible (and thus the minimum velocity possible) is the situation when the normal force provided by the loop, and acting on sonic, is zero. In that case the acceleration is only Sonic's acceleration due to gravity and thus we can find our velocity from the following formula:</a:t>
            </a:r>
            <a:endParaRPr lang="en-CA" altLang="en-US" sz="2200">
              <a:solidFill>
                <a:srgbClr val="000000"/>
              </a:solidFill>
            </a:endParaRPr>
          </a:p>
        </p:txBody>
      </p:sp>
      <p:sp>
        <p:nvSpPr>
          <p:cNvPr id="14" name="TextBox 13"/>
          <p:cNvSpPr txBox="1">
            <a:spLocks noRot="1" noChangeAspect="1" noMove="1" noResize="1" noEditPoints="1" noAdjustHandles="1" noChangeArrowheads="1" noChangeShapeType="1" noTextEdit="1"/>
          </p:cNvSpPr>
          <p:nvPr/>
        </p:nvSpPr>
        <p:spPr>
          <a:xfrm>
            <a:off x="3021013" y="2219640"/>
            <a:ext cx="1307217" cy="831061"/>
          </a:xfrm>
          <a:prstGeom prst="rect">
            <a:avLst/>
          </a:prstGeom>
          <a:blipFill rotWithShape="1">
            <a:blip r:embed="rId4"/>
            <a:stretch>
              <a:fillRect/>
            </a:stretch>
          </a:blipFill>
        </p:spPr>
        <p:txBody>
          <a:bodyPr/>
          <a:lstStyle/>
          <a:p>
            <a:pPr>
              <a:defRPr/>
            </a:pPr>
            <a:r>
              <a:rPr lang="en-US">
                <a:noFill/>
                <a:latin typeface="Arial" charset="0"/>
                <a:cs typeface="Arial" charset="0"/>
              </a:rPr>
              <a:t> </a:t>
            </a:r>
          </a:p>
        </p:txBody>
      </p:sp>
      <p:sp>
        <p:nvSpPr>
          <p:cNvPr id="15" name="TextBox 14"/>
          <p:cNvSpPr txBox="1">
            <a:spLocks noRot="1" noChangeAspect="1" noMove="1" noResize="1" noEditPoints="1" noAdjustHandles="1" noChangeArrowheads="1" noChangeShapeType="1" noTextEdit="1"/>
          </p:cNvSpPr>
          <p:nvPr/>
        </p:nvSpPr>
        <p:spPr>
          <a:xfrm>
            <a:off x="2973956" y="4835805"/>
            <a:ext cx="1816330" cy="2016578"/>
          </a:xfrm>
          <a:prstGeom prst="rect">
            <a:avLst/>
          </a:prstGeom>
          <a:blipFill rotWithShape="1">
            <a:blip r:embed="rId5"/>
            <a:stretch>
              <a:fillRect/>
            </a:stretch>
          </a:blipFill>
        </p:spPr>
        <p:txBody>
          <a:bodyPr/>
          <a:lstStyle/>
          <a:p>
            <a:pPr>
              <a:defRPr/>
            </a:pPr>
            <a:r>
              <a:rPr lang="en-US">
                <a:noFill/>
                <a:latin typeface="Arial" charset="0"/>
                <a:cs typeface="Arial"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355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355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355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355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3559" name="Group 17"/>
          <p:cNvGrpSpPr>
            <a:grpSpLocks/>
          </p:cNvGrpSpPr>
          <p:nvPr/>
        </p:nvGrpSpPr>
        <p:grpSpPr bwMode="auto">
          <a:xfrm>
            <a:off x="0" y="-4763"/>
            <a:ext cx="9144000" cy="1527176"/>
            <a:chOff x="0" y="0"/>
            <a:chExt cx="5760" cy="962"/>
          </a:xfrm>
        </p:grpSpPr>
        <p:pic>
          <p:nvPicPr>
            <p:cNvPr id="2356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2</a:t>
              </a:r>
              <a:endParaRPr lang="en-CA" altLang="en-US" sz="3600" b="1">
                <a:solidFill>
                  <a:schemeClr val="bg1"/>
                </a:solidFill>
              </a:endParaRPr>
            </a:p>
          </p:txBody>
        </p:sp>
        <p:sp>
          <p:nvSpPr>
            <p:cNvPr id="2356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3560" name="Text Box 6"/>
          <p:cNvSpPr txBox="1">
            <a:spLocks noChangeArrowheads="1"/>
          </p:cNvSpPr>
          <p:nvPr/>
        </p:nvSpPr>
        <p:spPr bwMode="auto">
          <a:xfrm>
            <a:off x="0" y="1527175"/>
            <a:ext cx="91440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spcAft>
                <a:spcPts val="600"/>
              </a:spcAft>
              <a:buFontTx/>
              <a:buNone/>
            </a:pPr>
            <a:r>
              <a:rPr lang="en-US" altLang="en-US" sz="2200"/>
              <a:t>Now our task is to figure out how the spring constant impacts Sonic’s ability to get to the top of the loop with a velocity of </a:t>
            </a:r>
            <a:r>
              <a:rPr lang="en-US" altLang="en-US" sz="2200" i="1"/>
              <a:t>v</a:t>
            </a:r>
            <a:r>
              <a:rPr lang="en-US" altLang="en-US" sz="2200" i="1" baseline="-25000"/>
              <a:t>min</a:t>
            </a:r>
            <a:r>
              <a:rPr lang="en-US" altLang="en-US" sz="2200"/>
              <a:t> = 12.14 m/s</a:t>
            </a:r>
          </a:p>
          <a:p>
            <a:pPr>
              <a:spcBef>
                <a:spcPct val="0"/>
              </a:spcBef>
              <a:spcAft>
                <a:spcPts val="600"/>
              </a:spcAft>
              <a:buFontTx/>
              <a:buNone/>
            </a:pPr>
            <a:r>
              <a:rPr lang="en-US" altLang="en-US" sz="2200">
                <a:solidFill>
                  <a:srgbClr val="000000"/>
                </a:solidFill>
              </a:rPr>
              <a:t>Since Sonic has to change direction on impact with the spring all of Sonic’s energy after impact has to come from the elastic potential energy stored in the spring. Due to energy conservation we then know that the energy stored in the spring (E</a:t>
            </a:r>
            <a:r>
              <a:rPr lang="en-US" altLang="en-US" sz="2200" baseline="-25000">
                <a:solidFill>
                  <a:srgbClr val="000000"/>
                </a:solidFill>
              </a:rPr>
              <a:t>S</a:t>
            </a:r>
            <a:r>
              <a:rPr lang="en-US" altLang="en-US" sz="2200">
                <a:solidFill>
                  <a:srgbClr val="000000"/>
                </a:solidFill>
              </a:rPr>
              <a:t>) must be equal to the sum of Sonic's potential (E</a:t>
            </a:r>
            <a:r>
              <a:rPr lang="en-US" altLang="en-US" sz="2200" baseline="-25000">
                <a:solidFill>
                  <a:srgbClr val="000000"/>
                </a:solidFill>
              </a:rPr>
              <a:t>P</a:t>
            </a:r>
            <a:r>
              <a:rPr lang="en-US" altLang="en-US" sz="2200">
                <a:solidFill>
                  <a:srgbClr val="000000"/>
                </a:solidFill>
              </a:rPr>
              <a:t>) and kinetic (E</a:t>
            </a:r>
            <a:r>
              <a:rPr lang="en-US" altLang="en-US" sz="2200" baseline="-25000">
                <a:solidFill>
                  <a:srgbClr val="000000"/>
                </a:solidFill>
              </a:rPr>
              <a:t>K</a:t>
            </a:r>
            <a:r>
              <a:rPr lang="en-US" altLang="en-US" sz="2200">
                <a:solidFill>
                  <a:srgbClr val="000000"/>
                </a:solidFill>
              </a:rPr>
              <a:t>) energy at the top of the loop. Since we know the height of the loop and the minimum velocity required in order to maintain the circular path we can calculate Sonic's energy at the top of the loop:</a:t>
            </a:r>
          </a:p>
          <a:p>
            <a:pPr>
              <a:spcBef>
                <a:spcPct val="0"/>
              </a:spcBef>
              <a:spcAft>
                <a:spcPts val="600"/>
              </a:spcAft>
              <a:buFontTx/>
              <a:buNone/>
            </a:pPr>
            <a:r>
              <a:rPr lang="en-US" altLang="en-US" sz="2200">
                <a:solidFill>
                  <a:srgbClr val="000000"/>
                </a:solidFill>
              </a:rPr>
              <a:t>Total Energy = E</a:t>
            </a:r>
            <a:r>
              <a:rPr lang="en-US" altLang="en-US" sz="2200" baseline="-25000">
                <a:solidFill>
                  <a:srgbClr val="000000"/>
                </a:solidFill>
              </a:rPr>
              <a:t>k</a:t>
            </a:r>
            <a:r>
              <a:rPr lang="en-US" altLang="en-US" sz="2200">
                <a:solidFill>
                  <a:srgbClr val="000000"/>
                </a:solidFill>
              </a:rPr>
              <a:t> + E</a:t>
            </a:r>
            <a:r>
              <a:rPr lang="en-US" altLang="en-US" sz="2200" baseline="-25000">
                <a:solidFill>
                  <a:srgbClr val="000000"/>
                </a:solidFill>
              </a:rPr>
              <a:t>P</a:t>
            </a:r>
            <a:r>
              <a:rPr lang="en-US" altLang="en-US" sz="2200">
                <a:solidFill>
                  <a:srgbClr val="000000"/>
                </a:solidFill>
              </a:rPr>
              <a:t> = </a:t>
            </a:r>
            <a:r>
              <a:rPr lang="en-US" altLang="en-US" sz="2200" i="1">
                <a:solidFill>
                  <a:srgbClr val="000000"/>
                </a:solidFill>
              </a:rPr>
              <a:t>½mv</a:t>
            </a:r>
            <a:r>
              <a:rPr lang="en-US" altLang="en-US" sz="2200" i="1" baseline="-25000">
                <a:solidFill>
                  <a:srgbClr val="000000"/>
                </a:solidFill>
              </a:rPr>
              <a:t>min</a:t>
            </a:r>
            <a:r>
              <a:rPr lang="en-US" altLang="en-US" sz="2200" i="1" baseline="30000">
                <a:solidFill>
                  <a:srgbClr val="000000"/>
                </a:solidFill>
              </a:rPr>
              <a:t>2</a:t>
            </a:r>
            <a:r>
              <a:rPr lang="en-US" altLang="en-US" sz="2200" i="1">
                <a:solidFill>
                  <a:srgbClr val="000000"/>
                </a:solidFill>
              </a:rPr>
              <a:t> + mgh </a:t>
            </a:r>
          </a:p>
          <a:p>
            <a:pPr>
              <a:spcBef>
                <a:spcPct val="0"/>
              </a:spcBef>
              <a:spcAft>
                <a:spcPts val="600"/>
              </a:spcAft>
              <a:buFontTx/>
              <a:buNone/>
            </a:pPr>
            <a:r>
              <a:rPr lang="en-US" altLang="en-US" sz="2200">
                <a:solidFill>
                  <a:srgbClr val="000000"/>
                </a:solidFill>
              </a:rPr>
              <a:t>And since we know the spring can only compress 0.5 m we can use the formula for elastic potential energy of a spring:</a:t>
            </a:r>
          </a:p>
          <a:p>
            <a:pPr>
              <a:spcBef>
                <a:spcPct val="0"/>
              </a:spcBef>
              <a:spcAft>
                <a:spcPts val="600"/>
              </a:spcAft>
              <a:buFontTx/>
              <a:buNone/>
            </a:pPr>
            <a:r>
              <a:rPr lang="en-US" altLang="en-US" sz="2200">
                <a:solidFill>
                  <a:srgbClr val="000000"/>
                </a:solidFill>
              </a:rPr>
              <a:t>E</a:t>
            </a:r>
            <a:r>
              <a:rPr lang="en-US" altLang="en-US" sz="2200" baseline="-25000">
                <a:solidFill>
                  <a:srgbClr val="000000"/>
                </a:solidFill>
              </a:rPr>
              <a:t>S</a:t>
            </a:r>
            <a:r>
              <a:rPr lang="en-US" altLang="en-US" sz="2200">
                <a:solidFill>
                  <a:srgbClr val="000000"/>
                </a:solidFill>
              </a:rPr>
              <a:t> = </a:t>
            </a:r>
            <a:r>
              <a:rPr lang="en-US" altLang="en-US" sz="2200" i="1">
                <a:solidFill>
                  <a:srgbClr val="000000"/>
                </a:solidFill>
              </a:rPr>
              <a:t>½kx</a:t>
            </a:r>
            <a:r>
              <a:rPr lang="en-US" altLang="en-US" sz="2200" i="1" baseline="30000">
                <a:solidFill>
                  <a:srgbClr val="000000"/>
                </a:solidFill>
              </a:rPr>
              <a:t>2</a:t>
            </a:r>
            <a:r>
              <a:rPr lang="en-US" altLang="en-US" sz="2200" baseline="30000">
                <a:solidFill>
                  <a:srgbClr val="000000"/>
                </a:solidFill>
              </a:rPr>
              <a:t>	</a:t>
            </a:r>
            <a:r>
              <a:rPr lang="en-US" altLang="en-US" sz="1800">
                <a:solidFill>
                  <a:srgbClr val="000000"/>
                </a:solidFill>
              </a:rPr>
              <a:t>(where </a:t>
            </a:r>
            <a:r>
              <a:rPr lang="en-US" altLang="en-US" sz="1800" i="1">
                <a:solidFill>
                  <a:srgbClr val="000000"/>
                </a:solidFill>
              </a:rPr>
              <a:t>k</a:t>
            </a:r>
            <a:r>
              <a:rPr lang="en-US" altLang="en-US" sz="1800">
                <a:solidFill>
                  <a:srgbClr val="000000"/>
                </a:solidFill>
              </a:rPr>
              <a:t> is the spring constant and </a:t>
            </a:r>
            <a:r>
              <a:rPr lang="en-US" altLang="en-US" sz="1800" i="1">
                <a:solidFill>
                  <a:srgbClr val="000000"/>
                </a:solidFill>
              </a:rPr>
              <a:t>x </a:t>
            </a:r>
            <a:r>
              <a:rPr lang="en-US" altLang="en-US" sz="1800">
                <a:solidFill>
                  <a:srgbClr val="000000"/>
                </a:solidFill>
              </a:rPr>
              <a:t>is the amount of compression)</a:t>
            </a:r>
            <a:endParaRPr lang="en-US" alt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sp>
        <p:nvSpPr>
          <p:cNvPr id="2560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560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560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560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5607" name="Group 17"/>
          <p:cNvGrpSpPr>
            <a:grpSpLocks/>
          </p:cNvGrpSpPr>
          <p:nvPr/>
        </p:nvGrpSpPr>
        <p:grpSpPr bwMode="auto">
          <a:xfrm>
            <a:off x="0" y="-4763"/>
            <a:ext cx="9144000" cy="1527176"/>
            <a:chOff x="0" y="0"/>
            <a:chExt cx="5760" cy="962"/>
          </a:xfrm>
        </p:grpSpPr>
        <p:pic>
          <p:nvPicPr>
            <p:cNvPr id="25614"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5"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3</a:t>
              </a:r>
              <a:endParaRPr lang="en-CA" altLang="en-US" sz="3600" b="1">
                <a:solidFill>
                  <a:schemeClr val="bg1"/>
                </a:solidFill>
              </a:endParaRPr>
            </a:p>
          </p:txBody>
        </p:sp>
        <p:sp>
          <p:nvSpPr>
            <p:cNvPr id="25616"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pic>
        <p:nvPicPr>
          <p:cNvPr id="25608"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3775" y="2139950"/>
            <a:ext cx="6319838"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9" name="TextBox 3"/>
          <p:cNvSpPr txBox="1">
            <a:spLocks noChangeArrowheads="1"/>
          </p:cNvSpPr>
          <p:nvPr/>
        </p:nvSpPr>
        <p:spPr bwMode="auto">
          <a:xfrm>
            <a:off x="1257300" y="6456363"/>
            <a:ext cx="11445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a:t>L = 0.5 </a:t>
            </a:r>
            <a:r>
              <a:rPr lang="en-US" altLang="en-US" sz="1800" i="1"/>
              <a:t>m</a:t>
            </a:r>
            <a:endParaRPr lang="en-US" altLang="en-US" sz="1800"/>
          </a:p>
        </p:txBody>
      </p:sp>
      <p:sp>
        <p:nvSpPr>
          <p:cNvPr id="25610" name="TextBox 14"/>
          <p:cNvSpPr txBox="1">
            <a:spLocks noChangeArrowheads="1"/>
          </p:cNvSpPr>
          <p:nvPr/>
        </p:nvSpPr>
        <p:spPr bwMode="auto">
          <a:xfrm>
            <a:off x="5281613" y="3851275"/>
            <a:ext cx="108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a:t>h = 30 </a:t>
            </a:r>
            <a:r>
              <a:rPr lang="en-US" altLang="en-US" sz="1800" i="1"/>
              <a:t>m</a:t>
            </a:r>
            <a:endParaRPr lang="en-US" altLang="en-US" sz="1800"/>
          </a:p>
        </p:txBody>
      </p:sp>
      <p:sp>
        <p:nvSpPr>
          <p:cNvPr id="25611" name="TextBox 15"/>
          <p:cNvSpPr txBox="1">
            <a:spLocks noChangeArrowheads="1"/>
          </p:cNvSpPr>
          <p:nvPr/>
        </p:nvSpPr>
        <p:spPr bwMode="auto">
          <a:xfrm>
            <a:off x="650875" y="4987925"/>
            <a:ext cx="2595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a:t>Possible stored energy:</a:t>
            </a:r>
          </a:p>
          <a:p>
            <a:pPr>
              <a:spcBef>
                <a:spcPct val="0"/>
              </a:spcBef>
              <a:buFontTx/>
              <a:buNone/>
            </a:pPr>
            <a:r>
              <a:rPr lang="en-US" altLang="en-US" sz="1800"/>
              <a:t>E</a:t>
            </a:r>
            <a:r>
              <a:rPr lang="en-US" altLang="en-US" sz="1800" baseline="-25000"/>
              <a:t>S</a:t>
            </a:r>
            <a:r>
              <a:rPr lang="en-US" altLang="en-US" sz="1800"/>
              <a:t> = </a:t>
            </a:r>
            <a:r>
              <a:rPr lang="en-US" altLang="en-US" sz="1800" i="1"/>
              <a:t>kx</a:t>
            </a:r>
            <a:r>
              <a:rPr lang="en-US" altLang="en-US" sz="1800" i="1" baseline="30000"/>
              <a:t>2</a:t>
            </a:r>
            <a:endParaRPr lang="en-US" altLang="en-US" sz="1800" i="1"/>
          </a:p>
        </p:txBody>
      </p:sp>
      <p:sp>
        <p:nvSpPr>
          <p:cNvPr id="25612" name="TextBox 16"/>
          <p:cNvSpPr txBox="1">
            <a:spLocks noChangeArrowheads="1"/>
          </p:cNvSpPr>
          <p:nvPr/>
        </p:nvSpPr>
        <p:spPr bwMode="auto">
          <a:xfrm>
            <a:off x="6900863" y="5016500"/>
            <a:ext cx="2243137"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a:t>In order to make the loop the spring must be able to store the energy required at the height of the loop</a:t>
            </a:r>
            <a:endParaRPr lang="en-US" altLang="en-US" sz="1800" i="1"/>
          </a:p>
        </p:txBody>
      </p:sp>
      <p:sp>
        <p:nvSpPr>
          <p:cNvPr id="25613" name="TextBox 18"/>
          <p:cNvSpPr txBox="1">
            <a:spLocks noChangeArrowheads="1"/>
          </p:cNvSpPr>
          <p:nvPr/>
        </p:nvSpPr>
        <p:spPr bwMode="auto">
          <a:xfrm>
            <a:off x="3186113" y="1519238"/>
            <a:ext cx="4505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a:t>Energy required to follow the circular path:</a:t>
            </a:r>
          </a:p>
          <a:p>
            <a:pPr>
              <a:spcBef>
                <a:spcPct val="0"/>
              </a:spcBef>
              <a:spcAft>
                <a:spcPts val="600"/>
              </a:spcAft>
              <a:buFontTx/>
              <a:buNone/>
            </a:pPr>
            <a:r>
              <a:rPr lang="en-US" altLang="en-US" sz="1800">
                <a:solidFill>
                  <a:srgbClr val="000000"/>
                </a:solidFill>
              </a:rPr>
              <a:t>Total Energy = E</a:t>
            </a:r>
            <a:r>
              <a:rPr lang="en-US" altLang="en-US" sz="1800" baseline="-25000">
                <a:solidFill>
                  <a:srgbClr val="000000"/>
                </a:solidFill>
              </a:rPr>
              <a:t>k</a:t>
            </a:r>
            <a:r>
              <a:rPr lang="en-US" altLang="en-US" sz="1800">
                <a:solidFill>
                  <a:srgbClr val="000000"/>
                </a:solidFill>
              </a:rPr>
              <a:t> + E</a:t>
            </a:r>
            <a:r>
              <a:rPr lang="en-US" altLang="en-US" sz="1800" baseline="-25000">
                <a:solidFill>
                  <a:srgbClr val="000000"/>
                </a:solidFill>
              </a:rPr>
              <a:t>P</a:t>
            </a:r>
            <a:r>
              <a:rPr lang="en-US" altLang="en-US" sz="1800">
                <a:solidFill>
                  <a:srgbClr val="000000"/>
                </a:solidFill>
              </a:rPr>
              <a:t> = </a:t>
            </a:r>
            <a:r>
              <a:rPr lang="en-US" altLang="en-US" sz="1800" i="1">
                <a:solidFill>
                  <a:srgbClr val="000000"/>
                </a:solidFill>
              </a:rPr>
              <a:t>½mv</a:t>
            </a:r>
            <a:r>
              <a:rPr lang="en-US" altLang="en-US" sz="1800" i="1" baseline="-25000">
                <a:solidFill>
                  <a:srgbClr val="000000"/>
                </a:solidFill>
              </a:rPr>
              <a:t>min</a:t>
            </a:r>
            <a:r>
              <a:rPr lang="en-US" altLang="en-US" sz="1800" i="1" baseline="30000">
                <a:solidFill>
                  <a:srgbClr val="000000"/>
                </a:solidFill>
              </a:rPr>
              <a:t>2</a:t>
            </a:r>
            <a:r>
              <a:rPr lang="en-US" altLang="en-US" sz="1800" i="1">
                <a:solidFill>
                  <a:srgbClr val="000000"/>
                </a:solidFill>
              </a:rPr>
              <a:t> + mgh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765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765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765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765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7655" name="Group 17"/>
          <p:cNvGrpSpPr>
            <a:grpSpLocks/>
          </p:cNvGrpSpPr>
          <p:nvPr/>
        </p:nvGrpSpPr>
        <p:grpSpPr bwMode="auto">
          <a:xfrm>
            <a:off x="0" y="-4763"/>
            <a:ext cx="9144000" cy="1527176"/>
            <a:chOff x="0" y="0"/>
            <a:chExt cx="5760" cy="962"/>
          </a:xfrm>
        </p:grpSpPr>
        <p:pic>
          <p:nvPicPr>
            <p:cNvPr id="27658"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4</a:t>
              </a:r>
              <a:endParaRPr lang="en-CA" altLang="en-US" sz="3600" b="1">
                <a:solidFill>
                  <a:schemeClr val="bg1"/>
                </a:solidFill>
              </a:endParaRPr>
            </a:p>
          </p:txBody>
        </p:sp>
        <p:sp>
          <p:nvSpPr>
            <p:cNvPr id="27660"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7656" name="Text Box 6"/>
          <p:cNvSpPr txBox="1">
            <a:spLocks noChangeArrowheads="1"/>
          </p:cNvSpPr>
          <p:nvPr/>
        </p:nvSpPr>
        <p:spPr bwMode="auto">
          <a:xfrm>
            <a:off x="0" y="152717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spcAft>
                <a:spcPts val="600"/>
              </a:spcAft>
              <a:buFontTx/>
              <a:buNone/>
            </a:pPr>
            <a:r>
              <a:rPr lang="en-US" altLang="en-US" sz="2200"/>
              <a:t>Now we can equate the two expressions together to </a:t>
            </a:r>
            <a:r>
              <a:rPr lang="en-US" altLang="en-US" sz="2200">
                <a:solidFill>
                  <a:srgbClr val="000000"/>
                </a:solidFill>
              </a:rPr>
              <a:t>solve for our spring constant: </a:t>
            </a:r>
          </a:p>
        </p:txBody>
      </p:sp>
      <p:sp>
        <p:nvSpPr>
          <p:cNvPr id="2" name="TextBox 1"/>
          <p:cNvSpPr txBox="1">
            <a:spLocks noRot="1" noChangeAspect="1" noMove="1" noResize="1" noEditPoints="1" noAdjustHandles="1" noChangeArrowheads="1" noChangeShapeType="1" noTextEdit="1"/>
          </p:cNvSpPr>
          <p:nvPr/>
        </p:nvSpPr>
        <p:spPr>
          <a:xfrm>
            <a:off x="357188" y="2296616"/>
            <a:ext cx="8681881" cy="3934731"/>
          </a:xfrm>
          <a:prstGeom prst="rect">
            <a:avLst/>
          </a:prstGeom>
          <a:blipFill rotWithShape="1">
            <a:blip r:embed="rId4"/>
            <a:stretch>
              <a:fillRect l="-1124" b="-22016"/>
            </a:stretch>
          </a:blipFill>
        </p:spPr>
        <p:txBody>
          <a:bodyPr/>
          <a:lstStyle/>
          <a:p>
            <a:pPr>
              <a:defRPr/>
            </a:pPr>
            <a:r>
              <a:rPr lang="en-US">
                <a:noFill/>
                <a:latin typeface="Arial" charset="0"/>
                <a:cs typeface="Arial"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969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2970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2970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2970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29703" name="Group 17"/>
          <p:cNvGrpSpPr>
            <a:grpSpLocks/>
          </p:cNvGrpSpPr>
          <p:nvPr/>
        </p:nvGrpSpPr>
        <p:grpSpPr bwMode="auto">
          <a:xfrm>
            <a:off x="0" y="-4763"/>
            <a:ext cx="9144000" cy="1527176"/>
            <a:chOff x="0" y="0"/>
            <a:chExt cx="5760" cy="962"/>
          </a:xfrm>
        </p:grpSpPr>
        <p:pic>
          <p:nvPicPr>
            <p:cNvPr id="29705"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6"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5</a:t>
              </a:r>
              <a:endParaRPr lang="en-CA" altLang="en-US" sz="3600" b="1">
                <a:solidFill>
                  <a:schemeClr val="bg1"/>
                </a:solidFill>
              </a:endParaRPr>
            </a:p>
          </p:txBody>
        </p:sp>
        <p:sp>
          <p:nvSpPr>
            <p:cNvPr id="29707"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29704" name="Text Box 6"/>
          <p:cNvSpPr txBox="1">
            <a:spLocks noChangeArrowheads="1"/>
          </p:cNvSpPr>
          <p:nvPr/>
        </p:nvSpPr>
        <p:spPr bwMode="auto">
          <a:xfrm>
            <a:off x="0" y="1527175"/>
            <a:ext cx="9144000"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400"/>
              </a:spcBef>
              <a:buFontTx/>
              <a:buNone/>
            </a:pPr>
            <a:r>
              <a:rPr lang="en-US" altLang="en-US" sz="2200"/>
              <a:t>Notice that we did not need Sonic’s initial velocity to solve this problem. Sonic loses a vast majority of his initial kinetic energy by slamming into the fully compressed spring before being launched in the opposite direction.</a:t>
            </a:r>
          </a:p>
          <a:p>
            <a:pPr eaLnBrk="1" hangingPunct="1">
              <a:spcBef>
                <a:spcPts val="400"/>
              </a:spcBef>
              <a:buFontTx/>
              <a:buNone/>
            </a:pPr>
            <a:r>
              <a:rPr lang="en-US" altLang="en-US" sz="2200"/>
              <a:t>Answer </a:t>
            </a:r>
            <a:r>
              <a:rPr lang="en-US" altLang="en-US" sz="2200" b="1"/>
              <a:t>A</a:t>
            </a:r>
            <a:r>
              <a:rPr lang="en-US" altLang="en-US" sz="2200"/>
              <a:t> is incorrect because it forgets that the direction of Sonic's motion needs to be changed before his kinetic energy can be used to complete the loop.</a:t>
            </a:r>
          </a:p>
          <a:p>
            <a:pPr eaLnBrk="1" hangingPunct="1">
              <a:spcBef>
                <a:spcPts val="400"/>
              </a:spcBef>
              <a:buFontTx/>
              <a:buNone/>
            </a:pPr>
            <a:r>
              <a:rPr lang="en-US" altLang="en-US" sz="2200"/>
              <a:t>Answer </a:t>
            </a:r>
            <a:r>
              <a:rPr lang="en-US" altLang="en-US" sz="2200" b="1"/>
              <a:t>B</a:t>
            </a:r>
            <a:r>
              <a:rPr lang="en-US" altLang="en-US" sz="2200"/>
              <a:t> is incorrect because it fails to account for Sonic's kinetic energy at the top of the loop.</a:t>
            </a:r>
          </a:p>
          <a:p>
            <a:pPr eaLnBrk="1" hangingPunct="1">
              <a:spcBef>
                <a:spcPts val="400"/>
              </a:spcBef>
              <a:buFontTx/>
              <a:buNone/>
            </a:pPr>
            <a:r>
              <a:rPr lang="en-US" altLang="en-US" sz="2200"/>
              <a:t>Answer </a:t>
            </a:r>
            <a:r>
              <a:rPr lang="en-US" altLang="en-US" sz="2200" b="1"/>
              <a:t>D</a:t>
            </a:r>
            <a:r>
              <a:rPr lang="en-US" altLang="en-US" sz="2200"/>
              <a:t> is incorrect because it uses Sonic’s </a:t>
            </a:r>
            <a:r>
              <a:rPr lang="en-US" altLang="en-US" sz="2200" b="1"/>
              <a:t>initial</a:t>
            </a:r>
            <a:r>
              <a:rPr lang="en-US" altLang="en-US" sz="2200"/>
              <a:t> velocity to solve for the spring constant </a:t>
            </a:r>
            <a:r>
              <a:rPr lang="en-US" altLang="en-US" sz="2200" i="1"/>
              <a:t>k</a:t>
            </a:r>
            <a:r>
              <a:rPr lang="en-US" altLang="en-US" sz="2200"/>
              <a:t>.</a:t>
            </a:r>
          </a:p>
          <a:p>
            <a:pPr eaLnBrk="1" hangingPunct="1">
              <a:spcBef>
                <a:spcPts val="400"/>
              </a:spcBef>
              <a:buFontTx/>
              <a:buNone/>
            </a:pPr>
            <a:r>
              <a:rPr lang="en-US" altLang="en-US" sz="2200"/>
              <a:t>Answer </a:t>
            </a:r>
            <a:r>
              <a:rPr lang="en-US" altLang="en-US" sz="2200" b="1"/>
              <a:t>E</a:t>
            </a:r>
            <a:r>
              <a:rPr lang="en-US" altLang="en-US" sz="2200"/>
              <a:t> is incorrect due to the indestructible nature of Sonic and his surroundings. Even though Sonic completely compresses the spring and slams to a halt, the stored energy in the spring is still available to him and could propel him around the loop.</a:t>
            </a:r>
            <a:endParaRPr lang="en-US" altLang="en-US" sz="220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17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17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17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17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1751" name="Group 17"/>
          <p:cNvGrpSpPr>
            <a:grpSpLocks/>
          </p:cNvGrpSpPr>
          <p:nvPr/>
        </p:nvGrpSpPr>
        <p:grpSpPr bwMode="auto">
          <a:xfrm>
            <a:off x="0" y="0"/>
            <a:ext cx="9144000" cy="1527175"/>
            <a:chOff x="0" y="0"/>
            <a:chExt cx="5760" cy="962"/>
          </a:xfrm>
        </p:grpSpPr>
        <p:pic>
          <p:nvPicPr>
            <p:cNvPr id="31754"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5" name="Rectangle 15"/>
            <p:cNvSpPr>
              <a:spLocks noChangeArrowheads="1"/>
            </p:cNvSpPr>
            <p:nvPr/>
          </p:nvSpPr>
          <p:spPr bwMode="auto">
            <a:xfrm>
              <a:off x="1129" y="123"/>
              <a:ext cx="4631"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 III</a:t>
              </a:r>
              <a:endParaRPr lang="en-CA" altLang="en-US" sz="3600" b="1">
                <a:solidFill>
                  <a:schemeClr val="bg1"/>
                </a:solidFill>
              </a:endParaRPr>
            </a:p>
          </p:txBody>
        </p:sp>
        <p:sp>
          <p:nvSpPr>
            <p:cNvPr id="31756"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1752" name="Rectangle 2"/>
          <p:cNvSpPr>
            <a:spLocks noChangeArrowheads="1"/>
          </p:cNvSpPr>
          <p:nvPr/>
        </p:nvSpPr>
        <p:spPr bwMode="auto">
          <a:xfrm>
            <a:off x="171450" y="1643063"/>
            <a:ext cx="8575675"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solidFill>
                  <a:srgbClr val="000000"/>
                </a:solidFill>
              </a:rPr>
              <a:t>You are at Playland enjoying the view from the Westcoast Wheel, their new $1 million Ferris wheel ride.</a:t>
            </a:r>
          </a:p>
          <a:p>
            <a:pPr eaLnBrk="1" hangingPunct="1">
              <a:spcBef>
                <a:spcPts val="600"/>
              </a:spcBef>
              <a:buFontTx/>
              <a:buNone/>
            </a:pPr>
            <a:r>
              <a:rPr lang="en-US" altLang="en-US" sz="2200">
                <a:solidFill>
                  <a:srgbClr val="000000"/>
                </a:solidFill>
              </a:rPr>
              <a:t>Using Newton's second law determine where the magnitude of the force the seat exerts on you is:</a:t>
            </a:r>
          </a:p>
          <a:p>
            <a:pPr eaLnBrk="1" hangingPunct="1">
              <a:spcBef>
                <a:spcPts val="600"/>
              </a:spcBef>
              <a:buFontTx/>
              <a:buNone/>
            </a:pPr>
            <a:r>
              <a:rPr lang="en-US" altLang="en-US" sz="2200">
                <a:solidFill>
                  <a:srgbClr val="000000"/>
                </a:solidFill>
              </a:rPr>
              <a:t>a) Smallest, so the rider feels the "lightest"</a:t>
            </a:r>
          </a:p>
          <a:p>
            <a:pPr eaLnBrk="1" hangingPunct="1">
              <a:spcBef>
                <a:spcPts val="600"/>
              </a:spcBef>
              <a:buFontTx/>
              <a:buNone/>
            </a:pPr>
            <a:r>
              <a:rPr lang="en-US" altLang="en-US" sz="2200">
                <a:solidFill>
                  <a:srgbClr val="000000"/>
                </a:solidFill>
              </a:rPr>
              <a:t>b) Largest, so the rider feels the "heaviest“</a:t>
            </a:r>
          </a:p>
        </p:txBody>
      </p:sp>
      <p:sp>
        <p:nvSpPr>
          <p:cNvPr id="31753" name="Text Box 4"/>
          <p:cNvSpPr txBox="1">
            <a:spLocks noChangeArrowheads="1"/>
          </p:cNvSpPr>
          <p:nvPr/>
        </p:nvSpPr>
        <p:spPr bwMode="auto">
          <a:xfrm>
            <a:off x="0" y="4256088"/>
            <a:ext cx="91440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AutoNum type="alphaUcPeriod"/>
            </a:pPr>
            <a:r>
              <a:rPr lang="en-US" altLang="en-US" sz="2000"/>
              <a:t>a) At the bottom of the Ferris wheel</a:t>
            </a:r>
          </a:p>
          <a:p>
            <a:pPr>
              <a:buFontTx/>
              <a:buNone/>
            </a:pPr>
            <a:r>
              <a:rPr lang="en-US" altLang="en-US" sz="2000"/>
              <a:t>       b) At the top of the Ferris wheel</a:t>
            </a:r>
          </a:p>
          <a:p>
            <a:pPr>
              <a:buFontTx/>
              <a:buAutoNum type="alphaUcPeriod" startAt="2"/>
            </a:pPr>
            <a:r>
              <a:rPr lang="en-US" altLang="en-US" sz="2000"/>
              <a:t>a) At the top of the Ferris wheel</a:t>
            </a:r>
          </a:p>
          <a:p>
            <a:pPr>
              <a:buFontTx/>
              <a:buNone/>
            </a:pPr>
            <a:r>
              <a:rPr lang="en-US" altLang="en-US" sz="2000"/>
              <a:t>       b) At the bottom of the Ferris wheel</a:t>
            </a:r>
          </a:p>
          <a:p>
            <a:pPr>
              <a:buFontTx/>
              <a:buAutoNum type="alphaUcPeriod" startAt="3"/>
            </a:pPr>
            <a:r>
              <a:rPr lang="en-US" altLang="en-US" sz="2000"/>
              <a:t>The centripetal acceleration is constant throughout the wheel so the riders feel their "true" weight at all the positions, never lighter or heavier.</a:t>
            </a:r>
          </a:p>
          <a:p>
            <a:pPr>
              <a:buFontTx/>
              <a:buAutoNum type="alphaUcPeriod" startAt="3"/>
            </a:pPr>
            <a:r>
              <a:rPr lang="en-US" altLang="en-US" sz="2000"/>
              <a:t>There is not enough information given to solve this problem.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379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379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379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379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3799" name="Group 17"/>
          <p:cNvGrpSpPr>
            <a:grpSpLocks/>
          </p:cNvGrpSpPr>
          <p:nvPr/>
        </p:nvGrpSpPr>
        <p:grpSpPr bwMode="auto">
          <a:xfrm>
            <a:off x="0" y="0"/>
            <a:ext cx="9144000" cy="1527175"/>
            <a:chOff x="0" y="0"/>
            <a:chExt cx="5760" cy="962"/>
          </a:xfrm>
        </p:grpSpPr>
        <p:pic>
          <p:nvPicPr>
            <p:cNvPr id="33814"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5"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33816"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3800" name="Text Box 6"/>
          <p:cNvSpPr txBox="1">
            <a:spLocks noChangeArrowheads="1"/>
          </p:cNvSpPr>
          <p:nvPr/>
        </p:nvSpPr>
        <p:spPr bwMode="auto">
          <a:xfrm>
            <a:off x="311150" y="1682750"/>
            <a:ext cx="8399463"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CA" altLang="en-US" sz="2200" b="1"/>
              <a:t>Answer:</a:t>
            </a:r>
            <a:r>
              <a:rPr lang="en-CA" altLang="en-US" sz="2200"/>
              <a:t>  B</a:t>
            </a:r>
          </a:p>
          <a:p>
            <a:pPr eaLnBrk="1" hangingPunct="1">
              <a:spcBef>
                <a:spcPts val="600"/>
              </a:spcBef>
              <a:buFontTx/>
              <a:buNone/>
            </a:pPr>
            <a:r>
              <a:rPr lang="en-CA" altLang="en-US" sz="2200" b="1"/>
              <a:t>Justification:</a:t>
            </a:r>
            <a:r>
              <a:rPr lang="en-CA" altLang="en-US" sz="2200"/>
              <a:t> </a:t>
            </a:r>
            <a:r>
              <a:rPr lang="en-US" altLang="en-US" sz="2200"/>
              <a:t>This is a 2D kinematics problem involving circular motion. We can start solving the problem by looking at the two different positions of the rider, where position 1 is at the top of the ferris wheel and position 2 is at the bottom of the ferris wheel:</a:t>
            </a:r>
            <a:endParaRPr lang="en-CA" altLang="en-US" sz="2200" b="1"/>
          </a:p>
        </p:txBody>
      </p:sp>
      <p:sp>
        <p:nvSpPr>
          <p:cNvPr id="3" name="Oval 2"/>
          <p:cNvSpPr/>
          <p:nvPr/>
        </p:nvSpPr>
        <p:spPr>
          <a:xfrm>
            <a:off x="381000" y="3911600"/>
            <a:ext cx="2706688" cy="261778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Isosceles Triangle 3"/>
          <p:cNvSpPr/>
          <p:nvPr/>
        </p:nvSpPr>
        <p:spPr>
          <a:xfrm>
            <a:off x="604838" y="5219700"/>
            <a:ext cx="2257425" cy="144145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a:stCxn id="4" idx="0"/>
            <a:endCxn id="3" idx="0"/>
          </p:cNvCxnSpPr>
          <p:nvPr/>
        </p:nvCxnSpPr>
        <p:spPr>
          <a:xfrm flipH="1" flipV="1">
            <a:off x="1733550" y="3911600"/>
            <a:ext cx="0" cy="130810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a:stCxn id="4" idx="0"/>
            <a:endCxn id="3" idx="7"/>
          </p:cNvCxnSpPr>
          <p:nvPr/>
        </p:nvCxnSpPr>
        <p:spPr>
          <a:xfrm flipV="1">
            <a:off x="1733550" y="4294188"/>
            <a:ext cx="957263" cy="925512"/>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4" idx="0"/>
            <a:endCxn id="3" idx="6"/>
          </p:cNvCxnSpPr>
          <p:nvPr/>
        </p:nvCxnSpPr>
        <p:spPr>
          <a:xfrm>
            <a:off x="1733550" y="5219700"/>
            <a:ext cx="1354138" cy="1588"/>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0"/>
            <a:endCxn id="3" idx="1"/>
          </p:cNvCxnSpPr>
          <p:nvPr/>
        </p:nvCxnSpPr>
        <p:spPr>
          <a:xfrm flipH="1" flipV="1">
            <a:off x="777875" y="4294188"/>
            <a:ext cx="955675" cy="925512"/>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0"/>
            <a:endCxn id="3" idx="2"/>
          </p:cNvCxnSpPr>
          <p:nvPr/>
        </p:nvCxnSpPr>
        <p:spPr>
          <a:xfrm flipH="1">
            <a:off x="381000" y="5219700"/>
            <a:ext cx="1352550" cy="1588"/>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0"/>
            <a:endCxn id="3" idx="5"/>
          </p:cNvCxnSpPr>
          <p:nvPr/>
        </p:nvCxnSpPr>
        <p:spPr>
          <a:xfrm>
            <a:off x="1733550" y="5219700"/>
            <a:ext cx="957263" cy="92710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4" idx="0"/>
            <a:endCxn id="3" idx="3"/>
          </p:cNvCxnSpPr>
          <p:nvPr/>
        </p:nvCxnSpPr>
        <p:spPr>
          <a:xfrm flipH="1">
            <a:off x="777875" y="5219700"/>
            <a:ext cx="955675" cy="927100"/>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 idx="0"/>
            <a:endCxn id="3" idx="4"/>
          </p:cNvCxnSpPr>
          <p:nvPr/>
        </p:nvCxnSpPr>
        <p:spPr>
          <a:xfrm flipH="1">
            <a:off x="1733550" y="5219700"/>
            <a:ext cx="0" cy="1309688"/>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3811" name="TextBox 10239"/>
          <p:cNvSpPr txBox="1">
            <a:spLocks noChangeArrowheads="1"/>
          </p:cNvSpPr>
          <p:nvPr/>
        </p:nvSpPr>
        <p:spPr bwMode="auto">
          <a:xfrm>
            <a:off x="1570038" y="3525838"/>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t>1</a:t>
            </a:r>
          </a:p>
        </p:txBody>
      </p:sp>
      <p:sp>
        <p:nvSpPr>
          <p:cNvPr id="33812" name="TextBox 41"/>
          <p:cNvSpPr txBox="1">
            <a:spLocks noChangeArrowheads="1"/>
          </p:cNvSpPr>
          <p:nvPr/>
        </p:nvSpPr>
        <p:spPr bwMode="auto">
          <a:xfrm>
            <a:off x="1570038" y="6129338"/>
            <a:ext cx="3270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a:t>2</a:t>
            </a:r>
          </a:p>
        </p:txBody>
      </p:sp>
      <p:sp>
        <p:nvSpPr>
          <p:cNvPr id="33813" name="TextBox 10240"/>
          <p:cNvSpPr txBox="1">
            <a:spLocks noChangeArrowheads="1"/>
          </p:cNvSpPr>
          <p:nvPr/>
        </p:nvSpPr>
        <p:spPr bwMode="auto">
          <a:xfrm>
            <a:off x="3300413" y="3570288"/>
            <a:ext cx="5843587"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a:t>We know that in each location the force of gravity </a:t>
            </a:r>
            <a:r>
              <a:rPr lang="en-US" altLang="en-US" sz="2200" i="1"/>
              <a:t>F = mg</a:t>
            </a:r>
            <a:r>
              <a:rPr lang="en-US" altLang="en-US" sz="2200"/>
              <a:t> acts on the rider in the downwards direction. We also know that radial acceleration </a:t>
            </a:r>
            <a:r>
              <a:rPr lang="en-US" altLang="en-US" sz="2200" i="1"/>
              <a:t>a</a:t>
            </a:r>
            <a:r>
              <a:rPr lang="en-US" altLang="en-US" sz="2200" i="1" baseline="-25000"/>
              <a:t>r</a:t>
            </a:r>
            <a:r>
              <a:rPr lang="en-US" altLang="en-US" sz="2200"/>
              <a:t> is always directed towards the center of the circle, and therefore the force due to radial acceleration (</a:t>
            </a:r>
            <a:r>
              <a:rPr lang="en-US" altLang="en-US" sz="2200" i="1"/>
              <a:t>ma</a:t>
            </a:r>
            <a:r>
              <a:rPr lang="en-US" altLang="en-US" sz="2200" i="1" baseline="-25000"/>
              <a:t>r</a:t>
            </a:r>
            <a:r>
              <a:rPr lang="en-US" altLang="en-US" sz="2200"/>
              <a:t>) for position 1 is directed downwards, while for position 2 it is directed upwards. In both cases, </a:t>
            </a:r>
            <a:r>
              <a:rPr lang="en-US" altLang="en-US" sz="2200" i="1"/>
              <a:t>m</a:t>
            </a:r>
            <a:r>
              <a:rPr lang="en-US" altLang="en-US" sz="2200"/>
              <a:t> stands for the mass of the rider.</a:t>
            </a:r>
            <a:endParaRPr lang="en-US" altLang="en-US" sz="2200" i="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584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584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584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584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5847" name="Group 17"/>
          <p:cNvGrpSpPr>
            <a:grpSpLocks/>
          </p:cNvGrpSpPr>
          <p:nvPr/>
        </p:nvGrpSpPr>
        <p:grpSpPr bwMode="auto">
          <a:xfrm>
            <a:off x="0" y="0"/>
            <a:ext cx="9144000" cy="1527175"/>
            <a:chOff x="0" y="0"/>
            <a:chExt cx="5760" cy="962"/>
          </a:xfrm>
        </p:grpSpPr>
        <p:pic>
          <p:nvPicPr>
            <p:cNvPr id="35868"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69"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35870"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5848" name="TextBox 1"/>
          <p:cNvSpPr txBox="1">
            <a:spLocks noChangeArrowheads="1"/>
          </p:cNvSpPr>
          <p:nvPr/>
        </p:nvSpPr>
        <p:spPr bwMode="auto">
          <a:xfrm>
            <a:off x="0" y="1527175"/>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a:t>We can use this information to look at the normal force acting on the rider in each position. To do this we can draw two free body diagrams:</a:t>
            </a:r>
          </a:p>
        </p:txBody>
      </p:sp>
      <p:sp>
        <p:nvSpPr>
          <p:cNvPr id="3" name="Oval 2"/>
          <p:cNvSpPr/>
          <p:nvPr/>
        </p:nvSpPr>
        <p:spPr>
          <a:xfrm>
            <a:off x="927100" y="3822700"/>
            <a:ext cx="280988" cy="300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Arrow Connector 4"/>
          <p:cNvCxnSpPr>
            <a:stCxn id="3" idx="0"/>
          </p:cNvCxnSpPr>
          <p:nvPr/>
        </p:nvCxnSpPr>
        <p:spPr>
          <a:xfrm flipV="1">
            <a:off x="1068388" y="2952750"/>
            <a:ext cx="0" cy="869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3" idx="4"/>
          </p:cNvCxnSpPr>
          <p:nvPr/>
        </p:nvCxnSpPr>
        <p:spPr>
          <a:xfrm>
            <a:off x="1068388" y="4122738"/>
            <a:ext cx="0" cy="8683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792288" y="3660775"/>
            <a:ext cx="0" cy="86836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853" name="TextBox 8"/>
          <p:cNvSpPr txBox="1">
            <a:spLocks noChangeArrowheads="1"/>
          </p:cNvSpPr>
          <p:nvPr/>
        </p:nvSpPr>
        <p:spPr bwMode="auto">
          <a:xfrm>
            <a:off x="411163" y="2320925"/>
            <a:ext cx="15367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b="1"/>
              <a:t>Position 1</a:t>
            </a:r>
          </a:p>
        </p:txBody>
      </p:sp>
      <p:sp>
        <p:nvSpPr>
          <p:cNvPr id="35854" name="TextBox 9"/>
          <p:cNvSpPr txBox="1">
            <a:spLocks noChangeArrowheads="1"/>
          </p:cNvSpPr>
          <p:nvPr/>
        </p:nvSpPr>
        <p:spPr bwMode="auto">
          <a:xfrm>
            <a:off x="1130300" y="3232150"/>
            <a:ext cx="4651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i="1"/>
              <a:t>N</a:t>
            </a:r>
            <a:r>
              <a:rPr lang="en-US" altLang="en-US" sz="2000" b="1" i="1" baseline="-25000"/>
              <a:t>1</a:t>
            </a:r>
            <a:endParaRPr lang="en-US" altLang="en-US" sz="2000" b="1" i="1"/>
          </a:p>
        </p:txBody>
      </p:sp>
      <p:sp>
        <p:nvSpPr>
          <p:cNvPr id="35855" name="TextBox 21"/>
          <p:cNvSpPr txBox="1">
            <a:spLocks noChangeArrowheads="1"/>
          </p:cNvSpPr>
          <p:nvPr/>
        </p:nvSpPr>
        <p:spPr bwMode="auto">
          <a:xfrm>
            <a:off x="1111250" y="4329113"/>
            <a:ext cx="568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i="1"/>
              <a:t>mg</a:t>
            </a:r>
          </a:p>
        </p:txBody>
      </p:sp>
      <p:sp>
        <p:nvSpPr>
          <p:cNvPr id="35856" name="TextBox 22"/>
          <p:cNvSpPr txBox="1">
            <a:spLocks noChangeArrowheads="1"/>
          </p:cNvSpPr>
          <p:nvPr/>
        </p:nvSpPr>
        <p:spPr bwMode="auto">
          <a:xfrm>
            <a:off x="1917700" y="3832225"/>
            <a:ext cx="3952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i="1"/>
              <a:t>a</a:t>
            </a:r>
            <a:r>
              <a:rPr lang="en-US" altLang="en-US" sz="2000" b="1" i="1" baseline="-25000"/>
              <a:t>r</a:t>
            </a:r>
            <a:endParaRPr lang="en-US" altLang="en-US" sz="2000" b="1" i="1"/>
          </a:p>
        </p:txBody>
      </p:sp>
      <p:sp>
        <p:nvSpPr>
          <p:cNvPr id="24" name="Oval 23"/>
          <p:cNvSpPr/>
          <p:nvPr/>
        </p:nvSpPr>
        <p:spPr>
          <a:xfrm>
            <a:off x="3779838" y="3822700"/>
            <a:ext cx="280987" cy="30003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5" name="Straight Arrow Connector 24"/>
          <p:cNvCxnSpPr>
            <a:stCxn id="24" idx="0"/>
          </p:cNvCxnSpPr>
          <p:nvPr/>
        </p:nvCxnSpPr>
        <p:spPr>
          <a:xfrm flipV="1">
            <a:off x="3921125" y="2952750"/>
            <a:ext cx="0" cy="8699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4" idx="4"/>
          </p:cNvCxnSpPr>
          <p:nvPr/>
        </p:nvCxnSpPr>
        <p:spPr>
          <a:xfrm>
            <a:off x="3921125" y="4122738"/>
            <a:ext cx="0" cy="8683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4770438" y="3570288"/>
            <a:ext cx="0" cy="9239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861" name="TextBox 27"/>
          <p:cNvSpPr txBox="1">
            <a:spLocks noChangeArrowheads="1"/>
          </p:cNvSpPr>
          <p:nvPr/>
        </p:nvSpPr>
        <p:spPr bwMode="auto">
          <a:xfrm>
            <a:off x="3263900" y="2320925"/>
            <a:ext cx="15367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200" b="1"/>
              <a:t>Position 2</a:t>
            </a:r>
          </a:p>
        </p:txBody>
      </p:sp>
      <p:sp>
        <p:nvSpPr>
          <p:cNvPr id="35862" name="TextBox 28"/>
          <p:cNvSpPr txBox="1">
            <a:spLocks noChangeArrowheads="1"/>
          </p:cNvSpPr>
          <p:nvPr/>
        </p:nvSpPr>
        <p:spPr bwMode="auto">
          <a:xfrm>
            <a:off x="3983038" y="3232150"/>
            <a:ext cx="4651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i="1"/>
              <a:t>N</a:t>
            </a:r>
            <a:r>
              <a:rPr lang="en-US" altLang="en-US" sz="2000" b="1" i="1" baseline="-25000"/>
              <a:t>2</a:t>
            </a:r>
            <a:endParaRPr lang="en-US" altLang="en-US" sz="2000" b="1" i="1"/>
          </a:p>
        </p:txBody>
      </p:sp>
      <p:sp>
        <p:nvSpPr>
          <p:cNvPr id="35863" name="TextBox 29"/>
          <p:cNvSpPr txBox="1">
            <a:spLocks noChangeArrowheads="1"/>
          </p:cNvSpPr>
          <p:nvPr/>
        </p:nvSpPr>
        <p:spPr bwMode="auto">
          <a:xfrm>
            <a:off x="3963988" y="4329113"/>
            <a:ext cx="568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i="1"/>
              <a:t>mg</a:t>
            </a:r>
          </a:p>
        </p:txBody>
      </p:sp>
      <p:sp>
        <p:nvSpPr>
          <p:cNvPr id="35864" name="TextBox 30"/>
          <p:cNvSpPr txBox="1">
            <a:spLocks noChangeArrowheads="1"/>
          </p:cNvSpPr>
          <p:nvPr/>
        </p:nvSpPr>
        <p:spPr bwMode="auto">
          <a:xfrm>
            <a:off x="4770438" y="3832225"/>
            <a:ext cx="3952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2000" b="1" i="1"/>
              <a:t>a</a:t>
            </a:r>
            <a:r>
              <a:rPr lang="en-US" altLang="en-US" sz="2000" b="1" i="1" baseline="-25000"/>
              <a:t>r</a:t>
            </a:r>
            <a:endParaRPr lang="en-US" altLang="en-US" sz="2000" b="1" i="1"/>
          </a:p>
        </p:txBody>
      </p:sp>
      <p:cxnSp>
        <p:nvCxnSpPr>
          <p:cNvPr id="34" name="Straight Arrow Connector 33"/>
          <p:cNvCxnSpPr/>
          <p:nvPr/>
        </p:nvCxnSpPr>
        <p:spPr>
          <a:xfrm flipV="1">
            <a:off x="6618288" y="2792413"/>
            <a:ext cx="0" cy="9239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866" name="TextBox 34"/>
          <p:cNvSpPr txBox="1">
            <a:spLocks noChangeArrowheads="1"/>
          </p:cNvSpPr>
          <p:nvPr/>
        </p:nvSpPr>
        <p:spPr bwMode="auto">
          <a:xfrm>
            <a:off x="6665913" y="3089275"/>
            <a:ext cx="16144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1" i="1"/>
              <a:t>+ve direction</a:t>
            </a:r>
          </a:p>
        </p:txBody>
      </p:sp>
      <p:sp>
        <p:nvSpPr>
          <p:cNvPr id="35867" name="TextBox 13"/>
          <p:cNvSpPr txBox="1">
            <a:spLocks noChangeArrowheads="1"/>
          </p:cNvSpPr>
          <p:nvPr/>
        </p:nvSpPr>
        <p:spPr bwMode="auto">
          <a:xfrm>
            <a:off x="111125" y="5229225"/>
            <a:ext cx="74930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600"/>
              </a:spcAft>
              <a:buFontTx/>
              <a:buNone/>
            </a:pPr>
            <a:r>
              <a:rPr lang="en-US" altLang="en-US" sz="2200"/>
              <a:t>Using Newton's second law:</a:t>
            </a:r>
          </a:p>
          <a:p>
            <a:pPr>
              <a:spcBef>
                <a:spcPct val="0"/>
              </a:spcBef>
              <a:spcAft>
                <a:spcPts val="600"/>
              </a:spcAft>
              <a:buFontTx/>
              <a:buNone/>
            </a:pPr>
            <a:r>
              <a:rPr lang="en-US" altLang="en-US" sz="2200"/>
              <a:t>Position 1: N</a:t>
            </a:r>
            <a:r>
              <a:rPr lang="en-US" altLang="en-US" sz="2200" baseline="-25000"/>
              <a:t>1</a:t>
            </a:r>
            <a:r>
              <a:rPr lang="en-US" altLang="en-US" sz="2200"/>
              <a:t> – mg = m (-a</a:t>
            </a:r>
            <a:r>
              <a:rPr lang="en-US" altLang="en-US" sz="2200" baseline="-25000"/>
              <a:t>r</a:t>
            </a:r>
            <a:r>
              <a:rPr lang="en-US" altLang="en-US" sz="2200"/>
              <a:t>)  </a:t>
            </a:r>
            <a:r>
              <a:rPr lang="en-US" altLang="en-US" sz="2200">
                <a:sym typeface="Wingdings" panose="05000000000000000000" pitchFamily="2" charset="2"/>
              </a:rPr>
              <a:t>  N</a:t>
            </a:r>
            <a:r>
              <a:rPr lang="en-US" altLang="en-US" sz="2200" baseline="-25000">
                <a:sym typeface="Wingdings" panose="05000000000000000000" pitchFamily="2" charset="2"/>
              </a:rPr>
              <a:t>1</a:t>
            </a:r>
            <a:r>
              <a:rPr lang="en-US" altLang="en-US" sz="2200">
                <a:sym typeface="Wingdings" panose="05000000000000000000" pitchFamily="2" charset="2"/>
              </a:rPr>
              <a:t> = mg – ma</a:t>
            </a:r>
            <a:r>
              <a:rPr lang="en-US" altLang="en-US" sz="2200" baseline="-25000">
                <a:sym typeface="Wingdings" panose="05000000000000000000" pitchFamily="2" charset="2"/>
              </a:rPr>
              <a:t>r</a:t>
            </a:r>
            <a:r>
              <a:rPr lang="en-US" altLang="en-US" sz="2200">
                <a:sym typeface="Wingdings" panose="05000000000000000000" pitchFamily="2" charset="2"/>
              </a:rPr>
              <a:t> = m(g – a</a:t>
            </a:r>
            <a:r>
              <a:rPr lang="en-US" altLang="en-US" sz="2200" baseline="-25000">
                <a:sym typeface="Wingdings" panose="05000000000000000000" pitchFamily="2" charset="2"/>
              </a:rPr>
              <a:t>r</a:t>
            </a:r>
            <a:r>
              <a:rPr lang="en-US" altLang="en-US" sz="2200">
                <a:sym typeface="Wingdings" panose="05000000000000000000" pitchFamily="2" charset="2"/>
              </a:rPr>
              <a:t>)</a:t>
            </a:r>
            <a:endParaRPr lang="en-US" altLang="en-US" sz="2200"/>
          </a:p>
          <a:p>
            <a:pPr>
              <a:spcBef>
                <a:spcPct val="0"/>
              </a:spcBef>
              <a:spcAft>
                <a:spcPts val="600"/>
              </a:spcAft>
              <a:buFontTx/>
              <a:buNone/>
            </a:pPr>
            <a:r>
              <a:rPr lang="en-US" altLang="en-US" sz="2200"/>
              <a:t>Position 2: N</a:t>
            </a:r>
            <a:r>
              <a:rPr lang="en-US" altLang="en-US" sz="2200" baseline="-25000"/>
              <a:t>2</a:t>
            </a:r>
            <a:r>
              <a:rPr lang="en-US" altLang="en-US" sz="2200"/>
              <a:t> – mg = m(+a</a:t>
            </a:r>
            <a:r>
              <a:rPr lang="en-US" altLang="en-US" sz="2200" baseline="-25000"/>
              <a:t>r</a:t>
            </a:r>
            <a:r>
              <a:rPr lang="en-US" altLang="en-US" sz="2200"/>
              <a:t>)  </a:t>
            </a:r>
            <a:r>
              <a:rPr lang="en-US" altLang="en-US" sz="2200">
                <a:sym typeface="Wingdings" panose="05000000000000000000" pitchFamily="2" charset="2"/>
              </a:rPr>
              <a:t>  N</a:t>
            </a:r>
            <a:r>
              <a:rPr lang="en-US" altLang="en-US" sz="2200" baseline="-25000">
                <a:sym typeface="Wingdings" panose="05000000000000000000" pitchFamily="2" charset="2"/>
              </a:rPr>
              <a:t>2</a:t>
            </a:r>
            <a:r>
              <a:rPr lang="en-US" altLang="en-US" sz="2200">
                <a:sym typeface="Wingdings" panose="05000000000000000000" pitchFamily="2" charset="2"/>
              </a:rPr>
              <a:t> = mg + ma</a:t>
            </a:r>
            <a:r>
              <a:rPr lang="en-US" altLang="en-US" sz="2200" baseline="-25000">
                <a:sym typeface="Wingdings" panose="05000000000000000000" pitchFamily="2" charset="2"/>
              </a:rPr>
              <a:t>r</a:t>
            </a:r>
            <a:r>
              <a:rPr lang="en-US" altLang="en-US" sz="2200">
                <a:sym typeface="Wingdings" panose="05000000000000000000" pitchFamily="2" charset="2"/>
              </a:rPr>
              <a:t> = m(g + a</a:t>
            </a:r>
            <a:r>
              <a:rPr lang="en-US" altLang="en-US" sz="2200" baseline="-25000">
                <a:sym typeface="Wingdings" panose="05000000000000000000" pitchFamily="2" charset="2"/>
              </a:rPr>
              <a:t>r</a:t>
            </a:r>
            <a:r>
              <a:rPr lang="en-US" altLang="en-US" sz="2200">
                <a:sym typeface="Wingdings" panose="05000000000000000000" pitchFamily="2" charset="2"/>
              </a:rPr>
              <a:t>)</a:t>
            </a:r>
            <a:endParaRPr lang="en-US" altLang="en-US" sz="2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789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789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789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789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7895" name="Group 17"/>
          <p:cNvGrpSpPr>
            <a:grpSpLocks/>
          </p:cNvGrpSpPr>
          <p:nvPr/>
        </p:nvGrpSpPr>
        <p:grpSpPr bwMode="auto">
          <a:xfrm>
            <a:off x="0" y="0"/>
            <a:ext cx="9144000" cy="1527175"/>
            <a:chOff x="0" y="0"/>
            <a:chExt cx="5760" cy="962"/>
          </a:xfrm>
        </p:grpSpPr>
        <p:pic>
          <p:nvPicPr>
            <p:cNvPr id="37897"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8"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2</a:t>
              </a:r>
              <a:endParaRPr lang="en-CA" altLang="en-US" sz="3600" b="1">
                <a:solidFill>
                  <a:schemeClr val="bg1"/>
                </a:solidFill>
              </a:endParaRPr>
            </a:p>
          </p:txBody>
        </p:sp>
        <p:sp>
          <p:nvSpPr>
            <p:cNvPr id="37899"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7896" name="TextBox 1"/>
          <p:cNvSpPr txBox="1">
            <a:spLocks noChangeArrowheads="1"/>
          </p:cNvSpPr>
          <p:nvPr/>
        </p:nvSpPr>
        <p:spPr bwMode="auto">
          <a:xfrm>
            <a:off x="0" y="1527175"/>
            <a:ext cx="9144000"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spcAft>
                <a:spcPts val="600"/>
              </a:spcAft>
              <a:buFontTx/>
              <a:buNone/>
            </a:pPr>
            <a:r>
              <a:rPr lang="en-US" altLang="en-US" sz="2400"/>
              <a:t>This result shows that N2 &gt; N1, and so the normal force exerted on the rider at the top of the Ferris wheel is the smallest and makes the rider feel the lightest. Conversely, the normal force exerted on the rider at the bottom of the Ferris wheel is the largest and makes the rider feel the heaviest.</a:t>
            </a:r>
          </a:p>
          <a:p>
            <a:pPr>
              <a:spcBef>
                <a:spcPct val="0"/>
              </a:spcBef>
              <a:spcAft>
                <a:spcPts val="600"/>
              </a:spcAft>
              <a:buFontTx/>
              <a:buNone/>
            </a:pPr>
            <a:r>
              <a:rPr lang="en-US" altLang="en-US" sz="2400"/>
              <a:t>Therefore the answer is </a:t>
            </a:r>
            <a:r>
              <a:rPr lang="en-US" altLang="en-US" sz="2400" b="1"/>
              <a:t>B</a:t>
            </a:r>
            <a:r>
              <a:rPr lang="en-US" altLang="en-US" sz="2400"/>
              <a:t>.</a:t>
            </a:r>
          </a:p>
          <a:p>
            <a:pPr>
              <a:spcBef>
                <a:spcPct val="0"/>
              </a:spcBef>
              <a:spcAft>
                <a:spcPts val="600"/>
              </a:spcAft>
              <a:buFontTx/>
              <a:buNone/>
            </a:pPr>
            <a:r>
              <a:rPr lang="en-US" altLang="en-US" sz="2400"/>
              <a:t>You should keep in mind that the Ferris wheel moves quite slowly so these sensations may be difficult to distinguish during the ride itself.</a:t>
            </a:r>
            <a:endParaRPr lang="en-US" altLang="en-US" sz="2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993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3994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3994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3994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39943" name="Group 17"/>
          <p:cNvGrpSpPr>
            <a:grpSpLocks/>
          </p:cNvGrpSpPr>
          <p:nvPr/>
        </p:nvGrpSpPr>
        <p:grpSpPr bwMode="auto">
          <a:xfrm>
            <a:off x="0" y="0"/>
            <a:ext cx="9144000" cy="1527175"/>
            <a:chOff x="0" y="0"/>
            <a:chExt cx="5760" cy="962"/>
          </a:xfrm>
        </p:grpSpPr>
        <p:pic>
          <p:nvPicPr>
            <p:cNvPr id="39946"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7" name="Rectangle 15"/>
            <p:cNvSpPr>
              <a:spLocks noChangeArrowheads="1"/>
            </p:cNvSpPr>
            <p:nvPr/>
          </p:nvSpPr>
          <p:spPr bwMode="auto">
            <a:xfrm>
              <a:off x="1129" y="123"/>
              <a:ext cx="4631"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 IV</a:t>
              </a:r>
              <a:endParaRPr lang="en-CA" altLang="en-US" sz="3600" b="1">
                <a:solidFill>
                  <a:schemeClr val="bg1"/>
                </a:solidFill>
              </a:endParaRPr>
            </a:p>
          </p:txBody>
        </p:sp>
        <p:sp>
          <p:nvSpPr>
            <p:cNvPr id="39948"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39944" name="Rectangle 2"/>
          <p:cNvSpPr>
            <a:spLocks noChangeArrowheads="1"/>
          </p:cNvSpPr>
          <p:nvPr/>
        </p:nvSpPr>
        <p:spPr bwMode="auto">
          <a:xfrm>
            <a:off x="0" y="1527175"/>
            <a:ext cx="91440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solidFill>
                  <a:srgbClr val="000000"/>
                </a:solidFill>
              </a:rPr>
              <a:t>Given your results from the previous question, calculate N</a:t>
            </a:r>
            <a:r>
              <a:rPr lang="en-US" altLang="en-US" sz="2200" baseline="-25000">
                <a:solidFill>
                  <a:srgbClr val="000000"/>
                </a:solidFill>
              </a:rPr>
              <a:t>1</a:t>
            </a:r>
            <a:r>
              <a:rPr lang="en-US" altLang="en-US" sz="2200">
                <a:solidFill>
                  <a:srgbClr val="000000"/>
                </a:solidFill>
              </a:rPr>
              <a:t> and N</a:t>
            </a:r>
            <a:r>
              <a:rPr lang="en-US" altLang="en-US" sz="2200" baseline="-25000">
                <a:solidFill>
                  <a:srgbClr val="000000"/>
                </a:solidFill>
              </a:rPr>
              <a:t>2</a:t>
            </a:r>
            <a:r>
              <a:rPr lang="en-US" altLang="en-US" sz="2200">
                <a:solidFill>
                  <a:srgbClr val="000000"/>
                </a:solidFill>
              </a:rPr>
              <a:t>, the normal force exerted on the rider at position 1 (top of the Ferris wheel) and position 2 (bottom of the Ferris wheel).</a:t>
            </a:r>
          </a:p>
          <a:p>
            <a:pPr eaLnBrk="1" hangingPunct="1">
              <a:spcBef>
                <a:spcPts val="600"/>
              </a:spcBef>
              <a:buFontTx/>
              <a:buNone/>
            </a:pPr>
            <a:r>
              <a:rPr lang="en-US" altLang="en-US" sz="2200">
                <a:solidFill>
                  <a:srgbClr val="000000"/>
                </a:solidFill>
              </a:rPr>
              <a:t>The diameter of the Westcoast Wheel is 26 m.</a:t>
            </a:r>
          </a:p>
          <a:p>
            <a:pPr eaLnBrk="1" hangingPunct="1">
              <a:spcBef>
                <a:spcPts val="600"/>
              </a:spcBef>
              <a:buFontTx/>
              <a:buNone/>
            </a:pPr>
            <a:r>
              <a:rPr lang="en-US" altLang="en-US" sz="2200">
                <a:solidFill>
                  <a:srgbClr val="000000"/>
                </a:solidFill>
              </a:rPr>
              <a:t>The rider weighs 100 kg, acceleration due to gravity is 9.8 m/s</a:t>
            </a:r>
            <a:r>
              <a:rPr lang="en-US" altLang="en-US" sz="2200" baseline="30000">
                <a:solidFill>
                  <a:srgbClr val="000000"/>
                </a:solidFill>
              </a:rPr>
              <a:t>2</a:t>
            </a:r>
            <a:r>
              <a:rPr lang="en-US" altLang="en-US" sz="2200">
                <a:solidFill>
                  <a:srgbClr val="000000"/>
                </a:solidFill>
              </a:rPr>
              <a:t>.</a:t>
            </a:r>
          </a:p>
          <a:p>
            <a:pPr eaLnBrk="1" hangingPunct="1">
              <a:spcBef>
                <a:spcPts val="600"/>
              </a:spcBef>
              <a:buFontTx/>
              <a:buNone/>
            </a:pPr>
            <a:r>
              <a:rPr lang="en-US" altLang="en-US" sz="2200">
                <a:solidFill>
                  <a:srgbClr val="000000"/>
                </a:solidFill>
              </a:rPr>
              <a:t>Hint: You will need to measure the time it takes for the Ferris wheel to complete 1 revolution (for now please use 30 s).</a:t>
            </a:r>
          </a:p>
        </p:txBody>
      </p:sp>
      <p:sp>
        <p:nvSpPr>
          <p:cNvPr id="39945" name="Text Box 4"/>
          <p:cNvSpPr txBox="1">
            <a:spLocks noChangeArrowheads="1"/>
          </p:cNvSpPr>
          <p:nvPr/>
        </p:nvSpPr>
        <p:spPr bwMode="auto">
          <a:xfrm>
            <a:off x="128588" y="4456113"/>
            <a:ext cx="91440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600"/>
              </a:spcBef>
              <a:buFontTx/>
              <a:buAutoNum type="alphaUcPeriod"/>
            </a:pPr>
            <a:r>
              <a:rPr lang="pt-BR" altLang="en-US" sz="2000"/>
              <a:t>N</a:t>
            </a:r>
            <a:r>
              <a:rPr lang="pt-BR" altLang="en-US" sz="2000" baseline="-25000"/>
              <a:t>1</a:t>
            </a:r>
            <a:r>
              <a:rPr lang="pt-BR" altLang="en-US" sz="2000"/>
              <a:t> = 7.5 x 10</a:t>
            </a:r>
            <a:r>
              <a:rPr lang="pt-BR" altLang="en-US" sz="2000" baseline="30000"/>
              <a:t>5</a:t>
            </a:r>
            <a:r>
              <a:rPr lang="pt-BR" altLang="en-US" sz="2000"/>
              <a:t> N	and	N</a:t>
            </a:r>
            <a:r>
              <a:rPr lang="pt-BR" altLang="en-US" sz="2000" baseline="-25000"/>
              <a:t>2</a:t>
            </a:r>
            <a:r>
              <a:rPr lang="pt-BR" altLang="en-US" sz="2000"/>
              <a:t> = 12.1 x 10</a:t>
            </a:r>
            <a:r>
              <a:rPr lang="pt-BR" altLang="en-US" sz="2000" baseline="30000"/>
              <a:t>5</a:t>
            </a:r>
            <a:r>
              <a:rPr lang="pt-BR" altLang="en-US" sz="2000"/>
              <a:t> N</a:t>
            </a:r>
          </a:p>
          <a:p>
            <a:pPr>
              <a:spcBef>
                <a:spcPts val="600"/>
              </a:spcBef>
              <a:buFontTx/>
              <a:buAutoNum type="alphaUcPeriod"/>
            </a:pPr>
            <a:r>
              <a:rPr lang="pt-BR" altLang="en-US" sz="2000"/>
              <a:t>N</a:t>
            </a:r>
            <a:r>
              <a:rPr lang="pt-BR" altLang="en-US" sz="2000" baseline="-25000"/>
              <a:t>1</a:t>
            </a:r>
            <a:r>
              <a:rPr lang="en-US" altLang="en-US" sz="2000"/>
              <a:t> = 750 N		and 	</a:t>
            </a:r>
            <a:r>
              <a:rPr lang="pt-BR" altLang="en-US" sz="2000"/>
              <a:t>N</a:t>
            </a:r>
            <a:r>
              <a:rPr lang="pt-BR" altLang="en-US" sz="2000" baseline="-25000"/>
              <a:t>2</a:t>
            </a:r>
            <a:r>
              <a:rPr lang="en-US" altLang="en-US" sz="2000"/>
              <a:t> = 1210 N</a:t>
            </a:r>
          </a:p>
          <a:p>
            <a:pPr>
              <a:spcBef>
                <a:spcPts val="600"/>
              </a:spcBef>
              <a:buFontTx/>
              <a:buAutoNum type="alphaUcPeriod"/>
            </a:pPr>
            <a:r>
              <a:rPr lang="pt-BR" altLang="en-US" sz="2000"/>
              <a:t>N</a:t>
            </a:r>
            <a:r>
              <a:rPr lang="pt-BR" altLang="en-US" sz="2000" baseline="-25000"/>
              <a:t>1</a:t>
            </a:r>
            <a:r>
              <a:rPr lang="pt-BR" altLang="en-US" sz="2000"/>
              <a:t> = 9.23 x 10</a:t>
            </a:r>
            <a:r>
              <a:rPr lang="pt-BR" altLang="en-US" sz="2000" baseline="30000"/>
              <a:t>5</a:t>
            </a:r>
            <a:r>
              <a:rPr lang="pt-BR" altLang="en-US" sz="2000"/>
              <a:t> N	and	N</a:t>
            </a:r>
            <a:r>
              <a:rPr lang="pt-BR" altLang="en-US" sz="2000" baseline="-25000"/>
              <a:t>2</a:t>
            </a:r>
            <a:r>
              <a:rPr lang="pt-BR" altLang="en-US" sz="2000"/>
              <a:t> = 10.37 x 10</a:t>
            </a:r>
            <a:r>
              <a:rPr lang="pt-BR" altLang="en-US" sz="2000" baseline="30000"/>
              <a:t>5</a:t>
            </a:r>
            <a:r>
              <a:rPr lang="pt-BR" altLang="en-US" sz="2000"/>
              <a:t> N</a:t>
            </a:r>
          </a:p>
          <a:p>
            <a:pPr>
              <a:spcBef>
                <a:spcPts val="600"/>
              </a:spcBef>
              <a:buFontTx/>
              <a:buAutoNum type="alphaUcPeriod"/>
            </a:pPr>
            <a:r>
              <a:rPr lang="pt-BR" altLang="en-US" sz="2000"/>
              <a:t>N</a:t>
            </a:r>
            <a:r>
              <a:rPr lang="pt-BR" altLang="en-US" sz="2000" baseline="-25000"/>
              <a:t>1</a:t>
            </a:r>
            <a:r>
              <a:rPr lang="en-US" altLang="en-US" sz="2000"/>
              <a:t> = 923 N		and	</a:t>
            </a:r>
            <a:r>
              <a:rPr lang="pt-BR" altLang="en-US" sz="2000"/>
              <a:t>N</a:t>
            </a:r>
            <a:r>
              <a:rPr lang="pt-BR" altLang="en-US" sz="2000" baseline="-25000"/>
              <a:t>2</a:t>
            </a:r>
            <a:r>
              <a:rPr lang="en-US" altLang="en-US" sz="2000"/>
              <a:t> = 1037 N</a:t>
            </a:r>
          </a:p>
          <a:p>
            <a:pPr>
              <a:spcBef>
                <a:spcPts val="600"/>
              </a:spcBef>
              <a:buFontTx/>
              <a:buAutoNum type="alphaUcPeriod"/>
            </a:pPr>
            <a:r>
              <a:rPr lang="pt-BR" altLang="en-US" sz="2000"/>
              <a:t>N</a:t>
            </a:r>
            <a:r>
              <a:rPr lang="pt-BR" altLang="en-US" sz="2000" baseline="-25000"/>
              <a:t>1</a:t>
            </a:r>
            <a:r>
              <a:rPr lang="en-US" altLang="en-US" sz="2000"/>
              <a:t> = 1037 N	and	</a:t>
            </a:r>
            <a:r>
              <a:rPr lang="pt-BR" altLang="en-US" sz="2000"/>
              <a:t>N</a:t>
            </a:r>
            <a:r>
              <a:rPr lang="pt-BR" altLang="en-US" sz="2000" baseline="-25000"/>
              <a:t>2</a:t>
            </a:r>
            <a:r>
              <a:rPr lang="en-US" altLang="en-US" sz="2000"/>
              <a:t> = 923 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Rectangle 15"/>
            <p:cNvSpPr>
              <a:spLocks noChangeArrowheads="1"/>
            </p:cNvSpPr>
            <p:nvPr/>
          </p:nvSpPr>
          <p:spPr bwMode="auto">
            <a:xfrm>
              <a:off x="1129" y="123"/>
              <a:ext cx="3981"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a:t>
              </a:r>
              <a:endParaRPr lang="en-CA" altLang="en-US" sz="3600" b="1">
                <a:solidFill>
                  <a:schemeClr val="bg1"/>
                </a:solidFill>
              </a:endParaRPr>
            </a:p>
          </p:txBody>
        </p:sp>
        <p:sp>
          <p:nvSpPr>
            <p:cNvPr id="513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pic>
        <p:nvPicPr>
          <p:cNvPr id="5128" name="Picture 11" descr="C:\Users\Asus\Downloads\img_lo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3300" y="1527175"/>
            <a:ext cx="71374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Box 1"/>
          <p:cNvSpPr txBox="1">
            <a:spLocks noChangeArrowheads="1"/>
          </p:cNvSpPr>
          <p:nvPr/>
        </p:nvSpPr>
        <p:spPr bwMode="auto">
          <a:xfrm>
            <a:off x="758825" y="6262688"/>
            <a:ext cx="7588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400"/>
              <a:t>Retrieved from: http://www.wonderwhizkids.com/index.php/physics/mechanics/circular-motion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198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4198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198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4199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41991" name="Group 17"/>
          <p:cNvGrpSpPr>
            <a:grpSpLocks/>
          </p:cNvGrpSpPr>
          <p:nvPr/>
        </p:nvGrpSpPr>
        <p:grpSpPr bwMode="auto">
          <a:xfrm>
            <a:off x="0" y="0"/>
            <a:ext cx="9144000" cy="1527175"/>
            <a:chOff x="0" y="0"/>
            <a:chExt cx="5760" cy="962"/>
          </a:xfrm>
        </p:grpSpPr>
        <p:pic>
          <p:nvPicPr>
            <p:cNvPr id="4199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4199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41992" name="Text Box 6"/>
          <p:cNvSpPr txBox="1">
            <a:spLocks noChangeArrowheads="1"/>
          </p:cNvSpPr>
          <p:nvPr/>
        </p:nvSpPr>
        <p:spPr bwMode="auto">
          <a:xfrm>
            <a:off x="0" y="1527175"/>
            <a:ext cx="9144000"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300"/>
              </a:spcBef>
              <a:buFontTx/>
              <a:buNone/>
            </a:pPr>
            <a:r>
              <a:rPr lang="en-CA" altLang="en-US" sz="2200" b="1"/>
              <a:t>Answer:</a:t>
            </a:r>
            <a:r>
              <a:rPr lang="en-CA" altLang="en-US" sz="2200"/>
              <a:t>  D</a:t>
            </a:r>
          </a:p>
          <a:p>
            <a:pPr eaLnBrk="1" hangingPunct="1">
              <a:spcBef>
                <a:spcPts val="300"/>
              </a:spcBef>
              <a:buFontTx/>
              <a:buNone/>
            </a:pPr>
            <a:r>
              <a:rPr lang="en-CA" altLang="en-US" sz="2200" b="1"/>
              <a:t>Justification:</a:t>
            </a:r>
            <a:r>
              <a:rPr lang="en-CA" altLang="en-US" sz="2200"/>
              <a:t> </a:t>
            </a:r>
            <a:r>
              <a:rPr lang="en-US" altLang="en-US" sz="2200"/>
              <a:t>This question can be answered without any calculations. If we evaluate the options we can see that only D makes sense:</a:t>
            </a:r>
          </a:p>
          <a:p>
            <a:pPr eaLnBrk="1" hangingPunct="1">
              <a:spcBef>
                <a:spcPts val="300"/>
              </a:spcBef>
              <a:buFontTx/>
              <a:buNone/>
            </a:pPr>
            <a:r>
              <a:rPr lang="en-US" altLang="en-US" sz="2200"/>
              <a:t>The options given in A &amp; C result from unit conversion errors (using grams instead of kg) and yield enormous numbers which would not be rational.</a:t>
            </a:r>
          </a:p>
          <a:p>
            <a:pPr eaLnBrk="1" hangingPunct="1">
              <a:spcBef>
                <a:spcPts val="300"/>
              </a:spcBef>
              <a:buFontTx/>
              <a:buNone/>
            </a:pPr>
            <a:r>
              <a:rPr lang="en-US" altLang="en-US" sz="2200"/>
              <a:t>Option E reverses the information so that the rider feels a greater normal force at the top of the ride, which is contrary to the situation.</a:t>
            </a:r>
          </a:p>
          <a:p>
            <a:pPr eaLnBrk="1" hangingPunct="1">
              <a:spcBef>
                <a:spcPts val="300"/>
              </a:spcBef>
              <a:buFontTx/>
              <a:buNone/>
            </a:pPr>
            <a:r>
              <a:rPr lang="en-US" altLang="en-US" sz="2200"/>
              <a:t>Options B &amp; D are the only two "realistic" choices. We are dealing with 980N for the person +/- the force felt at the top or bottom and remember that Ferris wheels usually move quite slowly so it is difficult to feel these changes in forces.</a:t>
            </a:r>
          </a:p>
          <a:p>
            <a:pPr eaLnBrk="1" hangingPunct="1">
              <a:spcBef>
                <a:spcPts val="300"/>
              </a:spcBef>
              <a:buFontTx/>
              <a:buNone/>
            </a:pPr>
            <a:r>
              <a:rPr lang="en-US" altLang="en-US" sz="2200"/>
              <a:t>Option B would result in about 25% change in force, which is very unrealistic for a Ferris wheel.</a:t>
            </a:r>
          </a:p>
          <a:p>
            <a:pPr eaLnBrk="1" hangingPunct="1">
              <a:spcBef>
                <a:spcPts val="300"/>
              </a:spcBef>
              <a:buFontTx/>
              <a:buNone/>
            </a:pPr>
            <a:r>
              <a:rPr lang="en-US" altLang="en-US" sz="2200"/>
              <a:t>Option D is much more realistic given the conditions of this problem.</a:t>
            </a:r>
            <a:endParaRPr lang="en-CA" altLang="en-US" sz="22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403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4403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403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4403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44039" name="Group 17"/>
          <p:cNvGrpSpPr>
            <a:grpSpLocks/>
          </p:cNvGrpSpPr>
          <p:nvPr/>
        </p:nvGrpSpPr>
        <p:grpSpPr bwMode="auto">
          <a:xfrm>
            <a:off x="0" y="0"/>
            <a:ext cx="9144000" cy="1527175"/>
            <a:chOff x="0" y="0"/>
            <a:chExt cx="5760" cy="962"/>
          </a:xfrm>
        </p:grpSpPr>
        <p:pic>
          <p:nvPicPr>
            <p:cNvPr id="44044"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5"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44046"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44040" name="Text Box 6"/>
          <p:cNvSpPr txBox="1">
            <a:spLocks noChangeArrowheads="1"/>
          </p:cNvSpPr>
          <p:nvPr/>
        </p:nvSpPr>
        <p:spPr bwMode="auto">
          <a:xfrm>
            <a:off x="100013" y="1527175"/>
            <a:ext cx="8610600"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400"/>
              <a:t>The calculated result is as follows:</a:t>
            </a:r>
          </a:p>
          <a:p>
            <a:pPr eaLnBrk="1" hangingPunct="1">
              <a:spcBef>
                <a:spcPts val="600"/>
              </a:spcBef>
              <a:buFontTx/>
              <a:buNone/>
            </a:pPr>
            <a:r>
              <a:rPr lang="en-US" altLang="en-US" sz="2400"/>
              <a:t>We first need to calculate the velocity of the rider as he goes around the Ferris wheel. We can calculate this by finding out the distance of the path the rider travels (the circumference of the circle, 2</a:t>
            </a:r>
            <a:r>
              <a:rPr lang="el-GR" altLang="en-US" sz="2400" i="1"/>
              <a:t>π</a:t>
            </a:r>
            <a:r>
              <a:rPr lang="en-US" altLang="en-US" sz="2400" i="1"/>
              <a:t>r</a:t>
            </a:r>
            <a:r>
              <a:rPr lang="en-US" altLang="en-US" sz="2400"/>
              <a:t>), and divide it by how long it takes the Ferris wheel to complete one revolution (the period, T):</a:t>
            </a:r>
          </a:p>
        </p:txBody>
      </p:sp>
      <p:sp>
        <p:nvSpPr>
          <p:cNvPr id="2" name="TextBox 1"/>
          <p:cNvSpPr txBox="1">
            <a:spLocks noRot="1" noChangeAspect="1" noMove="1" noResize="1" noEditPoints="1" noAdjustHandles="1" noChangeArrowheads="1" noChangeShapeType="1" noTextEdit="1"/>
          </p:cNvSpPr>
          <p:nvPr/>
        </p:nvSpPr>
        <p:spPr>
          <a:xfrm>
            <a:off x="214313" y="3938686"/>
            <a:ext cx="4139403" cy="861326"/>
          </a:xfrm>
          <a:prstGeom prst="rect">
            <a:avLst/>
          </a:prstGeom>
          <a:blipFill rotWithShape="1">
            <a:blip r:embed="rId4"/>
            <a:stretch>
              <a:fillRect/>
            </a:stretch>
          </a:blipFill>
        </p:spPr>
        <p:txBody>
          <a:bodyPr/>
          <a:lstStyle/>
          <a:p>
            <a:pPr>
              <a:defRPr/>
            </a:pPr>
            <a:r>
              <a:rPr lang="en-US">
                <a:noFill/>
                <a:latin typeface="Arial" charset="0"/>
                <a:cs typeface="Arial" charset="0"/>
              </a:rPr>
              <a:t> </a:t>
            </a:r>
          </a:p>
        </p:txBody>
      </p:sp>
      <p:sp>
        <p:nvSpPr>
          <p:cNvPr id="44042" name="Text Box 6"/>
          <p:cNvSpPr txBox="1">
            <a:spLocks noChangeArrowheads="1"/>
          </p:cNvSpPr>
          <p:nvPr/>
        </p:nvSpPr>
        <p:spPr bwMode="auto">
          <a:xfrm>
            <a:off x="100013" y="4799013"/>
            <a:ext cx="8610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t>From there, we can calculate the radial acceleration:</a:t>
            </a:r>
          </a:p>
        </p:txBody>
      </p:sp>
      <p:sp>
        <p:nvSpPr>
          <p:cNvPr id="14" name="TextBox 13"/>
          <p:cNvSpPr txBox="1">
            <a:spLocks noRot="1" noChangeAspect="1" noMove="1" noResize="1" noEditPoints="1" noAdjustHandles="1" noChangeArrowheads="1" noChangeShapeType="1" noTextEdit="1"/>
          </p:cNvSpPr>
          <p:nvPr/>
        </p:nvSpPr>
        <p:spPr>
          <a:xfrm>
            <a:off x="333237" y="5230311"/>
            <a:ext cx="4262449" cy="898964"/>
          </a:xfrm>
          <a:prstGeom prst="rect">
            <a:avLst/>
          </a:prstGeom>
          <a:blipFill rotWithShape="1">
            <a:blip r:embed="rId5"/>
            <a:stretch>
              <a:fillRect/>
            </a:stretch>
          </a:blipFill>
        </p:spPr>
        <p:txBody>
          <a:bodyPr/>
          <a:lstStyle/>
          <a:p>
            <a:pPr>
              <a:defRPr/>
            </a:pPr>
            <a:r>
              <a:rPr lang="en-US">
                <a:noFill/>
                <a:latin typeface="Arial" charset="0"/>
                <a:cs typeface="Arial"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608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4608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608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4608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46087" name="Group 17"/>
          <p:cNvGrpSpPr>
            <a:grpSpLocks/>
          </p:cNvGrpSpPr>
          <p:nvPr/>
        </p:nvGrpSpPr>
        <p:grpSpPr bwMode="auto">
          <a:xfrm>
            <a:off x="0" y="0"/>
            <a:ext cx="9144000" cy="1527175"/>
            <a:chOff x="0" y="0"/>
            <a:chExt cx="5760" cy="962"/>
          </a:xfrm>
        </p:grpSpPr>
        <p:pic>
          <p:nvPicPr>
            <p:cNvPr id="4609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 2</a:t>
              </a:r>
              <a:endParaRPr lang="en-CA" altLang="en-US" sz="3600" b="1">
                <a:solidFill>
                  <a:schemeClr val="bg1"/>
                </a:solidFill>
              </a:endParaRPr>
            </a:p>
          </p:txBody>
        </p:sp>
        <p:sp>
          <p:nvSpPr>
            <p:cNvPr id="4609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46088" name="Text Box 6"/>
          <p:cNvSpPr txBox="1">
            <a:spLocks noChangeArrowheads="1"/>
          </p:cNvSpPr>
          <p:nvPr/>
        </p:nvSpPr>
        <p:spPr bwMode="auto">
          <a:xfrm>
            <a:off x="100013" y="1527175"/>
            <a:ext cx="8610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400"/>
              <a:t>From the previous question, we have the equations to calculate the normal force at position 1 and 2:</a:t>
            </a:r>
          </a:p>
        </p:txBody>
      </p:sp>
      <p:sp>
        <p:nvSpPr>
          <p:cNvPr id="12" name="TextBox 11"/>
          <p:cNvSpPr txBox="1">
            <a:spLocks noRot="1" noChangeAspect="1" noMove="1" noResize="1" noEditPoints="1" noAdjustHandles="1" noChangeArrowheads="1" noChangeShapeType="1" noTextEdit="1"/>
          </p:cNvSpPr>
          <p:nvPr/>
        </p:nvSpPr>
        <p:spPr>
          <a:xfrm>
            <a:off x="100014" y="2382083"/>
            <a:ext cx="7884401" cy="984885"/>
          </a:xfrm>
          <a:prstGeom prst="rect">
            <a:avLst/>
          </a:prstGeom>
          <a:blipFill rotWithShape="1">
            <a:blip r:embed="rId4"/>
            <a:stretch>
              <a:fillRect/>
            </a:stretch>
          </a:blipFill>
        </p:spPr>
        <p:txBody>
          <a:bodyPr/>
          <a:lstStyle/>
          <a:p>
            <a:pPr>
              <a:defRPr/>
            </a:pPr>
            <a:r>
              <a:rPr lang="en-US">
                <a:noFill/>
                <a:latin typeface="Arial" charset="0"/>
                <a:cs typeface="Arial" charset="0"/>
              </a:rPr>
              <a:t> </a:t>
            </a:r>
          </a:p>
        </p:txBody>
      </p:sp>
      <p:sp>
        <p:nvSpPr>
          <p:cNvPr id="46090" name="Text Box 6"/>
          <p:cNvSpPr txBox="1">
            <a:spLocks noChangeArrowheads="1"/>
          </p:cNvSpPr>
          <p:nvPr/>
        </p:nvSpPr>
        <p:spPr bwMode="auto">
          <a:xfrm>
            <a:off x="100013" y="3455988"/>
            <a:ext cx="86106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400"/>
              <a:t>Therefore the answer is </a:t>
            </a:r>
            <a:r>
              <a:rPr lang="en-US" altLang="en-US" sz="2400" b="1"/>
              <a:t>D</a:t>
            </a:r>
            <a:r>
              <a:rPr lang="en-US" altLang="en-US" sz="2400"/>
              <a:t>.</a:t>
            </a:r>
          </a:p>
          <a:p>
            <a:pPr eaLnBrk="1" hangingPunct="1">
              <a:spcBef>
                <a:spcPts val="600"/>
              </a:spcBef>
              <a:buFontTx/>
              <a:buNone/>
            </a:pPr>
            <a:endParaRPr lang="en-US" altLang="en-US" sz="2400"/>
          </a:p>
          <a:p>
            <a:pPr eaLnBrk="1" hangingPunct="1">
              <a:spcBef>
                <a:spcPts val="600"/>
              </a:spcBef>
              <a:buFontTx/>
              <a:buNone/>
            </a:pPr>
            <a:r>
              <a:rPr lang="en-US" altLang="en-US" sz="2400"/>
              <a:t>If you used r = 26 m instead of 13 m, you will get option </a:t>
            </a:r>
            <a:r>
              <a:rPr lang="en-US" altLang="en-US" sz="2400" b="1"/>
              <a:t>B</a:t>
            </a:r>
            <a:r>
              <a:rPr lang="en-US" altLang="en-US" sz="2400"/>
              <a:t>.</a:t>
            </a:r>
            <a:endParaRPr lang="en-US" altLang="en-US" sz="24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813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4813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4813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4813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48135" name="Group 17"/>
          <p:cNvGrpSpPr>
            <a:grpSpLocks/>
          </p:cNvGrpSpPr>
          <p:nvPr/>
        </p:nvGrpSpPr>
        <p:grpSpPr bwMode="auto">
          <a:xfrm>
            <a:off x="0" y="0"/>
            <a:ext cx="9144000" cy="1527175"/>
            <a:chOff x="0" y="0"/>
            <a:chExt cx="5760" cy="962"/>
          </a:xfrm>
        </p:grpSpPr>
        <p:pic>
          <p:nvPicPr>
            <p:cNvPr id="48138"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9" name="Rectangle 15"/>
            <p:cNvSpPr>
              <a:spLocks noChangeArrowheads="1"/>
            </p:cNvSpPr>
            <p:nvPr/>
          </p:nvSpPr>
          <p:spPr bwMode="auto">
            <a:xfrm>
              <a:off x="1129" y="123"/>
              <a:ext cx="4631"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 V</a:t>
              </a:r>
              <a:endParaRPr lang="en-CA" altLang="en-US" sz="3600" b="1">
                <a:solidFill>
                  <a:schemeClr val="bg1"/>
                </a:solidFill>
              </a:endParaRPr>
            </a:p>
          </p:txBody>
        </p:sp>
        <p:sp>
          <p:nvSpPr>
            <p:cNvPr id="48140"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48136" name="Rectangle 2"/>
          <p:cNvSpPr>
            <a:spLocks noChangeArrowheads="1"/>
          </p:cNvSpPr>
          <p:nvPr/>
        </p:nvSpPr>
        <p:spPr bwMode="auto">
          <a:xfrm>
            <a:off x="0" y="1527175"/>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solidFill>
                  <a:srgbClr val="000000"/>
                </a:solidFill>
              </a:rPr>
              <a:t>Use your results from the previous question to solve this problem.</a:t>
            </a:r>
          </a:p>
          <a:p>
            <a:pPr eaLnBrk="1" hangingPunct="1">
              <a:spcBef>
                <a:spcPts val="600"/>
              </a:spcBef>
              <a:buFontTx/>
              <a:buNone/>
            </a:pPr>
            <a:r>
              <a:rPr lang="en-US" altLang="en-US" sz="2200">
                <a:solidFill>
                  <a:srgbClr val="000000"/>
                </a:solidFill>
              </a:rPr>
              <a:t>How much less/more force do you feel </a:t>
            </a:r>
            <a:r>
              <a:rPr lang="en-US" altLang="en-US" sz="2200" b="1">
                <a:solidFill>
                  <a:srgbClr val="000000"/>
                </a:solidFill>
              </a:rPr>
              <a:t>relative</a:t>
            </a:r>
            <a:r>
              <a:rPr lang="en-US" altLang="en-US" sz="2200">
                <a:solidFill>
                  <a:srgbClr val="000000"/>
                </a:solidFill>
              </a:rPr>
              <a:t> to your weight on the ground, at the</a:t>
            </a:r>
          </a:p>
          <a:p>
            <a:pPr eaLnBrk="1" hangingPunct="1">
              <a:spcBef>
                <a:spcPts val="600"/>
              </a:spcBef>
              <a:buFontTx/>
              <a:buNone/>
            </a:pPr>
            <a:r>
              <a:rPr lang="en-US" altLang="en-US" sz="2200">
                <a:solidFill>
                  <a:srgbClr val="000000"/>
                </a:solidFill>
              </a:rPr>
              <a:t>1) top of the Ferris wheel (i.e. at position 1)</a:t>
            </a:r>
          </a:p>
          <a:p>
            <a:pPr eaLnBrk="1" hangingPunct="1">
              <a:spcBef>
                <a:spcPts val="600"/>
              </a:spcBef>
              <a:buFontTx/>
              <a:buNone/>
            </a:pPr>
            <a:r>
              <a:rPr lang="en-US" altLang="en-US" sz="2200">
                <a:solidFill>
                  <a:srgbClr val="000000"/>
                </a:solidFill>
              </a:rPr>
              <a:t>2) bottom of the Ferris wheel (i.e. at position 2)</a:t>
            </a:r>
          </a:p>
        </p:txBody>
      </p:sp>
      <p:sp>
        <p:nvSpPr>
          <p:cNvPr id="48137" name="Text Box 4"/>
          <p:cNvSpPr txBox="1">
            <a:spLocks noChangeArrowheads="1"/>
          </p:cNvSpPr>
          <p:nvPr/>
        </p:nvSpPr>
        <p:spPr bwMode="auto">
          <a:xfrm>
            <a:off x="314325" y="4113213"/>
            <a:ext cx="65151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ts val="600"/>
              </a:spcBef>
              <a:buFontTx/>
              <a:buAutoNum type="alphaUcPeriod"/>
            </a:pPr>
            <a:r>
              <a:rPr lang="en-US" altLang="en-US" sz="2000"/>
              <a:t>1) 94%	2) 106%</a:t>
            </a:r>
          </a:p>
          <a:p>
            <a:pPr>
              <a:spcBef>
                <a:spcPts val="600"/>
              </a:spcBef>
              <a:buFontTx/>
              <a:buAutoNum type="alphaUcPeriod"/>
            </a:pPr>
            <a:r>
              <a:rPr lang="en-US" altLang="en-US" sz="2000"/>
              <a:t>1) 106%	2) 94%</a:t>
            </a:r>
          </a:p>
          <a:p>
            <a:pPr>
              <a:spcBef>
                <a:spcPts val="600"/>
              </a:spcBef>
              <a:buFontTx/>
              <a:buAutoNum type="alphaUcPeriod"/>
            </a:pPr>
            <a:r>
              <a:rPr lang="en-US" altLang="en-US" sz="2000"/>
              <a:t>1) 76%	2) 124%</a:t>
            </a:r>
          </a:p>
          <a:p>
            <a:pPr>
              <a:spcBef>
                <a:spcPts val="600"/>
              </a:spcBef>
              <a:buFontTx/>
              <a:buAutoNum type="alphaUcPeriod"/>
            </a:pPr>
            <a:r>
              <a:rPr lang="en-US" altLang="en-US" sz="2000"/>
              <a:t>1) 124%	2) 76%</a:t>
            </a:r>
          </a:p>
          <a:p>
            <a:pPr>
              <a:spcBef>
                <a:spcPts val="600"/>
              </a:spcBef>
              <a:buFontTx/>
              <a:buAutoNum type="alphaUcPeriod"/>
            </a:pPr>
            <a:r>
              <a:rPr lang="en-US" altLang="en-US" sz="2000"/>
              <a:t>There is no change at either position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017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5018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5018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5018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50183" name="Group 17"/>
          <p:cNvGrpSpPr>
            <a:grpSpLocks/>
          </p:cNvGrpSpPr>
          <p:nvPr/>
        </p:nvGrpSpPr>
        <p:grpSpPr bwMode="auto">
          <a:xfrm>
            <a:off x="0" y="0"/>
            <a:ext cx="9144000" cy="1527175"/>
            <a:chOff x="0" y="0"/>
            <a:chExt cx="5760" cy="962"/>
          </a:xfrm>
        </p:grpSpPr>
        <p:pic>
          <p:nvPicPr>
            <p:cNvPr id="50185"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6"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50187"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50184" name="Text Box 6"/>
          <p:cNvSpPr txBox="1">
            <a:spLocks noChangeArrowheads="1"/>
          </p:cNvSpPr>
          <p:nvPr/>
        </p:nvSpPr>
        <p:spPr bwMode="auto">
          <a:xfrm>
            <a:off x="0" y="1527175"/>
            <a:ext cx="914400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CA" altLang="en-US" sz="2200" b="1"/>
              <a:t>Answer:</a:t>
            </a:r>
            <a:r>
              <a:rPr lang="en-CA" altLang="en-US" sz="2200"/>
              <a:t>  A</a:t>
            </a:r>
          </a:p>
          <a:p>
            <a:pPr eaLnBrk="1" hangingPunct="1">
              <a:spcBef>
                <a:spcPts val="600"/>
              </a:spcBef>
              <a:buFontTx/>
              <a:buNone/>
            </a:pPr>
            <a:r>
              <a:rPr lang="en-CA" altLang="en-US" sz="2200" b="1"/>
              <a:t>Justification:</a:t>
            </a:r>
            <a:r>
              <a:rPr lang="en-CA" altLang="en-US" sz="2200"/>
              <a:t> </a:t>
            </a:r>
            <a:r>
              <a:rPr lang="en-US" altLang="en-US" sz="2200"/>
              <a:t>This question can be answered without any calculations.</a:t>
            </a:r>
          </a:p>
          <a:p>
            <a:pPr eaLnBrk="1" hangingPunct="1">
              <a:spcBef>
                <a:spcPts val="600"/>
              </a:spcBef>
              <a:buFontTx/>
              <a:buNone/>
            </a:pPr>
            <a:r>
              <a:rPr lang="en-US" altLang="en-US" sz="2200"/>
              <a:t>We know that the weight will be slightly reduced at the top compared to the bottom (slightly because we know the Ferris wheel is moving very slowly). The only answer that meets this criteria is A.</a:t>
            </a:r>
          </a:p>
          <a:p>
            <a:pPr eaLnBrk="1" hangingPunct="1">
              <a:spcBef>
                <a:spcPts val="600"/>
              </a:spcBef>
              <a:buFontTx/>
              <a:buNone/>
            </a:pPr>
            <a:r>
              <a:rPr lang="en-US" altLang="en-US" sz="2200"/>
              <a:t>The option given in C is based on the use of the diameter instead of the radius when solving for acceleration in part 2. It is unrealistic because such a large change in force would be easily felt and this is not the case for a Ferris wheel ride.</a:t>
            </a:r>
          </a:p>
          <a:p>
            <a:pPr eaLnBrk="1" hangingPunct="1">
              <a:spcBef>
                <a:spcPts val="600"/>
              </a:spcBef>
              <a:buFontTx/>
              <a:buNone/>
            </a:pPr>
            <a:r>
              <a:rPr lang="en-US" altLang="en-US" sz="2200"/>
              <a:t>Options B &amp; D indicate that the larger force is felt at the top of the ride, which is not the case.</a:t>
            </a:r>
          </a:p>
          <a:p>
            <a:pPr eaLnBrk="1" hangingPunct="1">
              <a:spcBef>
                <a:spcPts val="600"/>
              </a:spcBef>
              <a:buFontTx/>
              <a:buNone/>
            </a:pPr>
            <a:r>
              <a:rPr lang="en-US" altLang="en-US" sz="2200"/>
              <a:t>Option E is not valid because, although the change is very slight, there is still some change between the top, middle, and bottom positions on the wheel.</a:t>
            </a:r>
            <a:endParaRPr lang="en-CA" altLang="en-US" sz="22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222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5222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5222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5223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52231" name="Group 17"/>
          <p:cNvGrpSpPr>
            <a:grpSpLocks/>
          </p:cNvGrpSpPr>
          <p:nvPr/>
        </p:nvGrpSpPr>
        <p:grpSpPr bwMode="auto">
          <a:xfrm>
            <a:off x="0" y="0"/>
            <a:ext cx="9144000" cy="1527175"/>
            <a:chOff x="0" y="0"/>
            <a:chExt cx="5760" cy="962"/>
          </a:xfrm>
        </p:grpSpPr>
        <p:pic>
          <p:nvPicPr>
            <p:cNvPr id="5223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5223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52232" name="Text Box 6"/>
          <p:cNvSpPr txBox="1">
            <a:spLocks noChangeArrowheads="1"/>
          </p:cNvSpPr>
          <p:nvPr/>
        </p:nvSpPr>
        <p:spPr bwMode="auto">
          <a:xfrm>
            <a:off x="0" y="1527175"/>
            <a:ext cx="914400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ts val="600"/>
              </a:spcBef>
              <a:buFontTx/>
              <a:buNone/>
            </a:pPr>
            <a:r>
              <a:rPr lang="en-US" altLang="en-US" sz="2200"/>
              <a:t>Calculating the result yields the same conclusion. From Part 2 we determined that: </a:t>
            </a:r>
          </a:p>
          <a:p>
            <a:pPr eaLnBrk="1" hangingPunct="1">
              <a:spcBef>
                <a:spcPts val="600"/>
              </a:spcBef>
              <a:buFontTx/>
              <a:buNone/>
            </a:pPr>
            <a:r>
              <a:rPr lang="en-US" altLang="en-US" sz="2200"/>
              <a:t>			N</a:t>
            </a:r>
            <a:r>
              <a:rPr lang="en-US" altLang="en-US" sz="2200" baseline="-25000"/>
              <a:t>1</a:t>
            </a:r>
            <a:r>
              <a:rPr lang="en-US" altLang="en-US" sz="2200"/>
              <a:t> = 923 N</a:t>
            </a:r>
          </a:p>
          <a:p>
            <a:pPr eaLnBrk="1" hangingPunct="1">
              <a:spcBef>
                <a:spcPts val="600"/>
              </a:spcBef>
              <a:buFontTx/>
              <a:buNone/>
            </a:pPr>
            <a:r>
              <a:rPr lang="en-US" altLang="en-US" sz="2200"/>
              <a:t>			N</a:t>
            </a:r>
            <a:r>
              <a:rPr lang="en-US" altLang="en-US" sz="2200" baseline="-25000"/>
              <a:t>2</a:t>
            </a:r>
            <a:r>
              <a:rPr lang="en-US" altLang="en-US" sz="2200"/>
              <a:t> = 1037 N</a:t>
            </a:r>
          </a:p>
          <a:p>
            <a:pPr eaLnBrk="1" hangingPunct="1">
              <a:spcBef>
                <a:spcPts val="600"/>
              </a:spcBef>
              <a:buFontTx/>
              <a:buNone/>
            </a:pPr>
            <a:r>
              <a:rPr lang="en-US" altLang="en-US" sz="2200"/>
              <a:t>We can also calculate the rider’s weight on the ground:</a:t>
            </a:r>
          </a:p>
          <a:p>
            <a:pPr eaLnBrk="1" hangingPunct="1">
              <a:spcBef>
                <a:spcPts val="600"/>
              </a:spcBef>
              <a:buFontTx/>
              <a:buNone/>
            </a:pPr>
            <a:r>
              <a:rPr lang="en-US" altLang="en-US" sz="2200" i="1"/>
              <a:t>F = ma </a:t>
            </a:r>
            <a:r>
              <a:rPr lang="en-US" altLang="en-US" sz="2200"/>
              <a:t>= 100 × 9.8 = 980 N</a:t>
            </a:r>
          </a:p>
          <a:p>
            <a:pPr eaLnBrk="1" hangingPunct="1">
              <a:spcBef>
                <a:spcPts val="600"/>
              </a:spcBef>
              <a:buFontTx/>
              <a:buNone/>
            </a:pPr>
            <a:r>
              <a:rPr lang="en-US" altLang="en-US" sz="2200"/>
              <a:t>From this we can calculate the ratios:</a:t>
            </a:r>
          </a:p>
          <a:p>
            <a:pPr eaLnBrk="1" hangingPunct="1">
              <a:spcBef>
                <a:spcPts val="600"/>
              </a:spcBef>
              <a:buFontTx/>
              <a:buNone/>
            </a:pPr>
            <a:r>
              <a:rPr lang="en-US" altLang="en-US" sz="2200"/>
              <a:t>N</a:t>
            </a:r>
            <a:r>
              <a:rPr lang="en-US" altLang="en-US" sz="2200" baseline="-25000"/>
              <a:t>1</a:t>
            </a:r>
            <a:r>
              <a:rPr lang="en-US" altLang="en-US" sz="2200"/>
              <a:t>/N = 923/980 = 0.94 g at the top of the Ferris wheel, or 94% of his weight</a:t>
            </a:r>
          </a:p>
          <a:p>
            <a:pPr eaLnBrk="1" hangingPunct="1">
              <a:spcBef>
                <a:spcPts val="600"/>
              </a:spcBef>
              <a:buFontTx/>
              <a:buNone/>
            </a:pPr>
            <a:r>
              <a:rPr lang="en-US" altLang="en-US" sz="2200"/>
              <a:t>N</a:t>
            </a:r>
            <a:r>
              <a:rPr lang="en-US" altLang="en-US" sz="2200" baseline="-25000"/>
              <a:t>2</a:t>
            </a:r>
            <a:r>
              <a:rPr lang="en-US" altLang="en-US" sz="2200"/>
              <a:t>/N = 1037/980 = 1.06 g at the bottom of the Ferris wheel, or 106% of his weight</a:t>
            </a:r>
          </a:p>
          <a:p>
            <a:pPr eaLnBrk="1" hangingPunct="1">
              <a:spcBef>
                <a:spcPts val="600"/>
              </a:spcBef>
              <a:buFontTx/>
              <a:buNone/>
            </a:pPr>
            <a:endParaRPr lang="en-US" altLang="en-US" sz="2200"/>
          </a:p>
          <a:p>
            <a:pPr eaLnBrk="1" hangingPunct="1">
              <a:spcBef>
                <a:spcPts val="600"/>
              </a:spcBef>
              <a:buFontTx/>
              <a:buNone/>
            </a:pPr>
            <a:r>
              <a:rPr lang="en-US" altLang="en-US" sz="2200"/>
              <a:t>Therefore the answer is </a:t>
            </a:r>
            <a:r>
              <a:rPr lang="en-US" altLang="en-US" sz="2200" b="1"/>
              <a:t>A</a:t>
            </a:r>
            <a:r>
              <a:rPr lang="en-US" altLang="en-US" sz="2200"/>
              <a:t>.</a:t>
            </a:r>
            <a:endParaRPr lang="en-CA" altLang="en-US" sz="2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717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717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717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717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7175" name="Group 17"/>
          <p:cNvGrpSpPr>
            <a:grpSpLocks/>
          </p:cNvGrpSpPr>
          <p:nvPr/>
        </p:nvGrpSpPr>
        <p:grpSpPr bwMode="auto">
          <a:xfrm>
            <a:off x="0" y="0"/>
            <a:ext cx="9144000" cy="1527175"/>
            <a:chOff x="0" y="0"/>
            <a:chExt cx="5760" cy="962"/>
          </a:xfrm>
        </p:grpSpPr>
        <p:pic>
          <p:nvPicPr>
            <p:cNvPr id="7177"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Rectangle 15"/>
            <p:cNvSpPr>
              <a:spLocks noChangeArrowheads="1"/>
            </p:cNvSpPr>
            <p:nvPr/>
          </p:nvSpPr>
          <p:spPr bwMode="auto">
            <a:xfrm>
              <a:off x="1129" y="123"/>
              <a:ext cx="404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a:t>
              </a:r>
              <a:endParaRPr lang="en-CA" altLang="en-US" sz="3600" b="1">
                <a:solidFill>
                  <a:schemeClr val="bg1"/>
                </a:solidFill>
              </a:endParaRPr>
            </a:p>
          </p:txBody>
        </p:sp>
        <p:sp>
          <p:nvSpPr>
            <p:cNvPr id="7179"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7176" name="TextBox 2"/>
          <p:cNvSpPr txBox="1">
            <a:spLocks noChangeArrowheads="1"/>
          </p:cNvSpPr>
          <p:nvPr/>
        </p:nvSpPr>
        <p:spPr bwMode="auto">
          <a:xfrm>
            <a:off x="307975" y="1871663"/>
            <a:ext cx="85280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4000"/>
              <a:t>The following questions have been compiled from a collection of questions submitted on PeerWise (</a:t>
            </a:r>
            <a:r>
              <a:rPr lang="en-US" altLang="en-US" sz="4000">
                <a:hlinkClick r:id="rId4"/>
              </a:rPr>
              <a:t>https://peerwise.cs.auckland.ac.nz/</a:t>
            </a:r>
            <a:r>
              <a:rPr lang="en-US" altLang="en-US" sz="4000"/>
              <a:t>) by teacher candidates as part of the EDCP 357 physics methods courses at UBC.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921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922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922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922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9223" name="Group 17"/>
          <p:cNvGrpSpPr>
            <a:grpSpLocks/>
          </p:cNvGrpSpPr>
          <p:nvPr/>
        </p:nvGrpSpPr>
        <p:grpSpPr bwMode="auto">
          <a:xfrm>
            <a:off x="0" y="0"/>
            <a:ext cx="9144000" cy="1527175"/>
            <a:chOff x="0" y="0"/>
            <a:chExt cx="5760" cy="962"/>
          </a:xfrm>
        </p:grpSpPr>
        <p:pic>
          <p:nvPicPr>
            <p:cNvPr id="9226"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Rectangle 15"/>
            <p:cNvSpPr>
              <a:spLocks noChangeArrowheads="1"/>
            </p:cNvSpPr>
            <p:nvPr/>
          </p:nvSpPr>
          <p:spPr bwMode="auto">
            <a:xfrm>
              <a:off x="1129" y="123"/>
              <a:ext cx="4631"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 I</a:t>
              </a:r>
              <a:endParaRPr lang="en-CA" altLang="en-US" sz="3600" b="1">
                <a:solidFill>
                  <a:schemeClr val="bg1"/>
                </a:solidFill>
              </a:endParaRPr>
            </a:p>
          </p:txBody>
        </p:sp>
        <p:sp>
          <p:nvSpPr>
            <p:cNvPr id="9228"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9224" name="Rectangle 2"/>
          <p:cNvSpPr>
            <a:spLocks noChangeArrowheads="1"/>
          </p:cNvSpPr>
          <p:nvPr/>
        </p:nvSpPr>
        <p:spPr bwMode="auto">
          <a:xfrm>
            <a:off x="582613" y="1774825"/>
            <a:ext cx="8164512"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solidFill>
                  <a:srgbClr val="000000"/>
                </a:solidFill>
              </a:rPr>
              <a:t>A Ferrari is traveling in a uniform circular motion around a racetrack. What happens to the radial acceleration of the car if the velocity is doubled and the radius of the circle is halved?</a:t>
            </a:r>
            <a:endParaRPr lang="en-CA" altLang="en-US" sz="2200">
              <a:solidFill>
                <a:srgbClr val="000000"/>
              </a:solidFill>
            </a:endParaRPr>
          </a:p>
        </p:txBody>
      </p:sp>
      <p:sp>
        <p:nvSpPr>
          <p:cNvPr id="9225" name="Text Box 4"/>
          <p:cNvSpPr txBox="1">
            <a:spLocks noChangeArrowheads="1"/>
          </p:cNvSpPr>
          <p:nvPr/>
        </p:nvSpPr>
        <p:spPr bwMode="auto">
          <a:xfrm>
            <a:off x="582613" y="3636963"/>
            <a:ext cx="5283200"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AutoNum type="alphaUcPeriod"/>
            </a:pPr>
            <a:r>
              <a:rPr lang="en-US" altLang="en-US" sz="2000"/>
              <a:t>It remains the same.</a:t>
            </a:r>
          </a:p>
          <a:p>
            <a:pPr>
              <a:buFontTx/>
              <a:buAutoNum type="alphaUcPeriod"/>
            </a:pPr>
            <a:r>
              <a:rPr lang="en-US" altLang="en-US" sz="2000"/>
              <a:t>It increases by a factor of 2.</a:t>
            </a:r>
          </a:p>
          <a:p>
            <a:pPr>
              <a:buFontTx/>
              <a:buAutoNum type="alphaUcPeriod"/>
            </a:pPr>
            <a:r>
              <a:rPr lang="en-US" altLang="en-US" sz="2000"/>
              <a:t>It increases by a factor of 4.</a:t>
            </a:r>
          </a:p>
          <a:p>
            <a:pPr>
              <a:buFontTx/>
              <a:buAutoNum type="alphaUcPeriod"/>
            </a:pPr>
            <a:r>
              <a:rPr lang="en-US" altLang="en-US" sz="2000"/>
              <a:t>It increases by a factor of 8.</a:t>
            </a:r>
          </a:p>
          <a:p>
            <a:pPr>
              <a:buFontTx/>
              <a:buAutoNum type="alphaUcPeriod"/>
            </a:pPr>
            <a:r>
              <a:rPr lang="en-US" altLang="en-US" sz="2000"/>
              <a:t>It decreases by a factor of 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126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126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126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127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1271" name="Group 17"/>
          <p:cNvGrpSpPr>
            <a:grpSpLocks/>
          </p:cNvGrpSpPr>
          <p:nvPr/>
        </p:nvGrpSpPr>
        <p:grpSpPr bwMode="auto">
          <a:xfrm>
            <a:off x="0" y="0"/>
            <a:ext cx="9144000" cy="1527175"/>
            <a:chOff x="0" y="0"/>
            <a:chExt cx="5760" cy="962"/>
          </a:xfrm>
        </p:grpSpPr>
        <p:pic>
          <p:nvPicPr>
            <p:cNvPr id="1128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1"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1128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1272" name="Text Box 6"/>
          <p:cNvSpPr txBox="1">
            <a:spLocks noChangeArrowheads="1"/>
          </p:cNvSpPr>
          <p:nvPr/>
        </p:nvSpPr>
        <p:spPr bwMode="auto">
          <a:xfrm>
            <a:off x="311150" y="1682750"/>
            <a:ext cx="8399463"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CA" altLang="en-US" sz="2200" b="1"/>
              <a:t>Answer:</a:t>
            </a:r>
            <a:r>
              <a:rPr lang="en-CA" altLang="en-US" sz="2200"/>
              <a:t>  D</a:t>
            </a:r>
          </a:p>
          <a:p>
            <a:pPr eaLnBrk="1" hangingPunct="1">
              <a:spcBef>
                <a:spcPct val="50000"/>
              </a:spcBef>
              <a:buFontTx/>
              <a:buNone/>
            </a:pPr>
            <a:r>
              <a:rPr lang="en-CA" altLang="en-US" sz="2200" b="1"/>
              <a:t>Justification:</a:t>
            </a:r>
            <a:r>
              <a:rPr lang="en-CA" altLang="en-US" sz="2200"/>
              <a:t> </a:t>
            </a:r>
            <a:r>
              <a:rPr lang="en-US" altLang="en-US" sz="2200"/>
              <a:t>The radial acceleration for a car in a uniform circular motion is:</a:t>
            </a:r>
            <a:endParaRPr lang="en-CA" altLang="en-US" sz="2200"/>
          </a:p>
        </p:txBody>
      </p:sp>
      <p:sp>
        <p:nvSpPr>
          <p:cNvPr id="2" name="TextBox 1"/>
          <p:cNvSpPr txBox="1">
            <a:spLocks noRot="1" noChangeAspect="1" noMove="1" noResize="1" noEditPoints="1" noAdjustHandles="1" noChangeArrowheads="1" noChangeShapeType="1" noTextEdit="1"/>
          </p:cNvSpPr>
          <p:nvPr/>
        </p:nvSpPr>
        <p:spPr>
          <a:xfrm>
            <a:off x="2678113" y="2601114"/>
            <a:ext cx="1307217" cy="831061"/>
          </a:xfrm>
          <a:prstGeom prst="rect">
            <a:avLst/>
          </a:prstGeom>
          <a:blipFill rotWithShape="1">
            <a:blip r:embed="rId4"/>
            <a:stretch>
              <a:fillRect/>
            </a:stretch>
          </a:blipFill>
        </p:spPr>
        <p:txBody>
          <a:bodyPr/>
          <a:lstStyle/>
          <a:p>
            <a:pPr>
              <a:defRPr/>
            </a:pPr>
            <a:r>
              <a:rPr lang="en-US">
                <a:noFill/>
                <a:latin typeface="Arial" charset="0"/>
                <a:cs typeface="Arial" charset="0"/>
              </a:rPr>
              <a:t> </a:t>
            </a:r>
          </a:p>
        </p:txBody>
      </p:sp>
      <p:sp>
        <p:nvSpPr>
          <p:cNvPr id="11274" name="Text Box 6"/>
          <p:cNvSpPr txBox="1">
            <a:spLocks noChangeArrowheads="1"/>
          </p:cNvSpPr>
          <p:nvPr/>
        </p:nvSpPr>
        <p:spPr bwMode="auto">
          <a:xfrm>
            <a:off x="311150" y="3490913"/>
            <a:ext cx="83994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i="1"/>
              <a:t>v</a:t>
            </a:r>
            <a:r>
              <a:rPr lang="en-US" altLang="en-US" sz="2200"/>
              <a:t> is the velocity of the car and </a:t>
            </a:r>
            <a:r>
              <a:rPr lang="en-US" altLang="en-US" sz="2200" i="1"/>
              <a:t>r</a:t>
            </a:r>
            <a:r>
              <a:rPr lang="en-US" altLang="en-US" sz="2200"/>
              <a:t> is the radius of the circular track</a:t>
            </a:r>
            <a:endParaRPr lang="en-CA" altLang="en-US" sz="2200"/>
          </a:p>
        </p:txBody>
      </p:sp>
      <p:pic>
        <p:nvPicPr>
          <p:cNvPr id="11275"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163763" y="4176713"/>
            <a:ext cx="2994025" cy="240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flipV="1">
            <a:off x="2773363" y="4405313"/>
            <a:ext cx="0" cy="67468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7" name="TextBox 8"/>
          <p:cNvSpPr txBox="1">
            <a:spLocks noChangeArrowheads="1"/>
          </p:cNvSpPr>
          <p:nvPr/>
        </p:nvSpPr>
        <p:spPr bwMode="auto">
          <a:xfrm>
            <a:off x="2473325" y="4567238"/>
            <a:ext cx="300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i="1"/>
              <a:t>v</a:t>
            </a:r>
          </a:p>
        </p:txBody>
      </p:sp>
      <p:cxnSp>
        <p:nvCxnSpPr>
          <p:cNvPr id="11" name="Straight Arrow Connector 10"/>
          <p:cNvCxnSpPr/>
          <p:nvPr/>
        </p:nvCxnSpPr>
        <p:spPr>
          <a:xfrm>
            <a:off x="3848100" y="5378450"/>
            <a:ext cx="1195388"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279" name="TextBox 23"/>
          <p:cNvSpPr txBox="1">
            <a:spLocks noChangeArrowheads="1"/>
          </p:cNvSpPr>
          <p:nvPr/>
        </p:nvSpPr>
        <p:spPr bwMode="auto">
          <a:xfrm>
            <a:off x="4314825" y="5010150"/>
            <a:ext cx="2619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i="1"/>
              <a:t>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331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331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331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331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3319" name="Group 17"/>
          <p:cNvGrpSpPr>
            <a:grpSpLocks/>
          </p:cNvGrpSpPr>
          <p:nvPr/>
        </p:nvGrpSpPr>
        <p:grpSpPr bwMode="auto">
          <a:xfrm>
            <a:off x="0" y="0"/>
            <a:ext cx="9144000" cy="1527175"/>
            <a:chOff x="0" y="0"/>
            <a:chExt cx="5760" cy="962"/>
          </a:xfrm>
        </p:grpSpPr>
        <p:pic>
          <p:nvPicPr>
            <p:cNvPr id="13324"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5"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 continued</a:t>
              </a:r>
              <a:endParaRPr lang="en-CA" altLang="en-US" sz="3600" b="1">
                <a:solidFill>
                  <a:schemeClr val="bg1"/>
                </a:solidFill>
              </a:endParaRPr>
            </a:p>
          </p:txBody>
        </p:sp>
        <p:sp>
          <p:nvSpPr>
            <p:cNvPr id="13326"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3320" name="Text Box 6"/>
          <p:cNvSpPr txBox="1">
            <a:spLocks noChangeArrowheads="1"/>
          </p:cNvSpPr>
          <p:nvPr/>
        </p:nvSpPr>
        <p:spPr bwMode="auto">
          <a:xfrm>
            <a:off x="0" y="4592638"/>
            <a:ext cx="91440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a:t>Note:</a:t>
            </a:r>
            <a:r>
              <a:rPr lang="en-US" altLang="en-US" sz="2000"/>
              <a:t> If you are driving and you approach a curve, it is important to slow down because your acceleration increases by a factor of velocity squared. The sharper the curve is (the smaller the radius of circular motion), the more acceleration you will need to be able to turn. This acceleration is caused by the force of friction between the tires and the road. The friction force keeps the car going along the curved road. Thus, when it is raining (and the force of friction is decreased), remember to slow down while turning.</a:t>
            </a:r>
            <a:endParaRPr lang="en-CA" altLang="en-US" sz="2000"/>
          </a:p>
        </p:txBody>
      </p:sp>
      <p:sp>
        <p:nvSpPr>
          <p:cNvPr id="19" name="TextBox 18"/>
          <p:cNvSpPr txBox="1">
            <a:spLocks noRot="1" noChangeAspect="1" noMove="1" noResize="1" noEditPoints="1" noAdjustHandles="1" noChangeArrowheads="1" noChangeShapeType="1" noTextEdit="1"/>
          </p:cNvSpPr>
          <p:nvPr/>
        </p:nvSpPr>
        <p:spPr>
          <a:xfrm>
            <a:off x="7551080" y="1558858"/>
            <a:ext cx="1325298" cy="840486"/>
          </a:xfrm>
          <a:prstGeom prst="rect">
            <a:avLst/>
          </a:prstGeom>
          <a:blipFill rotWithShape="1">
            <a:blip r:embed="rId4"/>
            <a:stretch>
              <a:fillRect/>
            </a:stretch>
          </a:blipFill>
        </p:spPr>
        <p:txBody>
          <a:bodyPr/>
          <a:lstStyle/>
          <a:p>
            <a:pPr>
              <a:defRPr/>
            </a:pPr>
            <a:r>
              <a:rPr lang="en-US">
                <a:noFill/>
                <a:latin typeface="Arial" charset="0"/>
                <a:cs typeface="Arial" charset="0"/>
              </a:rPr>
              <a:t> </a:t>
            </a:r>
          </a:p>
        </p:txBody>
      </p:sp>
      <p:sp>
        <p:nvSpPr>
          <p:cNvPr id="13322" name="Rectangle 4"/>
          <p:cNvSpPr>
            <a:spLocks noChangeArrowheads="1"/>
          </p:cNvSpPr>
          <p:nvPr/>
        </p:nvSpPr>
        <p:spPr bwMode="auto">
          <a:xfrm>
            <a:off x="0" y="1581150"/>
            <a:ext cx="73136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solidFill>
                  <a:srgbClr val="000000"/>
                </a:solidFill>
              </a:rPr>
              <a:t>If we </a:t>
            </a:r>
            <a:r>
              <a:rPr lang="en-US" altLang="en-US" sz="2200" b="1">
                <a:solidFill>
                  <a:srgbClr val="000000"/>
                </a:solidFill>
              </a:rPr>
              <a:t>double</a:t>
            </a:r>
            <a:r>
              <a:rPr lang="en-US" altLang="en-US" sz="2200">
                <a:solidFill>
                  <a:srgbClr val="000000"/>
                </a:solidFill>
              </a:rPr>
              <a:t> the velocity, we can see that the radial acceleration, a</a:t>
            </a:r>
            <a:r>
              <a:rPr lang="en-US" altLang="en-US" sz="2200" baseline="-25000">
                <a:solidFill>
                  <a:srgbClr val="000000"/>
                </a:solidFill>
              </a:rPr>
              <a:t>r</a:t>
            </a:r>
            <a:r>
              <a:rPr lang="en-US" altLang="en-US" sz="2200">
                <a:solidFill>
                  <a:srgbClr val="000000"/>
                </a:solidFill>
              </a:rPr>
              <a:t> will be increased by a factor of 4 (velocity is </a:t>
            </a:r>
            <a:r>
              <a:rPr lang="en-US" altLang="en-US" sz="2200" b="1">
                <a:solidFill>
                  <a:srgbClr val="000000"/>
                </a:solidFill>
              </a:rPr>
              <a:t>squared</a:t>
            </a:r>
            <a:r>
              <a:rPr lang="en-US" altLang="en-US" sz="2200">
                <a:solidFill>
                  <a:srgbClr val="000000"/>
                </a:solidFill>
              </a:rPr>
              <a:t>).</a:t>
            </a:r>
          </a:p>
        </p:txBody>
      </p:sp>
      <p:sp>
        <p:nvSpPr>
          <p:cNvPr id="13323" name="Rectangle 7"/>
          <p:cNvSpPr>
            <a:spLocks noChangeArrowheads="1"/>
          </p:cNvSpPr>
          <p:nvPr/>
        </p:nvSpPr>
        <p:spPr bwMode="auto">
          <a:xfrm>
            <a:off x="-19050" y="2697163"/>
            <a:ext cx="91440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solidFill>
                  <a:srgbClr val="000000"/>
                </a:solidFill>
              </a:rPr>
              <a:t>If we </a:t>
            </a:r>
            <a:r>
              <a:rPr lang="en-US" altLang="en-US" sz="2200" b="1">
                <a:solidFill>
                  <a:srgbClr val="000000"/>
                </a:solidFill>
              </a:rPr>
              <a:t>halve</a:t>
            </a:r>
            <a:r>
              <a:rPr lang="en-US" altLang="en-US" sz="2200">
                <a:solidFill>
                  <a:srgbClr val="000000"/>
                </a:solidFill>
              </a:rPr>
              <a:t> the radius (i.e. multiply it by ½), then since it is inversely proportional to a</a:t>
            </a:r>
            <a:r>
              <a:rPr lang="en-US" altLang="en-US" sz="2200" baseline="-25000">
                <a:solidFill>
                  <a:srgbClr val="000000"/>
                </a:solidFill>
              </a:rPr>
              <a:t>r</a:t>
            </a:r>
            <a:r>
              <a:rPr lang="en-US" altLang="en-US" sz="2200">
                <a:solidFill>
                  <a:srgbClr val="000000"/>
                </a:solidFill>
              </a:rPr>
              <a:t>, the radial acceleration will increase by a factor of 2 (it will </a:t>
            </a:r>
            <a:r>
              <a:rPr lang="en-US" altLang="en-US" sz="2200" b="1">
                <a:solidFill>
                  <a:srgbClr val="000000"/>
                </a:solidFill>
              </a:rPr>
              <a:t>double</a:t>
            </a:r>
            <a:r>
              <a:rPr lang="en-US" altLang="en-US" sz="2200">
                <a:solidFill>
                  <a:srgbClr val="000000"/>
                </a:solidFill>
              </a:rPr>
              <a:t>).</a:t>
            </a:r>
          </a:p>
          <a:p>
            <a:pPr eaLnBrk="1" hangingPunct="1">
              <a:spcBef>
                <a:spcPct val="50000"/>
              </a:spcBef>
              <a:buFontTx/>
              <a:buNone/>
            </a:pPr>
            <a:r>
              <a:rPr lang="en-US" altLang="en-US" sz="2200">
                <a:solidFill>
                  <a:srgbClr val="000000"/>
                </a:solidFill>
              </a:rPr>
              <a:t>Therefore, a</a:t>
            </a:r>
            <a:r>
              <a:rPr lang="en-US" altLang="en-US" sz="2200" baseline="-25000">
                <a:solidFill>
                  <a:srgbClr val="000000"/>
                </a:solidFill>
              </a:rPr>
              <a:t>r</a:t>
            </a:r>
            <a:r>
              <a:rPr lang="en-US" altLang="en-US" sz="2200">
                <a:solidFill>
                  <a:srgbClr val="000000"/>
                </a:solidFill>
              </a:rPr>
              <a:t> is increased by a factor of 2 x 4 = 8 (answer </a:t>
            </a:r>
            <a:r>
              <a:rPr lang="en-US" altLang="en-US" sz="2200" b="1">
                <a:solidFill>
                  <a:srgbClr val="000000"/>
                </a:solidFill>
              </a:rPr>
              <a:t>D</a:t>
            </a:r>
            <a:r>
              <a:rPr lang="en-US" altLang="en-US" sz="2200">
                <a:solidFill>
                  <a:srgbClr val="000000"/>
                </a:solidFill>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536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536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536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536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5367" name="Group 17"/>
          <p:cNvGrpSpPr>
            <a:grpSpLocks/>
          </p:cNvGrpSpPr>
          <p:nvPr/>
        </p:nvGrpSpPr>
        <p:grpSpPr bwMode="auto">
          <a:xfrm>
            <a:off x="0" y="0"/>
            <a:ext cx="9144000" cy="1527175"/>
            <a:chOff x="0" y="0"/>
            <a:chExt cx="5760" cy="962"/>
          </a:xfrm>
        </p:grpSpPr>
        <p:pic>
          <p:nvPicPr>
            <p:cNvPr id="15370"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Rectangle 15"/>
            <p:cNvSpPr>
              <a:spLocks noChangeArrowheads="1"/>
            </p:cNvSpPr>
            <p:nvPr/>
          </p:nvSpPr>
          <p:spPr bwMode="auto">
            <a:xfrm>
              <a:off x="1129" y="123"/>
              <a:ext cx="4631"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 II</a:t>
              </a:r>
              <a:endParaRPr lang="en-CA" altLang="en-US" sz="3600" b="1">
                <a:solidFill>
                  <a:schemeClr val="bg1"/>
                </a:solidFill>
              </a:endParaRPr>
            </a:p>
          </p:txBody>
        </p:sp>
        <p:sp>
          <p:nvSpPr>
            <p:cNvPr id="15372"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5368" name="Rectangle 2"/>
          <p:cNvSpPr>
            <a:spLocks noChangeArrowheads="1"/>
          </p:cNvSpPr>
          <p:nvPr/>
        </p:nvSpPr>
        <p:spPr bwMode="auto">
          <a:xfrm>
            <a:off x="142875" y="1774825"/>
            <a:ext cx="4090988"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solidFill>
                  <a:srgbClr val="000000"/>
                </a:solidFill>
              </a:rPr>
              <a:t>Sonic is rolling towards a spring in order to quickly change the direction of his speed and make it around the loop. The mass of the giant blue hedgehog is 30 kg and he is rolling towards the spring at 20 m/s. The spring is massless (and therefore perfect), can compress 0.5 m and is attached to an immovable block.</a:t>
            </a:r>
            <a:endParaRPr lang="en-CA" altLang="en-US" sz="2200">
              <a:solidFill>
                <a:srgbClr val="000000"/>
              </a:solidFill>
            </a:endParaRPr>
          </a:p>
        </p:txBody>
      </p:sp>
      <p:pic>
        <p:nvPicPr>
          <p:cNvPr id="1536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3863" y="1982788"/>
            <a:ext cx="4762500" cy="407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7411"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7412"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7413"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7414"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7415" name="Group 17"/>
          <p:cNvGrpSpPr>
            <a:grpSpLocks/>
          </p:cNvGrpSpPr>
          <p:nvPr/>
        </p:nvGrpSpPr>
        <p:grpSpPr bwMode="auto">
          <a:xfrm>
            <a:off x="0" y="0"/>
            <a:ext cx="9144000" cy="1527175"/>
            <a:chOff x="0" y="0"/>
            <a:chExt cx="5760" cy="962"/>
          </a:xfrm>
        </p:grpSpPr>
        <p:pic>
          <p:nvPicPr>
            <p:cNvPr id="17419"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0" name="Rectangle 15"/>
            <p:cNvSpPr>
              <a:spLocks noChangeArrowheads="1"/>
            </p:cNvSpPr>
            <p:nvPr/>
          </p:nvSpPr>
          <p:spPr bwMode="auto">
            <a:xfrm>
              <a:off x="1129" y="123"/>
              <a:ext cx="4631"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Circular Motion Problems II continued</a:t>
              </a:r>
              <a:endParaRPr lang="en-CA" altLang="en-US" sz="3600" b="1">
                <a:solidFill>
                  <a:schemeClr val="bg1"/>
                </a:solidFill>
              </a:endParaRPr>
            </a:p>
          </p:txBody>
        </p:sp>
        <p:sp>
          <p:nvSpPr>
            <p:cNvPr id="17421"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7416" name="Rectangle 2"/>
          <p:cNvSpPr>
            <a:spLocks noChangeArrowheads="1"/>
          </p:cNvSpPr>
          <p:nvPr/>
        </p:nvSpPr>
        <p:spPr bwMode="auto">
          <a:xfrm>
            <a:off x="171450" y="1643063"/>
            <a:ext cx="85756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200">
                <a:solidFill>
                  <a:srgbClr val="000000"/>
                </a:solidFill>
              </a:rPr>
              <a:t>You can assume that there is no friction between the ground and rolling Sonic.</a:t>
            </a:r>
          </a:p>
          <a:p>
            <a:pPr eaLnBrk="1" hangingPunct="1">
              <a:spcBef>
                <a:spcPct val="50000"/>
              </a:spcBef>
              <a:buFontTx/>
              <a:buNone/>
            </a:pPr>
            <a:r>
              <a:rPr lang="en-US" altLang="en-US" sz="2200">
                <a:solidFill>
                  <a:srgbClr val="000000"/>
                </a:solidFill>
              </a:rPr>
              <a:t>What is the </a:t>
            </a:r>
            <a:r>
              <a:rPr lang="en-US" altLang="en-US" sz="2200" b="1">
                <a:solidFill>
                  <a:srgbClr val="000000"/>
                </a:solidFill>
              </a:rPr>
              <a:t>smallest</a:t>
            </a:r>
            <a:r>
              <a:rPr lang="en-US" altLang="en-US" sz="2200">
                <a:solidFill>
                  <a:srgbClr val="000000"/>
                </a:solidFill>
              </a:rPr>
              <a:t> the spring constant could be in order for Sonic to roll around the 30 m loop?</a:t>
            </a:r>
          </a:p>
        </p:txBody>
      </p:sp>
      <p:sp>
        <p:nvSpPr>
          <p:cNvPr id="17417" name="Text Box 4"/>
          <p:cNvSpPr txBox="1">
            <a:spLocks noChangeArrowheads="1"/>
          </p:cNvSpPr>
          <p:nvPr/>
        </p:nvSpPr>
        <p:spPr bwMode="auto">
          <a:xfrm>
            <a:off x="236538" y="4241800"/>
            <a:ext cx="7832725"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buFontTx/>
              <a:buAutoNum type="alphaUcPeriod"/>
            </a:pPr>
            <a:r>
              <a:rPr lang="en-US" altLang="en-US" sz="2000"/>
              <a:t>Sonic already has enough kinetic energy to complete the loop therefore the value of the spring constant is irrelevant.</a:t>
            </a:r>
          </a:p>
          <a:p>
            <a:pPr>
              <a:buFontTx/>
              <a:buAutoNum type="alphaUcPeriod"/>
            </a:pPr>
            <a:r>
              <a:rPr lang="en-US" altLang="en-US" sz="2000"/>
              <a:t>The value of the minimum spring constant is 71 kN/m.</a:t>
            </a:r>
          </a:p>
          <a:p>
            <a:pPr>
              <a:buFontTx/>
              <a:buAutoNum type="alphaUcPeriod"/>
            </a:pPr>
            <a:r>
              <a:rPr lang="en-US" altLang="en-US" sz="2000"/>
              <a:t>The value of the minimum spring constant is 88 kN/m.</a:t>
            </a:r>
          </a:p>
          <a:p>
            <a:pPr>
              <a:buFontTx/>
              <a:buAutoNum type="alphaUcPeriod"/>
            </a:pPr>
            <a:r>
              <a:rPr lang="en-US" altLang="en-US" sz="2000"/>
              <a:t>The value of the minimum spring constant is 119 kN/m.</a:t>
            </a:r>
          </a:p>
          <a:p>
            <a:pPr>
              <a:buFontTx/>
              <a:buAutoNum type="alphaUcPeriod"/>
            </a:pPr>
            <a:r>
              <a:rPr lang="en-US" altLang="en-US" sz="2000"/>
              <a:t>Sonic cannot make the loop regardless of the spring constant.</a:t>
            </a:r>
          </a:p>
        </p:txBody>
      </p:sp>
      <p:sp>
        <p:nvSpPr>
          <p:cNvPr id="17418" name="Rectangle 2"/>
          <p:cNvSpPr>
            <a:spLocks noChangeArrowheads="1"/>
          </p:cNvSpPr>
          <p:nvPr/>
        </p:nvSpPr>
        <p:spPr bwMode="auto">
          <a:xfrm>
            <a:off x="236538" y="3259138"/>
            <a:ext cx="85105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US" altLang="en-US" sz="2000" b="1">
                <a:solidFill>
                  <a:srgbClr val="FF0000"/>
                </a:solidFill>
              </a:rPr>
              <a:t>Remember: </a:t>
            </a:r>
            <a:r>
              <a:rPr lang="en-US" altLang="en-US" sz="2000">
                <a:solidFill>
                  <a:srgbClr val="000000"/>
                </a:solidFill>
              </a:rPr>
              <a:t>Treat Sonic like an indestructible point mass sliding along his trajectory.  Acceleration due to gravity = 9.82 m/s</a:t>
            </a:r>
            <a:r>
              <a:rPr lang="en-US" altLang="en-US" sz="2000" baseline="30000">
                <a:solidFill>
                  <a:srgbClr val="000000"/>
                </a:solidFill>
              </a:rPr>
              <a:t>2</a:t>
            </a:r>
            <a:r>
              <a:rPr lang="en-US" altLang="en-US" sz="2000">
                <a:solidFill>
                  <a:srgbClr val="000000"/>
                </a:solidFill>
              </a:rPr>
              <a:t>.</a:t>
            </a:r>
            <a:endParaRPr lang="en-CA" altLang="en-US" sz="2000">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1945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anose="020F0502020204030204" pitchFamily="34" charset="0"/>
              </a:rPr>
              <a:t>Question Title</a:t>
            </a:r>
          </a:p>
        </p:txBody>
      </p:sp>
      <p:sp>
        <p:nvSpPr>
          <p:cNvPr id="1946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
        <p:nvSpPr>
          <p:cNvPr id="1946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CA" altLang="en-US" sz="4400" b="1">
                <a:solidFill>
                  <a:schemeClr val="bg1"/>
                </a:solidFill>
                <a:latin typeface="Calibri" panose="020F0502020204030204" pitchFamily="34" charset="0"/>
              </a:rPr>
              <a:t>Question Title</a:t>
            </a:r>
          </a:p>
        </p:txBody>
      </p:sp>
      <p:sp>
        <p:nvSpPr>
          <p:cNvPr id="1946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nvGrpSpPr>
          <p:cNvPr id="19463" name="Group 17"/>
          <p:cNvGrpSpPr>
            <a:grpSpLocks/>
          </p:cNvGrpSpPr>
          <p:nvPr/>
        </p:nvGrpSpPr>
        <p:grpSpPr bwMode="auto">
          <a:xfrm>
            <a:off x="0" y="0"/>
            <a:ext cx="9144000" cy="1527175"/>
            <a:chOff x="0" y="0"/>
            <a:chExt cx="5760" cy="962"/>
          </a:xfrm>
        </p:grpSpPr>
        <p:pic>
          <p:nvPicPr>
            <p:cNvPr id="19465"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19467"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grpSp>
      <p:sp>
        <p:nvSpPr>
          <p:cNvPr id="19464" name="Text Box 6"/>
          <p:cNvSpPr txBox="1">
            <a:spLocks noChangeArrowheads="1"/>
          </p:cNvSpPr>
          <p:nvPr/>
        </p:nvSpPr>
        <p:spPr bwMode="auto">
          <a:xfrm>
            <a:off x="311150" y="1682750"/>
            <a:ext cx="8399463"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None/>
            </a:pPr>
            <a:r>
              <a:rPr lang="en-CA" altLang="en-US" sz="2200" b="1"/>
              <a:t>Answer:</a:t>
            </a:r>
            <a:r>
              <a:rPr lang="en-CA" altLang="en-US" sz="2200"/>
              <a:t>  C</a:t>
            </a:r>
          </a:p>
          <a:p>
            <a:pPr eaLnBrk="1" hangingPunct="1">
              <a:spcBef>
                <a:spcPct val="50000"/>
              </a:spcBef>
              <a:buFontTx/>
              <a:buNone/>
            </a:pPr>
            <a:r>
              <a:rPr lang="en-CA" altLang="en-US" sz="2200" b="1"/>
              <a:t>Justification:</a:t>
            </a:r>
            <a:r>
              <a:rPr lang="en-CA" altLang="en-US" sz="2200"/>
              <a:t> </a:t>
            </a:r>
            <a:r>
              <a:rPr lang="en-US" altLang="en-US" sz="2200"/>
              <a:t>This question is solved through the conservation and transfer of energy. How should you know this? The first hint is that we don't have mathematical tools as grade 12's to solve this problem any other way. The second hint is that time is not directly referenced in the problem. The third hint is that Sonic's velocity is the only factor that will determine whether he successfully makes the loop, and since his mass isn't changing, the velocity is only dependent on his kinetic energy.</a:t>
            </a:r>
          </a:p>
          <a:p>
            <a:pPr eaLnBrk="1" hangingPunct="1">
              <a:spcBef>
                <a:spcPct val="50000"/>
              </a:spcBef>
              <a:buFontTx/>
              <a:buNone/>
            </a:pPr>
            <a:r>
              <a:rPr lang="en-US" altLang="en-US" sz="2200"/>
              <a:t>The first thing that comes to mind when faced with this problem should be:</a:t>
            </a:r>
          </a:p>
          <a:p>
            <a:pPr eaLnBrk="1" hangingPunct="1">
              <a:spcBef>
                <a:spcPct val="50000"/>
              </a:spcBef>
              <a:buFontTx/>
              <a:buNone/>
            </a:pPr>
            <a:r>
              <a:rPr lang="en-US" altLang="en-US" sz="2200" b="1"/>
              <a:t>"What conditions must be met in order for Sonic to make the loop?"</a:t>
            </a:r>
            <a:endParaRPr lang="en-CA" altLang="en-US" sz="22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TotalTime>
  <Words>2475</Words>
  <Application>Microsoft Office PowerPoint</Application>
  <PresentationFormat>On-screen Show (4:3)</PresentationFormat>
  <Paragraphs>245</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Document</vt:lpstr>
      <vt:lpstr>Physics Circular Motion Problems</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Yin</dc:creator>
  <cp:lastModifiedBy>Asus</cp:lastModifiedBy>
  <cp:revision>146</cp:revision>
  <dcterms:created xsi:type="dcterms:W3CDTF">2012-06-01T23:05:37Z</dcterms:created>
  <dcterms:modified xsi:type="dcterms:W3CDTF">2015-10-09T19:47:23Z</dcterms:modified>
</cp:coreProperties>
</file>