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8" r:id="rId3"/>
    <p:sldId id="278" r:id="rId4"/>
    <p:sldId id="277" r:id="rId5"/>
    <p:sldId id="269" r:id="rId6"/>
    <p:sldId id="279" r:id="rId7"/>
    <p:sldId id="280" r:id="rId8"/>
    <p:sldId id="281" r:id="rId9"/>
    <p:sldId id="282" r:id="rId10"/>
    <p:sldId id="283" r:id="rId11"/>
  </p:sldIdLst>
  <p:sldSz cx="9144000" cy="6858000" type="screen4x3"/>
  <p:notesSz cx="6858000" cy="9144000"/>
  <p:defaultTextStyle>
    <a:defPPr>
      <a:defRPr lang="en-C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FB1"/>
    <a:srgbClr val="2801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98" autoAdjust="0"/>
    <p:restoredTop sz="93950" autoAdjust="0"/>
  </p:normalViewPr>
  <p:slideViewPr>
    <p:cSldViewPr snapToGrid="0">
      <p:cViewPr varScale="1">
        <p:scale>
          <a:sx n="69" d="100"/>
          <a:sy n="69" d="100"/>
        </p:scale>
        <p:origin x="-11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438"/>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BD2BF82-7E38-471E-81B4-76AA2836946A}" type="slidenum">
              <a:rPr lang="en-CA" altLang="en-US"/>
              <a:pPr>
                <a:defRPr/>
              </a:pPr>
              <a:t>‹#›</a:t>
            </a:fld>
            <a:endParaRPr lang="en-CA" altLang="en-US"/>
          </a:p>
        </p:txBody>
      </p:sp>
    </p:spTree>
    <p:extLst>
      <p:ext uri="{BB962C8B-B14F-4D97-AF65-F5344CB8AC3E}">
        <p14:creationId xmlns:p14="http://schemas.microsoft.com/office/powerpoint/2010/main" val="5466090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a:ln/>
        </p:spPr>
      </p:sp>
      <p:sp>
        <p:nvSpPr>
          <p:cNvPr id="40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latin typeface="Arial" panose="020B0604020202020204" pitchFamily="34" charset="0"/>
                <a:cs typeface="Arial" panose="020B0604020202020204" pitchFamily="34" charset="0"/>
              </a:rPr>
              <a:t>Categories:  </a:t>
            </a:r>
            <a:r>
              <a:rPr lang="en-US" altLang="en-US" dirty="0" smtClean="0">
                <a:latin typeface="Arial" panose="020B0604020202020204" pitchFamily="34" charset="0"/>
                <a:cs typeface="Arial" panose="020B0604020202020204" pitchFamily="34" charset="0"/>
              </a:rPr>
              <a:t>Secondary – Physics – Electromagnetism</a:t>
            </a:r>
          </a:p>
          <a:p>
            <a:pPr eaLnBrk="1" hangingPunct="1"/>
            <a:endParaRPr lang="en-US" altLang="en-US" dirty="0" smtClean="0">
              <a:latin typeface="Arial" panose="020B0604020202020204" pitchFamily="34" charset="0"/>
              <a:cs typeface="Arial" panose="020B0604020202020204" pitchFamily="34" charset="0"/>
            </a:endParaRPr>
          </a:p>
          <a:p>
            <a:pPr eaLnBrk="1" hangingPunct="1"/>
            <a:r>
              <a:rPr lang="en-US" altLang="en-US" b="1" dirty="0" smtClean="0">
                <a:latin typeface="Arial" panose="020B0604020202020204" pitchFamily="34" charset="0"/>
                <a:cs typeface="Arial" panose="020B0604020202020204" pitchFamily="34" charset="0"/>
              </a:rPr>
              <a:t>Tags</a:t>
            </a:r>
            <a:r>
              <a:rPr lang="en-US" altLang="en-US" b="1" dirty="0" smtClean="0">
                <a:latin typeface="Arial" panose="020B0604020202020204" pitchFamily="34" charset="0"/>
                <a:cs typeface="Arial" panose="020B0604020202020204" pitchFamily="34" charset="0"/>
              </a:rPr>
              <a:t>: </a:t>
            </a:r>
            <a:r>
              <a:rPr lang="en-US" altLang="en-US" b="0" dirty="0" smtClean="0">
                <a:latin typeface="Arial" panose="020B0604020202020204" pitchFamily="34" charset="0"/>
                <a:cs typeface="Arial" panose="020B0604020202020204" pitchFamily="34" charset="0"/>
              </a:rPr>
              <a:t>electromagnetism,</a:t>
            </a:r>
            <a:r>
              <a:rPr lang="en-US" altLang="en-US" b="0" baseline="0" dirty="0" smtClean="0">
                <a:latin typeface="Arial" panose="020B0604020202020204" pitchFamily="34" charset="0"/>
                <a:cs typeface="Arial" panose="020B0604020202020204" pitchFamily="34" charset="0"/>
              </a:rPr>
              <a:t> magnets, Lenz’s Law</a:t>
            </a:r>
            <a:endParaRPr lang="en-US" altLang="en-US" b="1" dirty="0" smtClean="0">
              <a:latin typeface="Arial" panose="020B0604020202020204" pitchFamily="34" charset="0"/>
              <a:cs typeface="Arial" panose="020B0604020202020204" pitchFamily="34" charset="0"/>
            </a:endParaRPr>
          </a:p>
          <a:p>
            <a:pPr eaLnBrk="1" hangingPunct="1"/>
            <a:endParaRPr lang="en-US" altLang="en-US" b="1" dirty="0" smtClean="0">
              <a:latin typeface="Arial" panose="020B0604020202020204" pitchFamily="34" charset="0"/>
              <a:cs typeface="Arial" panose="020B0604020202020204" pitchFamily="34" charset="0"/>
            </a:endParaRPr>
          </a:p>
          <a:p>
            <a:pPr eaLnBrk="1" hangingPunct="1"/>
            <a:r>
              <a:rPr lang="en-US" altLang="en-US" b="1" dirty="0" smtClean="0">
                <a:latin typeface="Arial" panose="020B0604020202020204" pitchFamily="34" charset="0"/>
                <a:cs typeface="Arial" panose="020B0604020202020204" pitchFamily="34" charset="0"/>
              </a:rPr>
              <a:t>Excerpt: </a:t>
            </a:r>
            <a:r>
              <a:rPr lang="en-US" altLang="en-US" b="0" dirty="0" smtClean="0">
                <a:latin typeface="Arial" panose="020B0604020202020204" pitchFamily="34" charset="0"/>
                <a:cs typeface="Arial" panose="020B0604020202020204" pitchFamily="34" charset="0"/>
              </a:rPr>
              <a:t>A few physics</a:t>
            </a:r>
            <a:r>
              <a:rPr lang="en-US" altLang="en-US" b="0" baseline="0" dirty="0" smtClean="0">
                <a:latin typeface="Arial" panose="020B0604020202020204" pitchFamily="34" charset="0"/>
                <a:cs typeface="Arial" panose="020B0604020202020204" pitchFamily="34" charset="0"/>
              </a:rPr>
              <a:t> problems that have to do </a:t>
            </a:r>
            <a:r>
              <a:rPr lang="en-US" altLang="en-US" b="0" baseline="0" smtClean="0">
                <a:latin typeface="Arial" panose="020B0604020202020204" pitchFamily="34" charset="0"/>
                <a:cs typeface="Arial" panose="020B0604020202020204" pitchFamily="34" charset="0"/>
              </a:rPr>
              <a:t>with electromagnetism</a:t>
            </a:r>
            <a:endParaRPr lang="en-US" altLang="en-US" dirty="0" smtClean="0">
              <a:latin typeface="Arial" panose="020B0604020202020204" pitchFamily="34" charset="0"/>
              <a:cs typeface="Arial" panose="020B0604020202020204" pitchFamily="34" charset="0"/>
            </a:endParaRPr>
          </a:p>
        </p:txBody>
      </p:sp>
      <p:sp>
        <p:nvSpPr>
          <p:cNvPr id="41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0F57057-A33C-4009-A343-7003EEC20B56}" type="slidenum">
              <a:rPr lang="en-CA" altLang="en-US"/>
              <a:pPr>
                <a:spcBef>
                  <a:spcPct val="0"/>
                </a:spcBef>
              </a:pPr>
              <a:t>1</a:t>
            </a:fld>
            <a:endParaRPr lang="en-CA" altLang="en-US"/>
          </a:p>
        </p:txBody>
      </p:sp>
    </p:spTree>
    <p:extLst>
      <p:ext uri="{BB962C8B-B14F-4D97-AF65-F5344CB8AC3E}">
        <p14:creationId xmlns:p14="http://schemas.microsoft.com/office/powerpoint/2010/main" val="10621394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DFBD77C-01FC-4E88-A7EC-C4CAB7133563}" type="slidenum">
              <a:rPr lang="en-CA" altLang="en-US"/>
              <a:pPr>
                <a:spcBef>
                  <a:spcPct val="0"/>
                </a:spcBef>
              </a:pPr>
              <a:t>10</a:t>
            </a:fld>
            <a:endParaRPr lang="en-CA"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3594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C6C419E-8F37-48CA-BC03-B88980153353}" type="slidenum">
              <a:rPr lang="en-CA" altLang="en-US"/>
              <a:pPr>
                <a:spcBef>
                  <a:spcPct val="0"/>
                </a:spcBef>
              </a:pPr>
              <a:t>2</a:t>
            </a:fld>
            <a:endParaRPr lang="en-CA"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377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A0D546C-5AB8-45F7-90B3-3B7F8BBBC3E9}" type="slidenum">
              <a:rPr lang="en-CA" altLang="en-US"/>
              <a:pPr>
                <a:spcBef>
                  <a:spcPct val="0"/>
                </a:spcBef>
              </a:pPr>
              <a:t>3</a:t>
            </a:fld>
            <a:endParaRPr lang="en-CA"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1908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90B3BF8-C6AB-43AC-B169-1F9C8B3C0240}" type="slidenum">
              <a:rPr lang="en-CA" altLang="en-US"/>
              <a:pPr>
                <a:spcBef>
                  <a:spcPct val="0"/>
                </a:spcBef>
              </a:pPr>
              <a:t>4</a:t>
            </a:fld>
            <a:endParaRPr lang="en-CA"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0304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C7D3F2B-44BD-4869-B179-B0D3FD5BDE94}" type="slidenum">
              <a:rPr lang="en-CA" altLang="en-US"/>
              <a:pPr>
                <a:spcBef>
                  <a:spcPct val="0"/>
                </a:spcBef>
              </a:pPr>
              <a:t>5</a:t>
            </a:fld>
            <a:endParaRPr lang="en-CA"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2249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7CB2C18-2024-4700-BC49-F66929AE7FE1}" type="slidenum">
              <a:rPr lang="en-CA" altLang="en-US"/>
              <a:pPr>
                <a:spcBef>
                  <a:spcPct val="0"/>
                </a:spcBef>
              </a:pPr>
              <a:t>6</a:t>
            </a:fld>
            <a:endParaRPr lang="en-CA"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5245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CE8FC5E-DDCC-411C-A85C-1CD620D79C51}" type="slidenum">
              <a:rPr lang="en-CA" altLang="en-US"/>
              <a:pPr>
                <a:spcBef>
                  <a:spcPct val="0"/>
                </a:spcBef>
              </a:pPr>
              <a:t>7</a:t>
            </a:fld>
            <a:endParaRPr lang="en-CA"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9511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BB64AE4-E323-441C-A2CF-BD4BD4CF2B6B}" type="slidenum">
              <a:rPr lang="en-CA" altLang="en-US"/>
              <a:pPr>
                <a:spcBef>
                  <a:spcPct val="0"/>
                </a:spcBef>
              </a:pPr>
              <a:t>8</a:t>
            </a:fld>
            <a:endParaRPr lang="en-CA"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6221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4C538D6-28B0-4678-AE41-3FDFBF96E06C}" type="slidenum">
              <a:rPr lang="en-CA" altLang="en-US"/>
              <a:pPr>
                <a:spcBef>
                  <a:spcPct val="0"/>
                </a:spcBef>
              </a:pPr>
              <a:t>9</a:t>
            </a:fld>
            <a:endParaRPr lang="en-CA"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8948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600730-16DC-45AB-BCC8-0E8C3FC6ED7E}" type="slidenum">
              <a:rPr lang="en-CA" altLang="en-US"/>
              <a:pPr>
                <a:defRPr/>
              </a:pPr>
              <a:t>‹#›</a:t>
            </a:fld>
            <a:endParaRPr lang="en-CA" altLang="en-US"/>
          </a:p>
        </p:txBody>
      </p:sp>
    </p:spTree>
    <p:extLst>
      <p:ext uri="{BB962C8B-B14F-4D97-AF65-F5344CB8AC3E}">
        <p14:creationId xmlns:p14="http://schemas.microsoft.com/office/powerpoint/2010/main" val="3168796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A9036B-5F6C-4F4E-9C57-93EC5CF0F7BC}" type="slidenum">
              <a:rPr lang="en-CA" altLang="en-US"/>
              <a:pPr>
                <a:defRPr/>
              </a:pPr>
              <a:t>‹#›</a:t>
            </a:fld>
            <a:endParaRPr lang="en-CA" altLang="en-US"/>
          </a:p>
        </p:txBody>
      </p:sp>
    </p:spTree>
    <p:extLst>
      <p:ext uri="{BB962C8B-B14F-4D97-AF65-F5344CB8AC3E}">
        <p14:creationId xmlns:p14="http://schemas.microsoft.com/office/powerpoint/2010/main" val="3099299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6911B0-07A7-4157-98B3-C94B5F6A2D4A}" type="slidenum">
              <a:rPr lang="en-CA" altLang="en-US"/>
              <a:pPr>
                <a:defRPr/>
              </a:pPr>
              <a:t>‹#›</a:t>
            </a:fld>
            <a:endParaRPr lang="en-CA" altLang="en-US"/>
          </a:p>
        </p:txBody>
      </p:sp>
    </p:spTree>
    <p:extLst>
      <p:ext uri="{BB962C8B-B14F-4D97-AF65-F5344CB8AC3E}">
        <p14:creationId xmlns:p14="http://schemas.microsoft.com/office/powerpoint/2010/main" val="4086082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31AD6A-80C9-4BB6-896E-5B35E1DA0A1E}" type="slidenum">
              <a:rPr lang="en-CA" altLang="en-US"/>
              <a:pPr>
                <a:defRPr/>
              </a:pPr>
              <a:t>‹#›</a:t>
            </a:fld>
            <a:endParaRPr lang="en-CA" altLang="en-US"/>
          </a:p>
        </p:txBody>
      </p:sp>
    </p:spTree>
    <p:extLst>
      <p:ext uri="{BB962C8B-B14F-4D97-AF65-F5344CB8AC3E}">
        <p14:creationId xmlns:p14="http://schemas.microsoft.com/office/powerpoint/2010/main" val="228016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9F7FFE-A725-4486-8DF9-A8FE2BFF0629}" type="slidenum">
              <a:rPr lang="en-CA" altLang="en-US"/>
              <a:pPr>
                <a:defRPr/>
              </a:pPr>
              <a:t>‹#›</a:t>
            </a:fld>
            <a:endParaRPr lang="en-CA" altLang="en-US"/>
          </a:p>
        </p:txBody>
      </p:sp>
    </p:spTree>
    <p:extLst>
      <p:ext uri="{BB962C8B-B14F-4D97-AF65-F5344CB8AC3E}">
        <p14:creationId xmlns:p14="http://schemas.microsoft.com/office/powerpoint/2010/main" val="171283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01A3D78-E074-480A-A621-E129E716CAF9}" type="slidenum">
              <a:rPr lang="en-CA" altLang="en-US"/>
              <a:pPr>
                <a:defRPr/>
              </a:pPr>
              <a:t>‹#›</a:t>
            </a:fld>
            <a:endParaRPr lang="en-CA" altLang="en-US"/>
          </a:p>
        </p:txBody>
      </p:sp>
    </p:spTree>
    <p:extLst>
      <p:ext uri="{BB962C8B-B14F-4D97-AF65-F5344CB8AC3E}">
        <p14:creationId xmlns:p14="http://schemas.microsoft.com/office/powerpoint/2010/main" val="3723466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4DEBC1E-9E98-466C-86AC-362B4D18BF66}" type="slidenum">
              <a:rPr lang="en-CA" altLang="en-US"/>
              <a:pPr>
                <a:defRPr/>
              </a:pPr>
              <a:t>‹#›</a:t>
            </a:fld>
            <a:endParaRPr lang="en-CA" altLang="en-US"/>
          </a:p>
        </p:txBody>
      </p:sp>
    </p:spTree>
    <p:extLst>
      <p:ext uri="{BB962C8B-B14F-4D97-AF65-F5344CB8AC3E}">
        <p14:creationId xmlns:p14="http://schemas.microsoft.com/office/powerpoint/2010/main" val="1091557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B183246-D313-4418-A004-316AF3495C91}" type="slidenum">
              <a:rPr lang="en-CA" altLang="en-US"/>
              <a:pPr>
                <a:defRPr/>
              </a:pPr>
              <a:t>‹#›</a:t>
            </a:fld>
            <a:endParaRPr lang="en-CA" altLang="en-US"/>
          </a:p>
        </p:txBody>
      </p:sp>
    </p:spTree>
    <p:extLst>
      <p:ext uri="{BB962C8B-B14F-4D97-AF65-F5344CB8AC3E}">
        <p14:creationId xmlns:p14="http://schemas.microsoft.com/office/powerpoint/2010/main" val="1654645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E2C6035-A76E-4DF8-BB57-9FDA59E4D0CB}" type="slidenum">
              <a:rPr lang="en-CA" altLang="en-US"/>
              <a:pPr>
                <a:defRPr/>
              </a:pPr>
              <a:t>‹#›</a:t>
            </a:fld>
            <a:endParaRPr lang="en-CA" altLang="en-US"/>
          </a:p>
        </p:txBody>
      </p:sp>
    </p:spTree>
    <p:extLst>
      <p:ext uri="{BB962C8B-B14F-4D97-AF65-F5344CB8AC3E}">
        <p14:creationId xmlns:p14="http://schemas.microsoft.com/office/powerpoint/2010/main" val="4170991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D14E4B9-D213-4B5E-8739-964488097690}" type="slidenum">
              <a:rPr lang="en-CA" altLang="en-US"/>
              <a:pPr>
                <a:defRPr/>
              </a:pPr>
              <a:t>‹#›</a:t>
            </a:fld>
            <a:endParaRPr lang="en-CA" altLang="en-US"/>
          </a:p>
        </p:txBody>
      </p:sp>
    </p:spTree>
    <p:extLst>
      <p:ext uri="{BB962C8B-B14F-4D97-AF65-F5344CB8AC3E}">
        <p14:creationId xmlns:p14="http://schemas.microsoft.com/office/powerpoint/2010/main" val="765743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C696446-E856-4A23-B1E8-90F313E09A97}" type="slidenum">
              <a:rPr lang="en-CA" altLang="en-US"/>
              <a:pPr>
                <a:defRPr/>
              </a:pPr>
              <a:t>‹#›</a:t>
            </a:fld>
            <a:endParaRPr lang="en-CA" altLang="en-US"/>
          </a:p>
        </p:txBody>
      </p:sp>
    </p:spTree>
    <p:extLst>
      <p:ext uri="{BB962C8B-B14F-4D97-AF65-F5344CB8AC3E}">
        <p14:creationId xmlns:p14="http://schemas.microsoft.com/office/powerpoint/2010/main" val="4042430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7BC3D6FF-503B-432F-B808-E8A6B7AE15AC}"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1.xml"/><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peerwise.cs.auckland.ac.nz/"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youtu.be/uh0bbW6S3BY"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CA" altLang="en-US" b="1" smtClean="0"/>
              <a:t>Physics</a:t>
            </a:r>
            <a:br>
              <a:rPr lang="en-CA" altLang="en-US" b="1" smtClean="0"/>
            </a:br>
            <a:r>
              <a:rPr lang="en-CA" altLang="en-US" smtClean="0"/>
              <a:t>Electromagnetism Problems</a:t>
            </a:r>
          </a:p>
        </p:txBody>
      </p:sp>
      <p:sp>
        <p:nvSpPr>
          <p:cNvPr id="3075" name="Rectangle 3"/>
          <p:cNvSpPr>
            <a:spLocks noGrp="1" noChangeArrowheads="1"/>
          </p:cNvSpPr>
          <p:nvPr>
            <p:ph type="subTitle" idx="1"/>
          </p:nvPr>
        </p:nvSpPr>
        <p:spPr/>
        <p:txBody>
          <a:bodyPr/>
          <a:lstStyle/>
          <a:p>
            <a:pPr eaLnBrk="1" hangingPunct="1"/>
            <a:r>
              <a:rPr lang="en-CA" altLang="en-US" smtClean="0">
                <a:solidFill>
                  <a:srgbClr val="898989"/>
                </a:solidFill>
              </a:rPr>
              <a:t>Science and Mathematics Education Research Group</a:t>
            </a:r>
          </a:p>
        </p:txBody>
      </p:sp>
      <p:sp>
        <p:nvSpPr>
          <p:cNvPr id="3076" name="Rectangle 6"/>
          <p:cNvSpPr>
            <a:spLocks noChangeArrowheads="1"/>
          </p:cNvSpPr>
          <p:nvPr/>
        </p:nvSpPr>
        <p:spPr bwMode="auto">
          <a:xfrm flipH="1">
            <a:off x="1835150" y="0"/>
            <a:ext cx="73025" cy="1557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077" name="Rectangle 7"/>
          <p:cNvSpPr>
            <a:spLocks noChangeArrowheads="1"/>
          </p:cNvSpPr>
          <p:nvPr/>
        </p:nvSpPr>
        <p:spPr bwMode="auto">
          <a:xfrm flipH="1">
            <a:off x="4427538" y="0"/>
            <a:ext cx="73025" cy="1557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078" name="Text Box 12"/>
          <p:cNvSpPr txBox="1">
            <a:spLocks noChangeArrowheads="1"/>
          </p:cNvSpPr>
          <p:nvPr/>
        </p:nvSpPr>
        <p:spPr bwMode="auto">
          <a:xfrm>
            <a:off x="3457575" y="6308725"/>
            <a:ext cx="56864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CA" altLang="en-US" sz="1200"/>
              <a:t>Supported by UBC Teaching and Learning Enhancement Fund 2012-2015</a:t>
            </a:r>
          </a:p>
          <a:p>
            <a:pPr algn="ctr" eaLnBrk="1" hangingPunct="1">
              <a:spcBef>
                <a:spcPct val="50000"/>
              </a:spcBef>
              <a:buFontTx/>
              <a:buNone/>
            </a:pPr>
            <a:endParaRPr lang="en-CA" altLang="en-US" sz="1200"/>
          </a:p>
        </p:txBody>
      </p:sp>
      <p:graphicFrame>
        <p:nvGraphicFramePr>
          <p:cNvPr id="3079" name="Object 13"/>
          <p:cNvGraphicFramePr>
            <a:graphicFrameLocks noChangeAspect="1"/>
          </p:cNvGraphicFramePr>
          <p:nvPr/>
        </p:nvGraphicFramePr>
        <p:xfrm>
          <a:off x="5251450" y="417513"/>
          <a:ext cx="2940050" cy="225425"/>
        </p:xfrm>
        <a:graphic>
          <a:graphicData uri="http://schemas.openxmlformats.org/presentationml/2006/ole">
            <mc:AlternateContent xmlns:mc="http://schemas.openxmlformats.org/markup-compatibility/2006">
              <mc:Choice xmlns:v="urn:schemas-microsoft-com:vml" Requires="v">
                <p:oleObj spid="_x0000_s3095" name="Document" r:id="rId4" imgW="3105924" imgH="237589" progId="Word.Document.8">
                  <p:embed/>
                </p:oleObj>
              </mc:Choice>
              <mc:Fallback>
                <p:oleObj name="Document" r:id="rId4" imgW="3105924" imgH="237589" progId="Word.Document.8">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1450" y="417513"/>
                        <a:ext cx="2940050"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0" name="Rectangle 15"/>
          <p:cNvSpPr>
            <a:spLocks noChangeArrowheads="1"/>
          </p:cNvSpPr>
          <p:nvPr/>
        </p:nvSpPr>
        <p:spPr bwMode="auto">
          <a:xfrm>
            <a:off x="1524000" y="1366838"/>
            <a:ext cx="66675"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aphicFrame>
        <p:nvGraphicFramePr>
          <p:cNvPr id="3081" name="Object 20"/>
          <p:cNvGraphicFramePr>
            <a:graphicFrameLocks noChangeAspect="1"/>
          </p:cNvGraphicFramePr>
          <p:nvPr/>
        </p:nvGraphicFramePr>
        <p:xfrm>
          <a:off x="5251450" y="417513"/>
          <a:ext cx="2940050" cy="225425"/>
        </p:xfrm>
        <a:graphic>
          <a:graphicData uri="http://schemas.openxmlformats.org/presentationml/2006/ole">
            <mc:AlternateContent xmlns:mc="http://schemas.openxmlformats.org/markup-compatibility/2006">
              <mc:Choice xmlns:v="urn:schemas-microsoft-com:vml" Requires="v">
                <p:oleObj spid="_x0000_s3096" name="Document" r:id="rId6" imgW="3105924" imgH="237589" progId="Word.Document.8">
                  <p:embed/>
                </p:oleObj>
              </mc:Choice>
              <mc:Fallback>
                <p:oleObj name="Document" r:id="rId6" imgW="3105924" imgH="237589" progId="Word.Document.8">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1450" y="417513"/>
                        <a:ext cx="2940050"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082" name="Group 27"/>
          <p:cNvGrpSpPr>
            <a:grpSpLocks/>
          </p:cNvGrpSpPr>
          <p:nvPr/>
        </p:nvGrpSpPr>
        <p:grpSpPr bwMode="auto">
          <a:xfrm>
            <a:off x="0" y="0"/>
            <a:ext cx="9144000" cy="1527175"/>
            <a:chOff x="0" y="0"/>
            <a:chExt cx="5760" cy="962"/>
          </a:xfrm>
        </p:grpSpPr>
        <p:pic>
          <p:nvPicPr>
            <p:cNvPr id="3085" name="Picture 24" descr="ubc_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926"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25" descr="ubc_colou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72" y="0"/>
              <a:ext cx="2788"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 name="Text Box 22"/>
          <p:cNvSpPr txBox="1"/>
          <p:nvPr/>
        </p:nvSpPr>
        <p:spPr bwMode="auto">
          <a:xfrm>
            <a:off x="5040313" y="720725"/>
            <a:ext cx="2303462" cy="430213"/>
          </a:xfrm>
          <a:prstGeom prst="rect">
            <a:avLst/>
          </a:prstGeom>
          <a:noFill/>
        </p:spPr>
        <p:txBody>
          <a:bodyPr wrap="none">
            <a:spAutoFit/>
          </a:bodyPr>
          <a:lstStyle/>
          <a:p>
            <a:pPr eaLnBrk="1" hangingPunct="1">
              <a:defRPr/>
            </a:pPr>
            <a:r>
              <a:rPr lang="en-CA" sz="1100" b="1" spc="120" dirty="0">
                <a:solidFill>
                  <a:schemeClr val="bg1"/>
                </a:solidFill>
                <a:latin typeface="Arial" charset="0"/>
                <a:cs typeface="Arial" charset="0"/>
              </a:rPr>
              <a:t>Department of </a:t>
            </a:r>
          </a:p>
          <a:p>
            <a:pPr eaLnBrk="1" hangingPunct="1">
              <a:defRPr/>
            </a:pPr>
            <a:r>
              <a:rPr lang="en-CA" sz="1100" b="1" spc="120" dirty="0">
                <a:solidFill>
                  <a:schemeClr val="bg1"/>
                </a:solidFill>
                <a:latin typeface="Arial" charset="0"/>
                <a:cs typeface="Arial" charset="0"/>
              </a:rPr>
              <a:t>Curriculum and Pedagogy</a:t>
            </a:r>
          </a:p>
        </p:txBody>
      </p:sp>
      <p:sp>
        <p:nvSpPr>
          <p:cNvPr id="17" name="Text Box 23"/>
          <p:cNvSpPr txBox="1"/>
          <p:nvPr/>
        </p:nvSpPr>
        <p:spPr bwMode="auto">
          <a:xfrm>
            <a:off x="5040313" y="360363"/>
            <a:ext cx="3600450" cy="360362"/>
          </a:xfrm>
          <a:prstGeom prst="rect">
            <a:avLst/>
          </a:prstGeom>
          <a:noFill/>
        </p:spPr>
        <p:txBody>
          <a:bodyPr>
            <a:spAutoFit/>
          </a:bodyPr>
          <a:lstStyle/>
          <a:p>
            <a:pPr eaLnBrk="1" hangingPunct="1">
              <a:defRPr/>
            </a:pPr>
            <a:r>
              <a:rPr lang="en-CA" sz="1400" b="1" spc="450" dirty="0">
                <a:solidFill>
                  <a:schemeClr val="bg1"/>
                </a:solidFill>
                <a:latin typeface="Arial" charset="0"/>
                <a:cs typeface="Arial" charset="0"/>
              </a:rPr>
              <a:t>FACULTY OF EDUCATION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150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2150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150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2151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21511" name="Group 17"/>
          <p:cNvGrpSpPr>
            <a:grpSpLocks/>
          </p:cNvGrpSpPr>
          <p:nvPr/>
        </p:nvGrpSpPr>
        <p:grpSpPr bwMode="auto">
          <a:xfrm>
            <a:off x="0" y="0"/>
            <a:ext cx="9144000" cy="1527175"/>
            <a:chOff x="0" y="0"/>
            <a:chExt cx="5760" cy="962"/>
          </a:xfrm>
        </p:grpSpPr>
        <p:pic>
          <p:nvPicPr>
            <p:cNvPr id="2151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a:t>
              </a:r>
              <a:endParaRPr lang="en-CA" altLang="en-US" sz="3600" b="1">
                <a:solidFill>
                  <a:schemeClr val="bg1"/>
                </a:solidFill>
              </a:endParaRPr>
            </a:p>
          </p:txBody>
        </p:sp>
        <p:sp>
          <p:nvSpPr>
            <p:cNvPr id="2151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21512" name="Text Box 6"/>
          <p:cNvSpPr txBox="1">
            <a:spLocks noChangeArrowheads="1"/>
          </p:cNvSpPr>
          <p:nvPr/>
        </p:nvSpPr>
        <p:spPr bwMode="auto">
          <a:xfrm>
            <a:off x="0" y="1527175"/>
            <a:ext cx="9144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ts val="600"/>
              </a:spcBef>
              <a:buFontTx/>
              <a:buNone/>
            </a:pPr>
            <a:r>
              <a:rPr lang="en-US" altLang="en-US" sz="2200"/>
              <a:t>Expanded explanation:</a:t>
            </a:r>
          </a:p>
          <a:p>
            <a:pPr eaLnBrk="1" hangingPunct="1">
              <a:spcBef>
                <a:spcPts val="600"/>
              </a:spcBef>
              <a:buFontTx/>
              <a:buNone/>
            </a:pPr>
            <a:r>
              <a:rPr lang="en-US" altLang="en-US" sz="2200"/>
              <a:t>A) A magnet moving through a metal will induce eddy currents in the metal that produces a magnetic field to oppose the change in magnetic flux that the moving magnet creates as it moves through the tube. This opposing magnetic field slows the magnet down; the poles of this opposing magnetic field are oriented in a fashion that repel the magnet from underneath and attract the magnet from above according to the picture on the previous page. A slower bullet is going to lose the penetrating effect you want to shoot zombies.</a:t>
            </a:r>
          </a:p>
          <a:p>
            <a:pPr eaLnBrk="1" hangingPunct="1">
              <a:spcBef>
                <a:spcPts val="600"/>
              </a:spcBef>
              <a:buFontTx/>
              <a:buNone/>
            </a:pPr>
            <a:r>
              <a:rPr lang="en-US" altLang="en-US" sz="2200"/>
              <a:t>B) Correct. Regular metal bullets are good.</a:t>
            </a:r>
          </a:p>
          <a:p>
            <a:pPr eaLnBrk="1" hangingPunct="1">
              <a:spcBef>
                <a:spcPts val="600"/>
              </a:spcBef>
              <a:buFontTx/>
              <a:buNone/>
            </a:pPr>
            <a:r>
              <a:rPr lang="en-US" altLang="en-US" sz="2200"/>
              <a:t>C) Even if both bullets have gunpowder in them, the magnetic induction in the metal guns will slow the "magic bullets" down.</a:t>
            </a:r>
          </a:p>
          <a:p>
            <a:pPr eaLnBrk="1" hangingPunct="1">
              <a:spcBef>
                <a:spcPts val="600"/>
              </a:spcBef>
              <a:buFontTx/>
              <a:buNone/>
            </a:pPr>
            <a:r>
              <a:rPr lang="en-US" altLang="en-US" sz="2200"/>
              <a:t>D) Physics can help save lives!</a:t>
            </a:r>
            <a:endParaRPr lang="en-CA" altLang="en-US" sz="22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123"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5124"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5125"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5126"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5127" name="Group 17"/>
          <p:cNvGrpSpPr>
            <a:grpSpLocks/>
          </p:cNvGrpSpPr>
          <p:nvPr/>
        </p:nvGrpSpPr>
        <p:grpSpPr bwMode="auto">
          <a:xfrm>
            <a:off x="0" y="0"/>
            <a:ext cx="9144000" cy="1527175"/>
            <a:chOff x="0" y="0"/>
            <a:chExt cx="5760" cy="962"/>
          </a:xfrm>
        </p:grpSpPr>
        <p:pic>
          <p:nvPicPr>
            <p:cNvPr id="5130"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Rectangle 15"/>
            <p:cNvSpPr>
              <a:spLocks noChangeArrowheads="1"/>
            </p:cNvSpPr>
            <p:nvPr/>
          </p:nvSpPr>
          <p:spPr bwMode="auto">
            <a:xfrm>
              <a:off x="1129" y="123"/>
              <a:ext cx="4315"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Electromagnetism Problems</a:t>
              </a:r>
              <a:endParaRPr lang="en-CA" altLang="en-US" sz="3600" b="1">
                <a:solidFill>
                  <a:schemeClr val="bg1"/>
                </a:solidFill>
              </a:endParaRPr>
            </a:p>
          </p:txBody>
        </p:sp>
        <p:sp>
          <p:nvSpPr>
            <p:cNvPr id="5132"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pic>
        <p:nvPicPr>
          <p:cNvPr id="5128" name="Picture 11" descr="C:\Users\Asus\Documents\PP_Electromagnetis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363" y="1620838"/>
            <a:ext cx="7877175" cy="479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Box 1"/>
          <p:cNvSpPr txBox="1">
            <a:spLocks noChangeArrowheads="1"/>
          </p:cNvSpPr>
          <p:nvPr/>
        </p:nvSpPr>
        <p:spPr bwMode="auto">
          <a:xfrm>
            <a:off x="1109663" y="6550025"/>
            <a:ext cx="6886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a:t>Retrieved from: http://www.nuffieldfoundation.org/practical-physics/electromagnetism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7171"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7172"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7173"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7174"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7175" name="Group 17"/>
          <p:cNvGrpSpPr>
            <a:grpSpLocks/>
          </p:cNvGrpSpPr>
          <p:nvPr/>
        </p:nvGrpSpPr>
        <p:grpSpPr bwMode="auto">
          <a:xfrm>
            <a:off x="0" y="0"/>
            <a:ext cx="9144000" cy="1527175"/>
            <a:chOff x="0" y="0"/>
            <a:chExt cx="5760" cy="962"/>
          </a:xfrm>
        </p:grpSpPr>
        <p:pic>
          <p:nvPicPr>
            <p:cNvPr id="7177"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8" name="Rectangle 15"/>
            <p:cNvSpPr>
              <a:spLocks noChangeArrowheads="1"/>
            </p:cNvSpPr>
            <p:nvPr/>
          </p:nvSpPr>
          <p:spPr bwMode="auto">
            <a:xfrm>
              <a:off x="1129" y="123"/>
              <a:ext cx="4166"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Electromagnetism Problems</a:t>
              </a:r>
              <a:endParaRPr lang="en-CA" altLang="en-US" sz="3600" b="1">
                <a:solidFill>
                  <a:schemeClr val="bg1"/>
                </a:solidFill>
              </a:endParaRPr>
            </a:p>
          </p:txBody>
        </p:sp>
        <p:sp>
          <p:nvSpPr>
            <p:cNvPr id="7179"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7176" name="TextBox 2"/>
          <p:cNvSpPr txBox="1">
            <a:spLocks noChangeArrowheads="1"/>
          </p:cNvSpPr>
          <p:nvPr/>
        </p:nvSpPr>
        <p:spPr bwMode="auto">
          <a:xfrm>
            <a:off x="307975" y="1871663"/>
            <a:ext cx="852805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000"/>
              <a:t>The following questions have been compiled from a collection of questions submitted on PeerWise (</a:t>
            </a:r>
            <a:r>
              <a:rPr lang="en-US" altLang="en-US" sz="4000">
                <a:hlinkClick r:id="rId4"/>
              </a:rPr>
              <a:t>https://peerwise.cs.auckland.ac.nz/</a:t>
            </a:r>
            <a:r>
              <a:rPr lang="en-US" altLang="en-US" sz="4000"/>
              <a:t>) by teacher candidates as part of the EDCP 357 physics methods courses at UBC.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9219"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9220"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9221"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9222"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9223" name="Group 17"/>
          <p:cNvGrpSpPr>
            <a:grpSpLocks/>
          </p:cNvGrpSpPr>
          <p:nvPr/>
        </p:nvGrpSpPr>
        <p:grpSpPr bwMode="auto">
          <a:xfrm>
            <a:off x="0" y="0"/>
            <a:ext cx="9144000" cy="1527175"/>
            <a:chOff x="0" y="0"/>
            <a:chExt cx="5760" cy="962"/>
          </a:xfrm>
        </p:grpSpPr>
        <p:pic>
          <p:nvPicPr>
            <p:cNvPr id="9227"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8" name="Rectangle 15"/>
            <p:cNvSpPr>
              <a:spLocks noChangeArrowheads="1"/>
            </p:cNvSpPr>
            <p:nvPr/>
          </p:nvSpPr>
          <p:spPr bwMode="auto">
            <a:xfrm>
              <a:off x="1129" y="123"/>
              <a:ext cx="4546"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Electromagnetism Problems I</a:t>
              </a:r>
              <a:endParaRPr lang="en-CA" altLang="en-US" sz="3600" b="1">
                <a:solidFill>
                  <a:schemeClr val="bg1"/>
                </a:solidFill>
              </a:endParaRPr>
            </a:p>
          </p:txBody>
        </p:sp>
        <p:sp>
          <p:nvSpPr>
            <p:cNvPr id="9229"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9224" name="Rectangle 2"/>
          <p:cNvSpPr>
            <a:spLocks noChangeArrowheads="1"/>
          </p:cNvSpPr>
          <p:nvPr/>
        </p:nvSpPr>
        <p:spPr bwMode="auto">
          <a:xfrm>
            <a:off x="0" y="1527175"/>
            <a:ext cx="91440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400">
                <a:solidFill>
                  <a:srgbClr val="000000"/>
                </a:solidFill>
              </a:rPr>
              <a:t>Here's a video where a magnet is dropped through a copper tube:</a:t>
            </a:r>
          </a:p>
          <a:p>
            <a:pPr eaLnBrk="1" hangingPunct="1">
              <a:spcBef>
                <a:spcPct val="50000"/>
              </a:spcBef>
              <a:buFontTx/>
              <a:buNone/>
            </a:pPr>
            <a:endParaRPr lang="en-US" altLang="en-US" sz="2400">
              <a:solidFill>
                <a:srgbClr val="000000"/>
              </a:solidFill>
            </a:endParaRPr>
          </a:p>
          <a:p>
            <a:pPr eaLnBrk="1" hangingPunct="1">
              <a:spcBef>
                <a:spcPct val="50000"/>
              </a:spcBef>
              <a:buFontTx/>
              <a:buNone/>
            </a:pPr>
            <a:endParaRPr lang="en-US" altLang="en-US" sz="2400">
              <a:solidFill>
                <a:srgbClr val="000000"/>
              </a:solidFill>
            </a:endParaRPr>
          </a:p>
          <a:p>
            <a:pPr eaLnBrk="1" hangingPunct="1">
              <a:spcBef>
                <a:spcPct val="50000"/>
              </a:spcBef>
              <a:buFontTx/>
              <a:buNone/>
            </a:pPr>
            <a:endParaRPr lang="en-US" altLang="en-US" sz="2400">
              <a:solidFill>
                <a:srgbClr val="000000"/>
              </a:solidFill>
            </a:endParaRPr>
          </a:p>
          <a:p>
            <a:pPr eaLnBrk="1" hangingPunct="1">
              <a:spcBef>
                <a:spcPct val="50000"/>
              </a:spcBef>
              <a:buFontTx/>
              <a:buNone/>
            </a:pPr>
            <a:r>
              <a:rPr lang="en-US" altLang="en-US" sz="2400">
                <a:solidFill>
                  <a:srgbClr val="000000"/>
                </a:solidFill>
              </a:rPr>
              <a:t>Which of the following properties could be changed so that the magnet moves so slowly through the tube that it eventually stops?</a:t>
            </a:r>
            <a:endParaRPr lang="en-CA" altLang="en-US" sz="2400">
              <a:solidFill>
                <a:srgbClr val="000000"/>
              </a:solidFill>
            </a:endParaRPr>
          </a:p>
        </p:txBody>
      </p:sp>
      <p:sp>
        <p:nvSpPr>
          <p:cNvPr id="9225" name="Text Box 4"/>
          <p:cNvSpPr txBox="1">
            <a:spLocks noChangeArrowheads="1"/>
          </p:cNvSpPr>
          <p:nvPr/>
        </p:nvSpPr>
        <p:spPr bwMode="auto">
          <a:xfrm>
            <a:off x="0" y="4557713"/>
            <a:ext cx="9144000"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lphaUcPeriod"/>
            </a:pPr>
            <a:r>
              <a:rPr lang="en-US" altLang="en-US" sz="2200"/>
              <a:t>Use a stronger magnet that is identical in shape and size as the one in the video.</a:t>
            </a:r>
          </a:p>
          <a:p>
            <a:pPr eaLnBrk="1" hangingPunct="1">
              <a:spcBef>
                <a:spcPct val="50000"/>
              </a:spcBef>
              <a:buFontTx/>
              <a:buAutoNum type="alphaUcPeriod"/>
            </a:pPr>
            <a:r>
              <a:rPr lang="en-US" altLang="en-US" sz="2200"/>
              <a:t>Increase the length of the copper tube.</a:t>
            </a:r>
          </a:p>
          <a:p>
            <a:pPr eaLnBrk="1" hangingPunct="1">
              <a:spcBef>
                <a:spcPct val="50000"/>
              </a:spcBef>
              <a:buFontTx/>
              <a:buAutoNum type="alphaUcPeriod"/>
            </a:pPr>
            <a:r>
              <a:rPr lang="en-US" altLang="en-US" sz="2200"/>
              <a:t>Use a copper tube that has a bigger hole.</a:t>
            </a:r>
          </a:p>
          <a:p>
            <a:pPr eaLnBrk="1" hangingPunct="1">
              <a:spcBef>
                <a:spcPct val="50000"/>
              </a:spcBef>
              <a:buFontTx/>
              <a:buAutoNum type="alphaUcPeriod"/>
            </a:pPr>
            <a:r>
              <a:rPr lang="en-US" altLang="en-US" sz="2200"/>
              <a:t>None of the above.</a:t>
            </a:r>
          </a:p>
        </p:txBody>
      </p:sp>
      <p:pic>
        <p:nvPicPr>
          <p:cNvPr id="9226" name="Picture 13" descr="C:\Users\Asus\Documents\hqdefault.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46463" y="1982788"/>
            <a:ext cx="2212975" cy="166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126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1126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126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1127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11271" name="Group 17"/>
          <p:cNvGrpSpPr>
            <a:grpSpLocks/>
          </p:cNvGrpSpPr>
          <p:nvPr/>
        </p:nvGrpSpPr>
        <p:grpSpPr bwMode="auto">
          <a:xfrm>
            <a:off x="0" y="0"/>
            <a:ext cx="9144000" cy="1527175"/>
            <a:chOff x="0" y="0"/>
            <a:chExt cx="5760" cy="962"/>
          </a:xfrm>
        </p:grpSpPr>
        <p:pic>
          <p:nvPicPr>
            <p:cNvPr id="1127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1127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11272" name="Text Box 6"/>
          <p:cNvSpPr txBox="1">
            <a:spLocks noChangeArrowheads="1"/>
          </p:cNvSpPr>
          <p:nvPr/>
        </p:nvSpPr>
        <p:spPr bwMode="auto">
          <a:xfrm>
            <a:off x="0" y="1527175"/>
            <a:ext cx="914400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CA" altLang="en-US" sz="2200" b="1"/>
              <a:t>Answer:</a:t>
            </a:r>
            <a:r>
              <a:rPr lang="en-CA" altLang="en-US" sz="2200"/>
              <a:t>  D</a:t>
            </a:r>
          </a:p>
          <a:p>
            <a:pPr eaLnBrk="1" hangingPunct="1">
              <a:spcBef>
                <a:spcPct val="50000"/>
              </a:spcBef>
              <a:buFontTx/>
              <a:buNone/>
            </a:pPr>
            <a:r>
              <a:rPr lang="en-CA" altLang="en-US" sz="2200" b="1"/>
              <a:t>Justification:</a:t>
            </a:r>
            <a:r>
              <a:rPr lang="en-CA" altLang="en-US" sz="2200"/>
              <a:t>  </a:t>
            </a:r>
            <a:r>
              <a:rPr lang="en-US" altLang="en-US" sz="2200"/>
              <a:t>According to Lenz's Law, an electric current induced by a changing magnetic field (such as a magnet falling down a tube) will flow such that it will create its own magnetic field that opposes the magnetic field that created it. In other words, when a current is induced in a conductor, a magnetic field is generated that </a:t>
            </a:r>
            <a:r>
              <a:rPr lang="en-US" altLang="en-US" sz="2200" b="1"/>
              <a:t>opposes</a:t>
            </a:r>
            <a:r>
              <a:rPr lang="en-US" altLang="en-US" sz="2200"/>
              <a:t> the action that produces the current.</a:t>
            </a:r>
          </a:p>
          <a:p>
            <a:pPr eaLnBrk="1" hangingPunct="1">
              <a:spcBef>
                <a:spcPct val="50000"/>
              </a:spcBef>
              <a:buFontTx/>
              <a:buNone/>
            </a:pPr>
            <a:r>
              <a:rPr lang="en-US" altLang="en-US" sz="2200"/>
              <a:t>So the magnet induced a current in the copper pipe, which in turn produced a magnetic field. The direction of this current then opposed the change in the magnet’s field, resulting in the magnet being repelled and thus falling more slowly.</a:t>
            </a:r>
          </a:p>
          <a:p>
            <a:pPr eaLnBrk="1" hangingPunct="1">
              <a:spcBef>
                <a:spcPct val="50000"/>
              </a:spcBef>
              <a:buFontTx/>
              <a:buNone/>
            </a:pPr>
            <a:r>
              <a:rPr lang="en-US" altLang="en-US" sz="2200"/>
              <a:t>Now that we know how the magnet slowed down in the tube, we can think about if it is possible to make it stop completely.</a:t>
            </a:r>
            <a:endParaRPr lang="en-CA" altLang="en-US" sz="22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3315"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13316"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3317"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13318"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13319" name="Group 17"/>
          <p:cNvGrpSpPr>
            <a:grpSpLocks/>
          </p:cNvGrpSpPr>
          <p:nvPr/>
        </p:nvGrpSpPr>
        <p:grpSpPr bwMode="auto">
          <a:xfrm>
            <a:off x="0" y="0"/>
            <a:ext cx="9144000" cy="1527175"/>
            <a:chOff x="0" y="0"/>
            <a:chExt cx="5760" cy="962"/>
          </a:xfrm>
        </p:grpSpPr>
        <p:pic>
          <p:nvPicPr>
            <p:cNvPr id="13321"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2"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a:t>
              </a:r>
              <a:endParaRPr lang="en-CA" altLang="en-US" sz="3600" b="1">
                <a:solidFill>
                  <a:schemeClr val="bg1"/>
                </a:solidFill>
              </a:endParaRPr>
            </a:p>
          </p:txBody>
        </p:sp>
        <p:sp>
          <p:nvSpPr>
            <p:cNvPr id="13323"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13320" name="Text Box 6"/>
          <p:cNvSpPr txBox="1">
            <a:spLocks noChangeArrowheads="1"/>
          </p:cNvSpPr>
          <p:nvPr/>
        </p:nvSpPr>
        <p:spPr bwMode="auto">
          <a:xfrm>
            <a:off x="0" y="1527175"/>
            <a:ext cx="91440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200"/>
              <a:t>It is important to note that you need </a:t>
            </a:r>
            <a:r>
              <a:rPr lang="en-US" altLang="en-US" sz="2200" u="sng"/>
              <a:t>constantly changing </a:t>
            </a:r>
            <a:r>
              <a:rPr lang="en-US" altLang="en-US" sz="2200"/>
              <a:t>magnetic flux for the magnet to fall slowly down the tube. Without this magnetic flux, there will be no induced current, and therefore no oppositional magnetic field. </a:t>
            </a:r>
          </a:p>
          <a:p>
            <a:pPr eaLnBrk="1" hangingPunct="1">
              <a:spcBef>
                <a:spcPct val="50000"/>
              </a:spcBef>
              <a:buFontTx/>
              <a:buNone/>
            </a:pPr>
            <a:r>
              <a:rPr lang="en-US" altLang="en-US" sz="2200"/>
              <a:t>For this to happen, the magnet MUST MOVE through the copper tube (as it moves, there is magnetic flux). Therefore, a magnet moving through a copper tube will never stop regardless how strong the magnetic flux is initially. If the magnet stops moving, there will be no magnetic induction to slow it down.</a:t>
            </a:r>
          </a:p>
          <a:p>
            <a:pPr eaLnBrk="1" hangingPunct="1">
              <a:spcBef>
                <a:spcPct val="50000"/>
              </a:spcBef>
              <a:buFontTx/>
              <a:buNone/>
            </a:pPr>
            <a:r>
              <a:rPr lang="en-US" altLang="en-US" sz="2200"/>
              <a:t>Therefore option </a:t>
            </a:r>
            <a:r>
              <a:rPr lang="en-US" altLang="en-US" sz="2200" b="1"/>
              <a:t>D </a:t>
            </a:r>
            <a:r>
              <a:rPr lang="en-US" altLang="en-US" sz="2200"/>
              <a:t>is the correct answer.</a:t>
            </a:r>
            <a:endParaRPr lang="en-CA" altLang="en-US" sz="22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5363"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15364"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5365"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15366"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15367" name="Group 17"/>
          <p:cNvGrpSpPr>
            <a:grpSpLocks/>
          </p:cNvGrpSpPr>
          <p:nvPr/>
        </p:nvGrpSpPr>
        <p:grpSpPr bwMode="auto">
          <a:xfrm>
            <a:off x="0" y="0"/>
            <a:ext cx="9144000" cy="1527175"/>
            <a:chOff x="0" y="0"/>
            <a:chExt cx="5760" cy="962"/>
          </a:xfrm>
        </p:grpSpPr>
        <p:pic>
          <p:nvPicPr>
            <p:cNvPr id="15369"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0"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 2</a:t>
              </a:r>
              <a:endParaRPr lang="en-CA" altLang="en-US" sz="3600" b="1">
                <a:solidFill>
                  <a:schemeClr val="bg1"/>
                </a:solidFill>
              </a:endParaRPr>
            </a:p>
          </p:txBody>
        </p:sp>
        <p:sp>
          <p:nvSpPr>
            <p:cNvPr id="15371"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15368" name="Text Box 6"/>
          <p:cNvSpPr txBox="1">
            <a:spLocks noChangeArrowheads="1"/>
          </p:cNvSpPr>
          <p:nvPr/>
        </p:nvSpPr>
        <p:spPr bwMode="auto">
          <a:xfrm>
            <a:off x="0" y="1527175"/>
            <a:ext cx="9144000"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ts val="600"/>
              </a:spcBef>
              <a:buFontTx/>
              <a:buNone/>
            </a:pPr>
            <a:r>
              <a:rPr lang="en-US" altLang="en-US" sz="2200"/>
              <a:t>Expanded explanation:</a:t>
            </a:r>
          </a:p>
          <a:p>
            <a:pPr eaLnBrk="1" hangingPunct="1">
              <a:spcBef>
                <a:spcPts val="600"/>
              </a:spcBef>
              <a:buFontTx/>
              <a:buNone/>
            </a:pPr>
            <a:r>
              <a:rPr lang="en-US" altLang="en-US" sz="2200"/>
              <a:t>A) A stronger magnet does produce a stronger magnetic field. A stronger magnetic field does produce a stronger magnetic flux. As the magnet moves down the tube, you would have a stronger magnetic induction causing the magnet to be slower than it is in the video. However, even if the magnetic induction is strong enough that is opposes gravity, an unmoving magnet does not produce a changing magnetic flux, so the magnet would keep falling.</a:t>
            </a:r>
          </a:p>
          <a:p>
            <a:pPr eaLnBrk="1" hangingPunct="1">
              <a:spcBef>
                <a:spcPts val="600"/>
              </a:spcBef>
              <a:buFontTx/>
              <a:buNone/>
            </a:pPr>
            <a:r>
              <a:rPr lang="en-US" altLang="en-US" sz="2200"/>
              <a:t>B) A longer tube does not give the magnet more time to slow down until it stops.</a:t>
            </a:r>
          </a:p>
          <a:p>
            <a:pPr eaLnBrk="1" hangingPunct="1">
              <a:spcBef>
                <a:spcPts val="600"/>
              </a:spcBef>
              <a:buFontTx/>
              <a:buNone/>
            </a:pPr>
            <a:r>
              <a:rPr lang="en-US" altLang="en-US" sz="2200"/>
              <a:t>C) A larger cross sectional area does increase the magnetic flux. However, as explained for A above, this cannot stop the magnet completely.</a:t>
            </a:r>
          </a:p>
          <a:p>
            <a:pPr eaLnBrk="1" hangingPunct="1">
              <a:spcBef>
                <a:spcPts val="600"/>
              </a:spcBef>
              <a:buFontTx/>
              <a:buNone/>
            </a:pPr>
            <a:r>
              <a:rPr lang="en-US" altLang="en-US" sz="2200"/>
              <a:t>D) Correct.</a:t>
            </a:r>
            <a:endParaRPr lang="en-CA" altLang="en-US" sz="22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7411"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17412"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7413"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17414"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17415" name="Group 17"/>
          <p:cNvGrpSpPr>
            <a:grpSpLocks/>
          </p:cNvGrpSpPr>
          <p:nvPr/>
        </p:nvGrpSpPr>
        <p:grpSpPr bwMode="auto">
          <a:xfrm>
            <a:off x="0" y="0"/>
            <a:ext cx="9144000" cy="1527175"/>
            <a:chOff x="0" y="0"/>
            <a:chExt cx="5760" cy="962"/>
          </a:xfrm>
        </p:grpSpPr>
        <p:pic>
          <p:nvPicPr>
            <p:cNvPr id="17418"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9" name="Rectangle 15"/>
            <p:cNvSpPr>
              <a:spLocks noChangeArrowheads="1"/>
            </p:cNvSpPr>
            <p:nvPr/>
          </p:nvSpPr>
          <p:spPr bwMode="auto">
            <a:xfrm>
              <a:off x="1129" y="123"/>
              <a:ext cx="4546"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Electromagnetism Problems II</a:t>
              </a:r>
              <a:endParaRPr lang="en-CA" altLang="en-US" sz="3600" b="1">
                <a:solidFill>
                  <a:schemeClr val="bg1"/>
                </a:solidFill>
              </a:endParaRPr>
            </a:p>
          </p:txBody>
        </p:sp>
        <p:sp>
          <p:nvSpPr>
            <p:cNvPr id="17420"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17416" name="Rectangle 2"/>
          <p:cNvSpPr>
            <a:spLocks noChangeArrowheads="1"/>
          </p:cNvSpPr>
          <p:nvPr/>
        </p:nvSpPr>
        <p:spPr bwMode="auto">
          <a:xfrm>
            <a:off x="0" y="1527175"/>
            <a:ext cx="9144000" cy="253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ts val="600"/>
              </a:spcBef>
              <a:buFontTx/>
              <a:buNone/>
            </a:pPr>
            <a:r>
              <a:rPr lang="en-US" altLang="en-US" sz="2200">
                <a:solidFill>
                  <a:srgbClr val="000000"/>
                </a:solidFill>
              </a:rPr>
              <a:t>You and your friend are gearing up to shoot down some zombies during a zombie apocalypse. He offers you "magic bullets" made out of a magnetic material in the equipment shed you are hiding in. You also see some regular lead bullets to load up your metal guns as well. Both bullets have equal amounts of gunpowder in them. What do you do?</a:t>
            </a:r>
          </a:p>
          <a:p>
            <a:pPr eaLnBrk="1" hangingPunct="1">
              <a:spcBef>
                <a:spcPts val="600"/>
              </a:spcBef>
              <a:buFontTx/>
              <a:buNone/>
            </a:pPr>
            <a:r>
              <a:rPr lang="en-US" altLang="en-US" sz="2200">
                <a:solidFill>
                  <a:srgbClr val="000000"/>
                </a:solidFill>
              </a:rPr>
              <a:t>Assume you are someone who wants you and your friend to survive through this zombie apocalypse.</a:t>
            </a:r>
            <a:endParaRPr lang="en-CA" altLang="en-US" sz="2200">
              <a:solidFill>
                <a:srgbClr val="000000"/>
              </a:solidFill>
            </a:endParaRPr>
          </a:p>
        </p:txBody>
      </p:sp>
      <p:sp>
        <p:nvSpPr>
          <p:cNvPr id="17417" name="Text Box 4"/>
          <p:cNvSpPr txBox="1">
            <a:spLocks noChangeArrowheads="1"/>
          </p:cNvSpPr>
          <p:nvPr/>
        </p:nvSpPr>
        <p:spPr bwMode="auto">
          <a:xfrm>
            <a:off x="0" y="4038600"/>
            <a:ext cx="9144000"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ts val="600"/>
              </a:spcBef>
              <a:buFontTx/>
              <a:buAutoNum type="alphaUcPeriod"/>
            </a:pPr>
            <a:r>
              <a:rPr lang="en-US" altLang="en-US" sz="2100"/>
              <a:t>Take the "magic bullets" from your friend and make sure you both share the limited supply.</a:t>
            </a:r>
          </a:p>
          <a:p>
            <a:pPr eaLnBrk="1" hangingPunct="1">
              <a:spcBef>
                <a:spcPts val="600"/>
              </a:spcBef>
              <a:buFontTx/>
              <a:buAutoNum type="alphaUcPeriod"/>
            </a:pPr>
            <a:r>
              <a:rPr lang="en-US" altLang="en-US" sz="2100"/>
              <a:t>Take the regular bullets from the shed and tell your friend to throw the "magic bullets" away.</a:t>
            </a:r>
          </a:p>
          <a:p>
            <a:pPr eaLnBrk="1" hangingPunct="1">
              <a:spcBef>
                <a:spcPts val="600"/>
              </a:spcBef>
              <a:buFontTx/>
              <a:buAutoNum type="alphaUcPeriod"/>
            </a:pPr>
            <a:r>
              <a:rPr lang="en-US" altLang="en-US" sz="2100"/>
              <a:t>It doesn't matter which bullets you take. You make sure both you and your friend are fully loaded with bullets.</a:t>
            </a:r>
          </a:p>
          <a:p>
            <a:pPr eaLnBrk="1" hangingPunct="1">
              <a:spcBef>
                <a:spcPts val="600"/>
              </a:spcBef>
              <a:buFontTx/>
              <a:buAutoNum type="alphaUcPeriod"/>
            </a:pPr>
            <a:r>
              <a:rPr lang="en-US" altLang="en-US" sz="2100"/>
              <a:t>Bang your head on the wall because you wished you paid more attention during your physics classes.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9459"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19460"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9461"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19462"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19463" name="Group 17"/>
          <p:cNvGrpSpPr>
            <a:grpSpLocks/>
          </p:cNvGrpSpPr>
          <p:nvPr/>
        </p:nvGrpSpPr>
        <p:grpSpPr bwMode="auto">
          <a:xfrm>
            <a:off x="0" y="0"/>
            <a:ext cx="9144000" cy="1527175"/>
            <a:chOff x="0" y="0"/>
            <a:chExt cx="5760" cy="962"/>
          </a:xfrm>
        </p:grpSpPr>
        <p:pic>
          <p:nvPicPr>
            <p:cNvPr id="19467"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8"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19469"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19464" name="Text Box 6"/>
          <p:cNvSpPr txBox="1">
            <a:spLocks noChangeArrowheads="1"/>
          </p:cNvSpPr>
          <p:nvPr/>
        </p:nvSpPr>
        <p:spPr bwMode="auto">
          <a:xfrm>
            <a:off x="0" y="1527175"/>
            <a:ext cx="9144000" cy="220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ts val="600"/>
              </a:spcBef>
              <a:buFontTx/>
              <a:buNone/>
            </a:pPr>
            <a:r>
              <a:rPr lang="en-CA" altLang="en-US" sz="2200" b="1"/>
              <a:t>Answer:</a:t>
            </a:r>
            <a:r>
              <a:rPr lang="en-CA" altLang="en-US" sz="2200"/>
              <a:t>  B</a:t>
            </a:r>
          </a:p>
          <a:p>
            <a:pPr eaLnBrk="1" hangingPunct="1">
              <a:spcBef>
                <a:spcPts val="600"/>
              </a:spcBef>
              <a:buFontTx/>
              <a:buNone/>
            </a:pPr>
            <a:r>
              <a:rPr lang="en-CA" altLang="en-US" sz="2200" b="1"/>
              <a:t>Justification:</a:t>
            </a:r>
            <a:r>
              <a:rPr lang="en-CA" altLang="en-US" sz="2200"/>
              <a:t>  </a:t>
            </a:r>
            <a:r>
              <a:rPr lang="en-US" altLang="en-US" sz="2200"/>
              <a:t>According to Lenz's law, a magnet through a metal tube (gun in our case) will be slower than a regular metal bullet (see previous question). Having slower bullets that might not penetrate zombies as much would be disadvantageous, so using these "magic bullets" does not seem like the best option. Therefore the correct answer is </a:t>
            </a:r>
            <a:r>
              <a:rPr lang="en-US" altLang="en-US" sz="2200" b="1"/>
              <a:t>B</a:t>
            </a:r>
            <a:r>
              <a:rPr lang="en-US" altLang="en-US" sz="2200"/>
              <a:t>.</a:t>
            </a:r>
          </a:p>
        </p:txBody>
      </p:sp>
      <p:pic>
        <p:nvPicPr>
          <p:cNvPr id="19465" name="Picture 3" descr="C:\Users\Asus\Documents\Sci_phys_motor_eddy.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0350" y="3727450"/>
            <a:ext cx="3505200" cy="298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TextBox 1"/>
          <p:cNvSpPr txBox="1">
            <a:spLocks noChangeArrowheads="1"/>
          </p:cNvSpPr>
          <p:nvPr/>
        </p:nvSpPr>
        <p:spPr bwMode="auto">
          <a:xfrm>
            <a:off x="6588125" y="5843588"/>
            <a:ext cx="2032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200"/>
              <a:t>Source: http://www.boredofstudies.org/wiki/images/a/aa/Sci_phys_motor_eddy.png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1350</TotalTime>
  <Words>1016</Words>
  <Application>Microsoft Office PowerPoint</Application>
  <PresentationFormat>On-screen Show (4:3)</PresentationFormat>
  <Paragraphs>85</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Default Design</vt:lpstr>
      <vt:lpstr>Document</vt:lpstr>
      <vt:lpstr>Physics Electromagnetism Problems</vt:lpstr>
      <vt:lpstr>Question Title</vt:lpstr>
      <vt:lpstr>Question Title</vt:lpstr>
      <vt:lpstr>Question Title</vt:lpstr>
      <vt:lpstr>Question Title</vt:lpstr>
      <vt:lpstr>Question Title</vt:lpstr>
      <vt:lpstr>Question Title</vt:lpstr>
      <vt:lpstr>Question Title</vt:lpstr>
      <vt:lpstr>Question Title</vt:lpstr>
      <vt:lpstr>Question Title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Yin</dc:creator>
  <cp:lastModifiedBy>Asus</cp:lastModifiedBy>
  <cp:revision>125</cp:revision>
  <dcterms:created xsi:type="dcterms:W3CDTF">2012-06-01T23:05:37Z</dcterms:created>
  <dcterms:modified xsi:type="dcterms:W3CDTF">2015-10-09T19:49:49Z</dcterms:modified>
</cp:coreProperties>
</file>