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71" r:id="rId11"/>
    <p:sldId id="266" r:id="rId12"/>
    <p:sldId id="272" r:id="rId13"/>
    <p:sldId id="274" r:id="rId14"/>
    <p:sldId id="270" r:id="rId15"/>
    <p:sldId id="275" r:id="rId16"/>
    <p:sldId id="276"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304" autoAdjust="0"/>
  </p:normalViewPr>
  <p:slideViewPr>
    <p:cSldViewPr>
      <p:cViewPr>
        <p:scale>
          <a:sx n="72" d="100"/>
          <a:sy n="72" d="100"/>
        </p:scale>
        <p:origin x="-1242" y="6"/>
      </p:cViewPr>
      <p:guideLst>
        <p:guide orient="horz" pos="2160"/>
        <p:guide pos="2880"/>
      </p:guideLst>
    </p:cSldViewPr>
  </p:slideViewPr>
  <p:notesTextViewPr>
    <p:cViewPr>
      <p:scale>
        <a:sx n="1" d="1"/>
        <a:sy n="1" d="1"/>
      </p:scale>
      <p:origin x="0" y="3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36B30E-9B55-4E77-952F-E5578BE45665}" type="datetimeFigureOut">
              <a:rPr lang="en-CA" smtClean="0"/>
              <a:t>04/09/2015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E7168D-C521-4AD7-BAB8-CA37C4514EF2}" type="slidenum">
              <a:rPr lang="en-CA" smtClean="0"/>
              <a:t>‹#›</a:t>
            </a:fld>
            <a:endParaRPr lang="en-CA"/>
          </a:p>
        </p:txBody>
      </p:sp>
    </p:spTree>
    <p:extLst>
      <p:ext uri="{BB962C8B-B14F-4D97-AF65-F5344CB8AC3E}">
        <p14:creationId xmlns:p14="http://schemas.microsoft.com/office/powerpoint/2010/main" val="3966564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smtClean="0"/>
              <a:t>Categories:  </a:t>
            </a:r>
            <a:r>
              <a:rPr lang="en-US" altLang="en-US" dirty="0" smtClean="0"/>
              <a:t>Secondary – Physics – Work</a:t>
            </a:r>
          </a:p>
          <a:p>
            <a:pPr eaLnBrk="1" hangingPunct="1"/>
            <a:endParaRPr lang="en-US" altLang="en-US" dirty="0" smtClean="0"/>
          </a:p>
          <a:p>
            <a:pPr eaLnBrk="1" hangingPunct="1"/>
            <a:r>
              <a:rPr lang="en-US" altLang="en-US" b="1" dirty="0" smtClean="0"/>
              <a:t>Tags</a:t>
            </a:r>
            <a:r>
              <a:rPr lang="en-US" altLang="en-US" b="1" dirty="0" smtClean="0"/>
              <a:t>: </a:t>
            </a:r>
            <a:r>
              <a:rPr lang="en-US" altLang="en-US" b="0" dirty="0" smtClean="0"/>
              <a:t>Secondary,</a:t>
            </a:r>
            <a:r>
              <a:rPr lang="en-US" altLang="en-US" b="0" baseline="0" dirty="0" smtClean="0"/>
              <a:t> Physics, Word, F</a:t>
            </a:r>
            <a:r>
              <a:rPr lang="en-US" altLang="en-US" dirty="0" smtClean="0"/>
              <a:t>orces, Kinetic Energy,</a:t>
            </a:r>
            <a:r>
              <a:rPr lang="en-US" altLang="en-US" baseline="0" dirty="0" smtClean="0"/>
              <a:t> Potential Energy, Mechanical Energy</a:t>
            </a:r>
            <a:endParaRPr lang="en-US" altLang="en-US" dirty="0" smtClean="0"/>
          </a:p>
          <a:p>
            <a:pPr eaLnBrk="1" hangingPunct="1"/>
            <a:endParaRPr lang="en-US" altLang="en-US" b="1" dirty="0" smtClean="0"/>
          </a:p>
          <a:p>
            <a:pPr eaLnBrk="1" hangingPunct="1"/>
            <a:r>
              <a:rPr lang="en-US" altLang="en-US" b="1" dirty="0" smtClean="0"/>
              <a:t>Excerpt: </a:t>
            </a:r>
            <a:r>
              <a:rPr lang="en-CA" altLang="en-US" b="0" dirty="0" smtClean="0"/>
              <a:t>Find out the relationships between work, mechanical energy, and the law of conservation of energy. </a:t>
            </a:r>
            <a:endParaRPr lang="en-US" altLang="en-US" b="0" dirty="0" smtClean="0"/>
          </a:p>
        </p:txBody>
      </p:sp>
      <p:sp>
        <p:nvSpPr>
          <p:cNvPr id="3994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7434DD98-FA91-4E56-B7CD-AF8A975EBE0E}" type="slidenum">
              <a:rPr lang="en-CA" altLang="en-US" smtClean="0"/>
              <a:pPr>
                <a:spcBef>
                  <a:spcPct val="0"/>
                </a:spcBef>
              </a:pPr>
              <a:t>1</a:t>
            </a:fld>
            <a:endParaRPr lang="en-CA"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499D9EBF-44A8-4D92-A933-52CB63B8C9C6}" type="slidenum">
              <a:rPr lang="en-CA" altLang="en-US" smtClean="0"/>
              <a:pPr>
                <a:spcBef>
                  <a:spcPct val="0"/>
                </a:spcBef>
              </a:pPr>
              <a:t>10</a:t>
            </a:fld>
            <a:endParaRPr lang="en-CA"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F40C34FF-4A8F-4362-A73D-85896BD53A03}" type="slidenum">
              <a:rPr lang="en-CA" altLang="en-US" smtClean="0"/>
              <a:pPr>
                <a:spcBef>
                  <a:spcPct val="0"/>
                </a:spcBef>
              </a:pPr>
              <a:t>11</a:t>
            </a:fld>
            <a:endParaRPr lang="en-CA"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499D9EBF-44A8-4D92-A933-52CB63B8C9C6}" type="slidenum">
              <a:rPr lang="en-CA" altLang="en-US" smtClean="0"/>
              <a:pPr>
                <a:spcBef>
                  <a:spcPct val="0"/>
                </a:spcBef>
              </a:pPr>
              <a:t>12</a:t>
            </a:fld>
            <a:endParaRPr lang="en-CA"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499D9EBF-44A8-4D92-A933-52CB63B8C9C6}" type="slidenum">
              <a:rPr lang="en-CA" altLang="en-US" smtClean="0"/>
              <a:pPr>
                <a:spcBef>
                  <a:spcPct val="0"/>
                </a:spcBef>
              </a:pPr>
              <a:t>13</a:t>
            </a:fld>
            <a:endParaRPr lang="en-CA"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F40C34FF-4A8F-4362-A73D-85896BD53A03}" type="slidenum">
              <a:rPr lang="en-CA" altLang="en-US" smtClean="0"/>
              <a:pPr>
                <a:spcBef>
                  <a:spcPct val="0"/>
                </a:spcBef>
              </a:pPr>
              <a:t>14</a:t>
            </a:fld>
            <a:endParaRPr lang="en-CA"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499D9EBF-44A8-4D92-A933-52CB63B8C9C6}" type="slidenum">
              <a:rPr lang="en-CA" altLang="en-US" smtClean="0"/>
              <a:pPr>
                <a:spcBef>
                  <a:spcPct val="0"/>
                </a:spcBef>
              </a:pPr>
              <a:t>15</a:t>
            </a:fld>
            <a:endParaRPr lang="en-CA"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F40C34FF-4A8F-4362-A73D-85896BD53A03}" type="slidenum">
              <a:rPr lang="en-CA" altLang="en-US" smtClean="0"/>
              <a:pPr>
                <a:spcBef>
                  <a:spcPct val="0"/>
                </a:spcBef>
              </a:pPr>
              <a:t>16</a:t>
            </a:fld>
            <a:endParaRPr lang="en-CA"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499D9EBF-44A8-4D92-A933-52CB63B8C9C6}" type="slidenum">
              <a:rPr lang="en-CA" altLang="en-US" smtClean="0"/>
              <a:pPr>
                <a:spcBef>
                  <a:spcPct val="0"/>
                </a:spcBef>
              </a:pPr>
              <a:t>17</a:t>
            </a:fld>
            <a:endParaRPr lang="en-CA"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444ED3CE-C5DE-4C8D-826E-B59FF92AD8D7}" type="slidenum">
              <a:rPr lang="en-CA" altLang="en-US" smtClean="0"/>
              <a:pPr>
                <a:spcBef>
                  <a:spcPct val="0"/>
                </a:spcBef>
              </a:pPr>
              <a:t>2</a:t>
            </a:fld>
            <a:endParaRPr lang="en-CA"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4F2B6198-EE4B-4F1E-9568-64426C71CDE4}" type="slidenum">
              <a:rPr lang="en-CA" altLang="en-US" smtClean="0"/>
              <a:pPr>
                <a:spcBef>
                  <a:spcPct val="0"/>
                </a:spcBef>
              </a:pPr>
              <a:t>3</a:t>
            </a:fld>
            <a:endParaRPr lang="en-CA"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F40C34FF-4A8F-4362-A73D-85896BD53A03}" type="slidenum">
              <a:rPr lang="en-CA" altLang="en-US" smtClean="0"/>
              <a:pPr>
                <a:spcBef>
                  <a:spcPct val="0"/>
                </a:spcBef>
              </a:pPr>
              <a:t>4</a:t>
            </a:fld>
            <a:endParaRPr lang="en-CA"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499D9EBF-44A8-4D92-A933-52CB63B8C9C6}" type="slidenum">
              <a:rPr lang="en-CA" altLang="en-US" smtClean="0"/>
              <a:pPr>
                <a:spcBef>
                  <a:spcPct val="0"/>
                </a:spcBef>
              </a:pPr>
              <a:t>5</a:t>
            </a:fld>
            <a:endParaRPr lang="en-CA"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F40C34FF-4A8F-4362-A73D-85896BD53A03}" type="slidenum">
              <a:rPr lang="en-CA" altLang="en-US" smtClean="0"/>
              <a:pPr>
                <a:spcBef>
                  <a:spcPct val="0"/>
                </a:spcBef>
              </a:pPr>
              <a:t>6</a:t>
            </a:fld>
            <a:endParaRPr lang="en-CA"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499D9EBF-44A8-4D92-A933-52CB63B8C9C6}" type="slidenum">
              <a:rPr lang="en-CA" altLang="en-US" smtClean="0"/>
              <a:pPr>
                <a:spcBef>
                  <a:spcPct val="0"/>
                </a:spcBef>
              </a:pPr>
              <a:t>7</a:t>
            </a:fld>
            <a:endParaRPr lang="en-CA"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499D9EBF-44A8-4D92-A933-52CB63B8C9C6}" type="slidenum">
              <a:rPr lang="en-CA" altLang="en-US" smtClean="0"/>
              <a:pPr>
                <a:spcBef>
                  <a:spcPct val="0"/>
                </a:spcBef>
              </a:pPr>
              <a:t>8</a:t>
            </a:fld>
            <a:endParaRPr lang="en-CA"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F40C34FF-4A8F-4362-A73D-85896BD53A03}" type="slidenum">
              <a:rPr lang="en-CA" altLang="en-US" smtClean="0"/>
              <a:pPr>
                <a:spcBef>
                  <a:spcPct val="0"/>
                </a:spcBef>
              </a:pPr>
              <a:t>9</a:t>
            </a:fld>
            <a:endParaRPr lang="en-CA"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9B1257D-0C79-4363-8E7A-0651EA562FE4}" type="datetimeFigureOut">
              <a:rPr lang="en-CA" smtClean="0"/>
              <a:t>04/09/2015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7AEC71E-8577-4A32-8EF5-20D30ACA9479}" type="slidenum">
              <a:rPr lang="en-CA" smtClean="0"/>
              <a:t>‹#›</a:t>
            </a:fld>
            <a:endParaRPr lang="en-CA"/>
          </a:p>
        </p:txBody>
      </p:sp>
    </p:spTree>
    <p:extLst>
      <p:ext uri="{BB962C8B-B14F-4D97-AF65-F5344CB8AC3E}">
        <p14:creationId xmlns:p14="http://schemas.microsoft.com/office/powerpoint/2010/main" val="1537024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9B1257D-0C79-4363-8E7A-0651EA562FE4}" type="datetimeFigureOut">
              <a:rPr lang="en-CA" smtClean="0"/>
              <a:t>04/09/2015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7AEC71E-8577-4A32-8EF5-20D30ACA9479}" type="slidenum">
              <a:rPr lang="en-CA" smtClean="0"/>
              <a:t>‹#›</a:t>
            </a:fld>
            <a:endParaRPr lang="en-CA"/>
          </a:p>
        </p:txBody>
      </p:sp>
    </p:spTree>
    <p:extLst>
      <p:ext uri="{BB962C8B-B14F-4D97-AF65-F5344CB8AC3E}">
        <p14:creationId xmlns:p14="http://schemas.microsoft.com/office/powerpoint/2010/main" val="4122658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9B1257D-0C79-4363-8E7A-0651EA562FE4}" type="datetimeFigureOut">
              <a:rPr lang="en-CA" smtClean="0"/>
              <a:t>04/09/2015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7AEC71E-8577-4A32-8EF5-20D30ACA9479}" type="slidenum">
              <a:rPr lang="en-CA" smtClean="0"/>
              <a:t>‹#›</a:t>
            </a:fld>
            <a:endParaRPr lang="en-CA"/>
          </a:p>
        </p:txBody>
      </p:sp>
    </p:spTree>
    <p:extLst>
      <p:ext uri="{BB962C8B-B14F-4D97-AF65-F5344CB8AC3E}">
        <p14:creationId xmlns:p14="http://schemas.microsoft.com/office/powerpoint/2010/main" val="23928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9B1257D-0C79-4363-8E7A-0651EA562FE4}" type="datetimeFigureOut">
              <a:rPr lang="en-CA" smtClean="0"/>
              <a:t>04/09/2015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7AEC71E-8577-4A32-8EF5-20D30ACA9479}" type="slidenum">
              <a:rPr lang="en-CA" smtClean="0"/>
              <a:t>‹#›</a:t>
            </a:fld>
            <a:endParaRPr lang="en-CA"/>
          </a:p>
        </p:txBody>
      </p:sp>
    </p:spTree>
    <p:extLst>
      <p:ext uri="{BB962C8B-B14F-4D97-AF65-F5344CB8AC3E}">
        <p14:creationId xmlns:p14="http://schemas.microsoft.com/office/powerpoint/2010/main" val="2539761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1257D-0C79-4363-8E7A-0651EA562FE4}" type="datetimeFigureOut">
              <a:rPr lang="en-CA" smtClean="0"/>
              <a:t>04/09/2015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7AEC71E-8577-4A32-8EF5-20D30ACA9479}" type="slidenum">
              <a:rPr lang="en-CA" smtClean="0"/>
              <a:t>‹#›</a:t>
            </a:fld>
            <a:endParaRPr lang="en-CA"/>
          </a:p>
        </p:txBody>
      </p:sp>
    </p:spTree>
    <p:extLst>
      <p:ext uri="{BB962C8B-B14F-4D97-AF65-F5344CB8AC3E}">
        <p14:creationId xmlns:p14="http://schemas.microsoft.com/office/powerpoint/2010/main" val="163538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9B1257D-0C79-4363-8E7A-0651EA562FE4}" type="datetimeFigureOut">
              <a:rPr lang="en-CA" smtClean="0"/>
              <a:t>04/09/2015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7AEC71E-8577-4A32-8EF5-20D30ACA9479}" type="slidenum">
              <a:rPr lang="en-CA" smtClean="0"/>
              <a:t>‹#›</a:t>
            </a:fld>
            <a:endParaRPr lang="en-CA"/>
          </a:p>
        </p:txBody>
      </p:sp>
    </p:spTree>
    <p:extLst>
      <p:ext uri="{BB962C8B-B14F-4D97-AF65-F5344CB8AC3E}">
        <p14:creationId xmlns:p14="http://schemas.microsoft.com/office/powerpoint/2010/main" val="3814773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9B1257D-0C79-4363-8E7A-0651EA562FE4}" type="datetimeFigureOut">
              <a:rPr lang="en-CA" smtClean="0"/>
              <a:t>04/09/2015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7AEC71E-8577-4A32-8EF5-20D30ACA9479}" type="slidenum">
              <a:rPr lang="en-CA" smtClean="0"/>
              <a:t>‹#›</a:t>
            </a:fld>
            <a:endParaRPr lang="en-CA"/>
          </a:p>
        </p:txBody>
      </p:sp>
    </p:spTree>
    <p:extLst>
      <p:ext uri="{BB962C8B-B14F-4D97-AF65-F5344CB8AC3E}">
        <p14:creationId xmlns:p14="http://schemas.microsoft.com/office/powerpoint/2010/main" val="4067903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9B1257D-0C79-4363-8E7A-0651EA562FE4}" type="datetimeFigureOut">
              <a:rPr lang="en-CA" smtClean="0"/>
              <a:t>04/09/2015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7AEC71E-8577-4A32-8EF5-20D30ACA9479}" type="slidenum">
              <a:rPr lang="en-CA" smtClean="0"/>
              <a:t>‹#›</a:t>
            </a:fld>
            <a:endParaRPr lang="en-CA"/>
          </a:p>
        </p:txBody>
      </p:sp>
    </p:spTree>
    <p:extLst>
      <p:ext uri="{BB962C8B-B14F-4D97-AF65-F5344CB8AC3E}">
        <p14:creationId xmlns:p14="http://schemas.microsoft.com/office/powerpoint/2010/main" val="667040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1257D-0C79-4363-8E7A-0651EA562FE4}" type="datetimeFigureOut">
              <a:rPr lang="en-CA" smtClean="0"/>
              <a:t>04/09/2015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7AEC71E-8577-4A32-8EF5-20D30ACA9479}" type="slidenum">
              <a:rPr lang="en-CA" smtClean="0"/>
              <a:t>‹#›</a:t>
            </a:fld>
            <a:endParaRPr lang="en-CA"/>
          </a:p>
        </p:txBody>
      </p:sp>
    </p:spTree>
    <p:extLst>
      <p:ext uri="{BB962C8B-B14F-4D97-AF65-F5344CB8AC3E}">
        <p14:creationId xmlns:p14="http://schemas.microsoft.com/office/powerpoint/2010/main" val="459247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1257D-0C79-4363-8E7A-0651EA562FE4}" type="datetimeFigureOut">
              <a:rPr lang="en-CA" smtClean="0"/>
              <a:t>04/09/2015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7AEC71E-8577-4A32-8EF5-20D30ACA9479}" type="slidenum">
              <a:rPr lang="en-CA" smtClean="0"/>
              <a:t>‹#›</a:t>
            </a:fld>
            <a:endParaRPr lang="en-CA"/>
          </a:p>
        </p:txBody>
      </p:sp>
    </p:spTree>
    <p:extLst>
      <p:ext uri="{BB962C8B-B14F-4D97-AF65-F5344CB8AC3E}">
        <p14:creationId xmlns:p14="http://schemas.microsoft.com/office/powerpoint/2010/main" val="1934483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1257D-0C79-4363-8E7A-0651EA562FE4}" type="datetimeFigureOut">
              <a:rPr lang="en-CA" smtClean="0"/>
              <a:t>04/09/2015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7AEC71E-8577-4A32-8EF5-20D30ACA9479}" type="slidenum">
              <a:rPr lang="en-CA" smtClean="0"/>
              <a:t>‹#›</a:t>
            </a:fld>
            <a:endParaRPr lang="en-CA"/>
          </a:p>
        </p:txBody>
      </p:sp>
    </p:spTree>
    <p:extLst>
      <p:ext uri="{BB962C8B-B14F-4D97-AF65-F5344CB8AC3E}">
        <p14:creationId xmlns:p14="http://schemas.microsoft.com/office/powerpoint/2010/main" val="2873785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1257D-0C79-4363-8E7A-0651EA562FE4}" type="datetimeFigureOut">
              <a:rPr lang="en-CA" smtClean="0"/>
              <a:t>04/09/2015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EC71E-8577-4A32-8EF5-20D30ACA9479}" type="slidenum">
              <a:rPr lang="en-CA" smtClean="0"/>
              <a:t>‹#›</a:t>
            </a:fld>
            <a:endParaRPr lang="en-CA"/>
          </a:p>
        </p:txBody>
      </p:sp>
    </p:spTree>
    <p:extLst>
      <p:ext uri="{BB962C8B-B14F-4D97-AF65-F5344CB8AC3E}">
        <p14:creationId xmlns:p14="http://schemas.microsoft.com/office/powerpoint/2010/main" val="3228504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1.xml"/><Relationship Id="rId7"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peerwise.cs.auckland.ac.nz/"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CA" altLang="en-US" b="1" dirty="0" smtClean="0"/>
              <a:t>Physics</a:t>
            </a:r>
            <a:br>
              <a:rPr lang="en-CA" altLang="en-US" b="1" dirty="0" smtClean="0"/>
            </a:br>
            <a:r>
              <a:rPr lang="en-CA" altLang="en-US" dirty="0" smtClean="0"/>
              <a:t> Energy Problems</a:t>
            </a:r>
          </a:p>
        </p:txBody>
      </p:sp>
      <p:sp>
        <p:nvSpPr>
          <p:cNvPr id="2051" name="Rectangle 3"/>
          <p:cNvSpPr>
            <a:spLocks noGrp="1" noChangeArrowheads="1"/>
          </p:cNvSpPr>
          <p:nvPr>
            <p:ph type="subTitle" idx="1"/>
          </p:nvPr>
        </p:nvSpPr>
        <p:spPr/>
        <p:txBody>
          <a:bodyPr/>
          <a:lstStyle/>
          <a:p>
            <a:pPr eaLnBrk="1" hangingPunct="1"/>
            <a:r>
              <a:rPr lang="en-CA" altLang="en-US" smtClean="0">
                <a:solidFill>
                  <a:srgbClr val="898989"/>
                </a:solidFill>
              </a:rPr>
              <a:t>Science and Mathematics Education Research Group</a:t>
            </a:r>
          </a:p>
        </p:txBody>
      </p:sp>
      <p:sp>
        <p:nvSpPr>
          <p:cNvPr id="2052" name="Rectangle 6"/>
          <p:cNvSpPr>
            <a:spLocks noChangeArrowheads="1"/>
          </p:cNvSpPr>
          <p:nvPr/>
        </p:nvSpPr>
        <p:spPr bwMode="auto">
          <a:xfrm flipH="1">
            <a:off x="1835150" y="0"/>
            <a:ext cx="73025" cy="1557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3" name="Rectangle 7"/>
          <p:cNvSpPr>
            <a:spLocks noChangeArrowheads="1"/>
          </p:cNvSpPr>
          <p:nvPr/>
        </p:nvSpPr>
        <p:spPr bwMode="auto">
          <a:xfrm flipH="1">
            <a:off x="4427538" y="0"/>
            <a:ext cx="73025" cy="1557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2054" name="Text Box 12"/>
          <p:cNvSpPr txBox="1">
            <a:spLocks noChangeArrowheads="1"/>
          </p:cNvSpPr>
          <p:nvPr/>
        </p:nvSpPr>
        <p:spPr bwMode="auto">
          <a:xfrm>
            <a:off x="3457575" y="6308725"/>
            <a:ext cx="56864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CA" altLang="en-US" sz="1200" dirty="0"/>
              <a:t>Supported by </a:t>
            </a:r>
            <a:r>
              <a:rPr lang="en-CA" altLang="en-US" sz="1200" dirty="0" err="1"/>
              <a:t>UBC</a:t>
            </a:r>
            <a:r>
              <a:rPr lang="en-CA" altLang="en-US" sz="1200" dirty="0"/>
              <a:t> Teaching and Learning Enhancement Fund </a:t>
            </a:r>
            <a:r>
              <a:rPr lang="en-CA" altLang="en-US" sz="1200" dirty="0" smtClean="0"/>
              <a:t>2012-2015</a:t>
            </a:r>
            <a:endParaRPr lang="en-CA" altLang="en-US" sz="1200" dirty="0"/>
          </a:p>
          <a:p>
            <a:pPr algn="ctr" eaLnBrk="1" hangingPunct="1">
              <a:spcBef>
                <a:spcPct val="50000"/>
              </a:spcBef>
              <a:buFontTx/>
              <a:buNone/>
            </a:pPr>
            <a:endParaRPr lang="en-CA" altLang="en-US" sz="1200" dirty="0"/>
          </a:p>
        </p:txBody>
      </p:sp>
      <p:graphicFrame>
        <p:nvGraphicFramePr>
          <p:cNvPr id="2055" name="Object 13"/>
          <p:cNvGraphicFramePr>
            <a:graphicFrameLocks noChangeAspect="1"/>
          </p:cNvGraphicFramePr>
          <p:nvPr/>
        </p:nvGraphicFramePr>
        <p:xfrm>
          <a:off x="5251450" y="417513"/>
          <a:ext cx="2940050" cy="225425"/>
        </p:xfrm>
        <a:graphic>
          <a:graphicData uri="http://schemas.openxmlformats.org/presentationml/2006/ole">
            <mc:AlternateContent xmlns:mc="http://schemas.openxmlformats.org/markup-compatibility/2006">
              <mc:Choice xmlns:v="urn:schemas-microsoft-com:vml" Requires="v">
                <p:oleObj spid="_x0000_s6181" name="Document" r:id="rId4" imgW="3105924" imgH="237589" progId="Word.Document.8">
                  <p:embed/>
                </p:oleObj>
              </mc:Choice>
              <mc:Fallback>
                <p:oleObj name="Document" r:id="rId4" imgW="3105924" imgH="237589"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1450" y="417513"/>
                        <a:ext cx="2940050"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6" name="Rectangle 15"/>
          <p:cNvSpPr>
            <a:spLocks noChangeArrowheads="1"/>
          </p:cNvSpPr>
          <p:nvPr/>
        </p:nvSpPr>
        <p:spPr bwMode="auto">
          <a:xfrm>
            <a:off x="1524000" y="1366838"/>
            <a:ext cx="66675"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aphicFrame>
        <p:nvGraphicFramePr>
          <p:cNvPr id="2057" name="Object 20"/>
          <p:cNvGraphicFramePr>
            <a:graphicFrameLocks noChangeAspect="1"/>
          </p:cNvGraphicFramePr>
          <p:nvPr/>
        </p:nvGraphicFramePr>
        <p:xfrm>
          <a:off x="5251450" y="417513"/>
          <a:ext cx="2940050" cy="225425"/>
        </p:xfrm>
        <a:graphic>
          <a:graphicData uri="http://schemas.openxmlformats.org/presentationml/2006/ole">
            <mc:AlternateContent xmlns:mc="http://schemas.openxmlformats.org/markup-compatibility/2006">
              <mc:Choice xmlns:v="urn:schemas-microsoft-com:vml" Requires="v">
                <p:oleObj spid="_x0000_s6182" name="Document" r:id="rId6" imgW="3105924" imgH="237589" progId="Word.Document.8">
                  <p:embed/>
                </p:oleObj>
              </mc:Choice>
              <mc:Fallback>
                <p:oleObj name="Document" r:id="rId6" imgW="3105924" imgH="237589"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1450" y="417513"/>
                        <a:ext cx="2940050" cy="22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058" name="Group 27"/>
          <p:cNvGrpSpPr>
            <a:grpSpLocks/>
          </p:cNvGrpSpPr>
          <p:nvPr/>
        </p:nvGrpSpPr>
        <p:grpSpPr bwMode="auto">
          <a:xfrm>
            <a:off x="0" y="0"/>
            <a:ext cx="9144000" cy="1527175"/>
            <a:chOff x="0" y="0"/>
            <a:chExt cx="5760" cy="962"/>
          </a:xfrm>
        </p:grpSpPr>
        <p:pic>
          <p:nvPicPr>
            <p:cNvPr id="2061" name="Picture 24" descr="ubc_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2926" cy="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2" name="Picture 25" descr="ubc_colou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72" y="0"/>
              <a:ext cx="2788"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 name="Text Box 22"/>
          <p:cNvSpPr txBox="1"/>
          <p:nvPr/>
        </p:nvSpPr>
        <p:spPr bwMode="auto">
          <a:xfrm>
            <a:off x="5040313" y="720725"/>
            <a:ext cx="2303462" cy="430213"/>
          </a:xfrm>
          <a:prstGeom prst="rect">
            <a:avLst/>
          </a:prstGeom>
          <a:noFill/>
        </p:spPr>
        <p:txBody>
          <a:bodyPr wrap="none">
            <a:spAutoFit/>
          </a:bodyPr>
          <a:lstStyle/>
          <a:p>
            <a:pPr eaLnBrk="1" hangingPunct="1">
              <a:defRPr/>
            </a:pPr>
            <a:r>
              <a:rPr lang="en-CA" sz="1100" b="1" spc="120" dirty="0">
                <a:solidFill>
                  <a:schemeClr val="bg1"/>
                </a:solidFill>
              </a:rPr>
              <a:t>Department of </a:t>
            </a:r>
          </a:p>
          <a:p>
            <a:pPr eaLnBrk="1" hangingPunct="1">
              <a:defRPr/>
            </a:pPr>
            <a:r>
              <a:rPr lang="en-CA" sz="1100" b="1" spc="120" dirty="0">
                <a:solidFill>
                  <a:schemeClr val="bg1"/>
                </a:solidFill>
              </a:rPr>
              <a:t>Curriculum and Pedagogy</a:t>
            </a:r>
          </a:p>
        </p:txBody>
      </p:sp>
      <p:sp>
        <p:nvSpPr>
          <p:cNvPr id="17" name="Text Box 23"/>
          <p:cNvSpPr txBox="1"/>
          <p:nvPr/>
        </p:nvSpPr>
        <p:spPr bwMode="auto">
          <a:xfrm>
            <a:off x="5040313" y="360363"/>
            <a:ext cx="3600450" cy="360362"/>
          </a:xfrm>
          <a:prstGeom prst="rect">
            <a:avLst/>
          </a:prstGeom>
          <a:noFill/>
        </p:spPr>
        <p:txBody>
          <a:bodyPr>
            <a:spAutoFit/>
          </a:bodyPr>
          <a:lstStyle/>
          <a:p>
            <a:pPr eaLnBrk="1" hangingPunct="1">
              <a:defRPr/>
            </a:pPr>
            <a:r>
              <a:rPr lang="en-CA" sz="1400" b="1" spc="450" dirty="0">
                <a:solidFill>
                  <a:schemeClr val="bg1"/>
                </a:solidFill>
              </a:rPr>
              <a:t>FACULTY OF EDUCATION</a:t>
            </a:r>
          </a:p>
        </p:txBody>
      </p:sp>
    </p:spTree>
    <p:extLst>
      <p:ext uri="{BB962C8B-B14F-4D97-AF65-F5344CB8AC3E}">
        <p14:creationId xmlns:p14="http://schemas.microsoft.com/office/powerpoint/2010/main" val="1373046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14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614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614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615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6151" name="Group 17"/>
          <p:cNvGrpSpPr>
            <a:grpSpLocks/>
          </p:cNvGrpSpPr>
          <p:nvPr/>
        </p:nvGrpSpPr>
        <p:grpSpPr bwMode="auto">
          <a:xfrm>
            <a:off x="0" y="0"/>
            <a:ext cx="9144000" cy="1527175"/>
            <a:chOff x="0" y="0"/>
            <a:chExt cx="5760" cy="962"/>
          </a:xfrm>
        </p:grpSpPr>
        <p:pic>
          <p:nvPicPr>
            <p:cNvPr id="6153"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a:solidFill>
                    <a:schemeClr val="bg1"/>
                  </a:solidFill>
                </a:rPr>
                <a:t>Solution</a:t>
              </a:r>
              <a:endParaRPr lang="en-CA" altLang="en-US" sz="3600" b="1">
                <a:solidFill>
                  <a:schemeClr val="bg1"/>
                </a:solidFill>
              </a:endParaRPr>
            </a:p>
          </p:txBody>
        </p:sp>
        <p:sp>
          <p:nvSpPr>
            <p:cNvPr id="615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mc:AlternateContent xmlns:mc="http://schemas.openxmlformats.org/markup-compatibility/2006" xmlns:a14="http://schemas.microsoft.com/office/drawing/2010/main">
        <mc:Choice Requires="a14">
          <p:sp>
            <p:nvSpPr>
              <p:cNvPr id="6152" name="Text Box 6"/>
              <p:cNvSpPr txBox="1">
                <a:spLocks noChangeArrowheads="1"/>
              </p:cNvSpPr>
              <p:nvPr/>
            </p:nvSpPr>
            <p:spPr bwMode="auto">
              <a:xfrm>
                <a:off x="96838" y="1527175"/>
                <a:ext cx="8867650" cy="495520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ts val="1200"/>
                  </a:spcBef>
                  <a:buFontTx/>
                  <a:buNone/>
                </a:pPr>
                <a:r>
                  <a:rPr lang="en-CA" altLang="en-US" sz="2200" b="1" dirty="0" smtClean="0"/>
                  <a:t>Answer:</a:t>
                </a:r>
                <a:r>
                  <a:rPr lang="en-CA" altLang="en-US" sz="2200" dirty="0"/>
                  <a:t> </a:t>
                </a:r>
                <a:r>
                  <a:rPr lang="en-CA" altLang="en-US" sz="2200" dirty="0" smtClean="0"/>
                  <a:t>C</a:t>
                </a:r>
                <a:endParaRPr lang="en-CA" altLang="en-US" sz="2200" dirty="0"/>
              </a:p>
              <a:p>
                <a:pPr>
                  <a:spcBef>
                    <a:spcPts val="1200"/>
                  </a:spcBef>
                  <a:buNone/>
                </a:pPr>
                <a:r>
                  <a:rPr lang="en-CA" altLang="en-US" sz="2200" b="1" dirty="0"/>
                  <a:t>Justification: </a:t>
                </a:r>
                <a:r>
                  <a:rPr lang="en-CA" sz="2200" dirty="0" smtClean="0"/>
                  <a:t>Remember </a:t>
                </a:r>
                <a:r>
                  <a:rPr lang="en-CA" sz="2200" dirty="0"/>
                  <a:t>that gravity exerts a constant downward force on every object. </a:t>
                </a:r>
                <a:r>
                  <a:rPr lang="en-CA" sz="2200" dirty="0" smtClean="0"/>
                  <a:t>For instance, if </a:t>
                </a:r>
                <a:r>
                  <a:rPr lang="en-CA" sz="2200" dirty="0"/>
                  <a:t>an object is displaced upwards (or downwards), then the work </a:t>
                </a:r>
                <a:r>
                  <a:rPr lang="en-CA" sz="2200" dirty="0" smtClean="0"/>
                  <a:t>done, </a:t>
                </a:r>
                <a14:m>
                  <m:oMath xmlns:m="http://schemas.openxmlformats.org/officeDocument/2006/math">
                    <m:r>
                      <a:rPr lang="en-CA" sz="2200" b="0" i="1" smtClean="0">
                        <a:latin typeface="Cambria Math"/>
                      </a:rPr>
                      <m:t>𝑊</m:t>
                    </m:r>
                  </m:oMath>
                </a14:m>
                <a:r>
                  <a:rPr lang="en-CA" sz="2200" dirty="0" smtClean="0"/>
                  <a:t>, </a:t>
                </a:r>
                <a:r>
                  <a:rPr lang="en-CA" sz="2200" dirty="0"/>
                  <a:t>on the object is given by </a:t>
                </a:r>
                <a14:m>
                  <m:oMath xmlns:m="http://schemas.openxmlformats.org/officeDocument/2006/math">
                    <m:r>
                      <a:rPr lang="en-CA" sz="2200" b="0" i="1" smtClean="0">
                        <a:latin typeface="Cambria Math"/>
                      </a:rPr>
                      <m:t>𝑊</m:t>
                    </m:r>
                    <m:r>
                      <a:rPr lang="en-CA" sz="2200" b="0" i="1" smtClean="0">
                        <a:latin typeface="Cambria Math"/>
                      </a:rPr>
                      <m:t>=</m:t>
                    </m:r>
                    <m:r>
                      <a:rPr lang="en-CA" sz="2200" b="0" i="1" smtClean="0">
                        <a:latin typeface="Cambria Math"/>
                      </a:rPr>
                      <m:t>𝑚</m:t>
                    </m:r>
                    <m:r>
                      <a:rPr lang="en-CA" sz="2200" b="0" i="1" smtClean="0">
                        <a:latin typeface="Cambria Math"/>
                      </a:rPr>
                      <m:t> </m:t>
                    </m:r>
                    <m:r>
                      <a:rPr lang="en-CA" sz="2200" b="0" i="1" smtClean="0">
                        <a:latin typeface="Cambria Math"/>
                      </a:rPr>
                      <m:t>𝑔</m:t>
                    </m:r>
                    <m:r>
                      <a:rPr lang="en-CA" sz="2200" b="0" i="1" smtClean="0">
                        <a:latin typeface="Cambria Math"/>
                      </a:rPr>
                      <m:t> ∆</m:t>
                    </m:r>
                    <m:r>
                      <a:rPr lang="en-CA" sz="2200" b="0" i="1" smtClean="0">
                        <a:latin typeface="Cambria Math"/>
                        <a:ea typeface="Cambria Math"/>
                      </a:rPr>
                      <m:t>𝑦</m:t>
                    </m:r>
                  </m:oMath>
                </a14:m>
                <a:r>
                  <a:rPr lang="en-CA" sz="2200" dirty="0"/>
                  <a:t>, where </a:t>
                </a:r>
                <a14:m>
                  <m:oMath xmlns:m="http://schemas.openxmlformats.org/officeDocument/2006/math">
                    <m:r>
                      <a:rPr lang="en-CA" sz="2200" b="0" i="1" smtClean="0">
                        <a:latin typeface="Cambria Math"/>
                      </a:rPr>
                      <m:t>𝑚</m:t>
                    </m:r>
                  </m:oMath>
                </a14:m>
                <a:r>
                  <a:rPr lang="en-CA" sz="2200" dirty="0" smtClean="0"/>
                  <a:t> </a:t>
                </a:r>
                <a:r>
                  <a:rPr lang="en-CA" sz="2200" dirty="0"/>
                  <a:t>is the mass of the object, </a:t>
                </a:r>
                <a14:m>
                  <m:oMath xmlns:m="http://schemas.openxmlformats.org/officeDocument/2006/math">
                    <m:r>
                      <a:rPr lang="en-CA" sz="2200" b="0" i="1" smtClean="0">
                        <a:latin typeface="Cambria Math"/>
                      </a:rPr>
                      <m:t>𝑔</m:t>
                    </m:r>
                    <m:r>
                      <a:rPr lang="en-CA" sz="2200" i="1">
                        <a:latin typeface="Cambria Math"/>
                      </a:rPr>
                      <m:t> </m:t>
                    </m:r>
                  </m:oMath>
                </a14:m>
                <a:r>
                  <a:rPr lang="en-CA" sz="2200" dirty="0" smtClean="0"/>
                  <a:t>is </a:t>
                </a:r>
                <a:r>
                  <a:rPr lang="en-CA" sz="2200" dirty="0"/>
                  <a:t>the acceleration due to gravity, and </a:t>
                </a:r>
                <a14:m>
                  <m:oMath xmlns:m="http://schemas.openxmlformats.org/officeDocument/2006/math">
                    <m:r>
                      <a:rPr lang="en-CA" sz="2200" i="1" smtClean="0">
                        <a:latin typeface="Cambria Math"/>
                        <a:ea typeface="Cambria Math"/>
                      </a:rPr>
                      <m:t>∆</m:t>
                    </m:r>
                    <m:r>
                      <a:rPr lang="en-CA" sz="2200" b="0" i="1" smtClean="0">
                        <a:latin typeface="Cambria Math"/>
                        <a:ea typeface="Cambria Math"/>
                      </a:rPr>
                      <m:t>𝑦</m:t>
                    </m:r>
                    <m:r>
                      <a:rPr lang="en-CA" sz="2200" i="1">
                        <a:latin typeface="Cambria Math"/>
                      </a:rPr>
                      <m:t> </m:t>
                    </m:r>
                  </m:oMath>
                </a14:m>
                <a:r>
                  <a:rPr lang="en-CA" sz="2200" dirty="0" smtClean="0"/>
                  <a:t>is </a:t>
                </a:r>
                <a:r>
                  <a:rPr lang="en-CA" sz="2200" dirty="0"/>
                  <a:t>the change in height. Here, it is important to notice that the amount of work done depends only on the the vertical movement of an </a:t>
                </a:r>
                <a:r>
                  <a:rPr lang="en-CA" sz="2200" dirty="0" smtClean="0"/>
                  <a:t>object.</a:t>
                </a:r>
              </a:p>
              <a:p>
                <a:pPr>
                  <a:spcBef>
                    <a:spcPts val="1200"/>
                  </a:spcBef>
                  <a:buNone/>
                </a:pPr>
                <a:r>
                  <a:rPr lang="en-CA" altLang="en-US" sz="2200" dirty="0" smtClean="0"/>
                  <a:t>Furthermore, we should also note that the amount of work done does not depend on the time. Since Fast Guy and Slow Guy have roughly the same mass and climb the same flight </a:t>
                </a:r>
                <a:r>
                  <a:rPr lang="en-CA" altLang="en-US" sz="2200" dirty="0"/>
                  <a:t>of stairs, </a:t>
                </a:r>
                <a:r>
                  <a:rPr lang="en-CA" altLang="en-US" sz="2200" dirty="0" smtClean="0"/>
                  <a:t>regardless of the time taken to climb the stairs, both </a:t>
                </a:r>
                <a:r>
                  <a:rPr lang="en-CA" altLang="en-US" sz="2200" dirty="0"/>
                  <a:t>people do roughly the same amount </a:t>
                </a:r>
                <a:r>
                  <a:rPr lang="en-CA" altLang="en-US" sz="2200" dirty="0" smtClean="0"/>
                  <a:t>of work </a:t>
                </a:r>
                <a:r>
                  <a:rPr lang="en-CA" altLang="en-US" sz="2200" dirty="0"/>
                  <a:t>to climb the </a:t>
                </a:r>
                <a:r>
                  <a:rPr lang="en-CA" altLang="en-US" sz="2200" dirty="0" smtClean="0"/>
                  <a:t>stairs. Thus, </a:t>
                </a:r>
                <a:r>
                  <a:rPr lang="en-CA" altLang="en-US" sz="2200" b="1" dirty="0"/>
                  <a:t>C</a:t>
                </a:r>
                <a:r>
                  <a:rPr lang="en-CA" altLang="en-US" sz="2200" dirty="0"/>
                  <a:t> is the correct answer.</a:t>
                </a:r>
                <a:endParaRPr lang="en-US" altLang="en-US" sz="2200" dirty="0"/>
              </a:p>
            </p:txBody>
          </p:sp>
        </mc:Choice>
        <mc:Fallback xmlns="">
          <p:sp>
            <p:nvSpPr>
              <p:cNvPr id="6152" name="Text Box 6"/>
              <p:cNvSpPr txBox="1">
                <a:spLocks noRot="1" noChangeAspect="1" noMove="1" noResize="1" noEditPoints="1" noAdjustHandles="1" noChangeArrowheads="1" noChangeShapeType="1" noTextEdit="1"/>
              </p:cNvSpPr>
              <p:nvPr/>
            </p:nvSpPr>
            <p:spPr bwMode="auto">
              <a:xfrm>
                <a:off x="96838" y="1527175"/>
                <a:ext cx="8867650" cy="4955203"/>
              </a:xfrm>
              <a:prstGeom prst="rect">
                <a:avLst/>
              </a:prstGeom>
              <a:blipFill rotWithShape="1">
                <a:blip r:embed="rId4"/>
                <a:stretch>
                  <a:fillRect l="-893" t="-616" r="-275"/>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noFill/>
                  </a:rPr>
                  <a:t> </a:t>
                </a:r>
              </a:p>
            </p:txBody>
          </p:sp>
        </mc:Fallback>
      </mc:AlternateContent>
    </p:spTree>
    <p:extLst>
      <p:ext uri="{BB962C8B-B14F-4D97-AF65-F5344CB8AC3E}">
        <p14:creationId xmlns:p14="http://schemas.microsoft.com/office/powerpoint/2010/main" val="1869269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123"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5124"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5125"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5126"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5127" name="Group 17"/>
          <p:cNvGrpSpPr>
            <a:grpSpLocks/>
          </p:cNvGrpSpPr>
          <p:nvPr/>
        </p:nvGrpSpPr>
        <p:grpSpPr bwMode="auto">
          <a:xfrm>
            <a:off x="0" y="0"/>
            <a:ext cx="9144000" cy="1527175"/>
            <a:chOff x="0" y="0"/>
            <a:chExt cx="5760" cy="962"/>
          </a:xfrm>
        </p:grpSpPr>
        <p:pic>
          <p:nvPicPr>
            <p:cNvPr id="5131"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2"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dirty="0" smtClean="0">
                  <a:solidFill>
                    <a:schemeClr val="bg1"/>
                  </a:solidFill>
                </a:rPr>
                <a:t>Energy </a:t>
              </a:r>
              <a:r>
                <a:rPr lang="en-US" altLang="en-US" sz="3600" b="1" dirty="0">
                  <a:solidFill>
                    <a:schemeClr val="bg1"/>
                  </a:solidFill>
                </a:rPr>
                <a:t>Problems </a:t>
              </a:r>
              <a:r>
                <a:rPr lang="en-US" altLang="en-US" sz="3600" b="1" dirty="0" smtClean="0">
                  <a:solidFill>
                    <a:schemeClr val="bg1"/>
                  </a:solidFill>
                </a:rPr>
                <a:t>IV</a:t>
              </a:r>
              <a:endParaRPr lang="en-CA" altLang="en-US" sz="3600" b="1" dirty="0">
                <a:solidFill>
                  <a:schemeClr val="bg1"/>
                </a:solidFill>
              </a:endParaRPr>
            </a:p>
          </p:txBody>
        </p:sp>
        <p:sp>
          <p:nvSpPr>
            <p:cNvPr id="5133"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mc:AlternateContent xmlns:mc="http://schemas.openxmlformats.org/markup-compatibility/2006" xmlns:a14="http://schemas.microsoft.com/office/drawing/2010/main">
        <mc:Choice Requires="a14">
          <p:sp>
            <p:nvSpPr>
              <p:cNvPr id="5128" name="Rectangle 2"/>
              <p:cNvSpPr>
                <a:spLocks noChangeArrowheads="1"/>
              </p:cNvSpPr>
              <p:nvPr/>
            </p:nvSpPr>
            <p:spPr bwMode="auto">
              <a:xfrm>
                <a:off x="285750" y="1563688"/>
                <a:ext cx="8534400" cy="7694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50000"/>
                  </a:spcBef>
                  <a:buNone/>
                </a:pPr>
                <a:r>
                  <a:rPr lang="en-CA" altLang="en-US" sz="2200" dirty="0" smtClean="0">
                    <a:solidFill>
                      <a:srgbClr val="000000"/>
                    </a:solidFill>
                  </a:rPr>
                  <a:t>An object of mass "</a:t>
                </a:r>
                <a14:m>
                  <m:oMath xmlns:m="http://schemas.openxmlformats.org/officeDocument/2006/math">
                    <m:r>
                      <a:rPr lang="en-CA" altLang="en-US" sz="2200" b="0" i="1" smtClean="0">
                        <a:solidFill>
                          <a:srgbClr val="000000"/>
                        </a:solidFill>
                        <a:latin typeface="Cambria Math"/>
                      </a:rPr>
                      <m:t>𝑚</m:t>
                    </m:r>
                  </m:oMath>
                </a14:m>
                <a:r>
                  <a:rPr lang="en-CA" altLang="en-US" sz="2200" dirty="0" smtClean="0">
                    <a:solidFill>
                      <a:srgbClr val="000000"/>
                    </a:solidFill>
                  </a:rPr>
                  <a:t>" </a:t>
                </a:r>
                <a:r>
                  <a:rPr lang="en-CA" altLang="en-US" sz="2200" dirty="0">
                    <a:solidFill>
                      <a:srgbClr val="000000"/>
                    </a:solidFill>
                  </a:rPr>
                  <a:t>is dropped and it falls to the ground. As it falls, what can be said about its kinetic and potential energies?</a:t>
                </a:r>
              </a:p>
            </p:txBody>
          </p:sp>
        </mc:Choice>
        <mc:Fallback xmlns="">
          <p:sp>
            <p:nvSpPr>
              <p:cNvPr id="5128" name="Rectangle 2"/>
              <p:cNvSpPr>
                <a:spLocks noRot="1" noChangeAspect="1" noMove="1" noResize="1" noEditPoints="1" noAdjustHandles="1" noChangeArrowheads="1" noChangeShapeType="1" noTextEdit="1"/>
              </p:cNvSpPr>
              <p:nvPr/>
            </p:nvSpPr>
            <p:spPr bwMode="auto">
              <a:xfrm>
                <a:off x="285750" y="1563688"/>
                <a:ext cx="8534400" cy="769441"/>
              </a:xfrm>
              <a:prstGeom prst="rect">
                <a:avLst/>
              </a:prstGeom>
              <a:blipFill rotWithShape="1">
                <a:blip r:embed="rId4"/>
                <a:stretch>
                  <a:fillRect l="-929" t="-3968" b="-15873"/>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noFill/>
                  </a:rPr>
                  <a:t> </a:t>
                </a:r>
              </a:p>
            </p:txBody>
          </p:sp>
        </mc:Fallback>
      </mc:AlternateContent>
      <p:sp>
        <p:nvSpPr>
          <p:cNvPr id="5129" name="Text Box 4"/>
          <p:cNvSpPr txBox="1">
            <a:spLocks noChangeArrowheads="1"/>
          </p:cNvSpPr>
          <p:nvPr/>
        </p:nvSpPr>
        <p:spPr bwMode="auto">
          <a:xfrm>
            <a:off x="285750" y="2813213"/>
            <a:ext cx="8678738" cy="1649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buFontTx/>
              <a:buAutoNum type="alphaUcPeriod"/>
            </a:pPr>
            <a:r>
              <a:rPr lang="en-CA" altLang="en-US" sz="2200" dirty="0"/>
              <a:t>Its kinetic energy increases while its potential energy decreases.</a:t>
            </a:r>
          </a:p>
          <a:p>
            <a:pPr>
              <a:buFontTx/>
              <a:buAutoNum type="alphaUcPeriod"/>
            </a:pPr>
            <a:r>
              <a:rPr lang="en-CA" altLang="en-US" sz="2200" dirty="0"/>
              <a:t>Its kinetic energy decreases while its potential energy increases.</a:t>
            </a:r>
          </a:p>
          <a:p>
            <a:pPr>
              <a:buFontTx/>
              <a:buAutoNum type="alphaUcPeriod"/>
            </a:pPr>
            <a:r>
              <a:rPr lang="en-CA" altLang="en-US" sz="2200" dirty="0"/>
              <a:t>Both its kinetic and potential energies increase.</a:t>
            </a:r>
          </a:p>
          <a:p>
            <a:pPr>
              <a:buFontTx/>
              <a:buAutoNum type="alphaUcPeriod"/>
            </a:pPr>
            <a:r>
              <a:rPr lang="en-CA" altLang="en-US" sz="2200" dirty="0"/>
              <a:t>Both its kinetic and potential energies decrease.</a:t>
            </a:r>
            <a:endParaRPr lang="en-US" altLang="en-US" sz="2200" i="1" baseline="-25000" dirty="0"/>
          </a:p>
        </p:txBody>
      </p:sp>
    </p:spTree>
    <p:extLst>
      <p:ext uri="{BB962C8B-B14F-4D97-AF65-F5344CB8AC3E}">
        <p14:creationId xmlns:p14="http://schemas.microsoft.com/office/powerpoint/2010/main" val="21704955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14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614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614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615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6151" name="Group 17"/>
          <p:cNvGrpSpPr>
            <a:grpSpLocks/>
          </p:cNvGrpSpPr>
          <p:nvPr/>
        </p:nvGrpSpPr>
        <p:grpSpPr bwMode="auto">
          <a:xfrm>
            <a:off x="0" y="0"/>
            <a:ext cx="9144000" cy="1527175"/>
            <a:chOff x="0" y="0"/>
            <a:chExt cx="5760" cy="962"/>
          </a:xfrm>
        </p:grpSpPr>
        <p:pic>
          <p:nvPicPr>
            <p:cNvPr id="6153"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a:solidFill>
                    <a:schemeClr val="bg1"/>
                  </a:solidFill>
                </a:rPr>
                <a:t>Solution</a:t>
              </a:r>
              <a:endParaRPr lang="en-CA" altLang="en-US" sz="3600" b="1">
                <a:solidFill>
                  <a:schemeClr val="bg1"/>
                </a:solidFill>
              </a:endParaRPr>
            </a:p>
          </p:txBody>
        </p:sp>
        <p:sp>
          <p:nvSpPr>
            <p:cNvPr id="615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mc:AlternateContent xmlns:mc="http://schemas.openxmlformats.org/markup-compatibility/2006" xmlns:a14="http://schemas.microsoft.com/office/drawing/2010/main">
        <mc:Choice Requires="a14">
          <p:sp>
            <p:nvSpPr>
              <p:cNvPr id="6152" name="Text Box 6"/>
              <p:cNvSpPr txBox="1">
                <a:spLocks noChangeArrowheads="1"/>
              </p:cNvSpPr>
              <p:nvPr/>
            </p:nvSpPr>
            <p:spPr bwMode="auto">
              <a:xfrm>
                <a:off x="96838" y="1527175"/>
                <a:ext cx="8867650" cy="50947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ts val="1200"/>
                  </a:spcBef>
                  <a:buFontTx/>
                  <a:buNone/>
                </a:pPr>
                <a:r>
                  <a:rPr lang="en-CA" altLang="en-US" sz="2200" b="1" dirty="0" smtClean="0"/>
                  <a:t>Answer:</a:t>
                </a:r>
                <a:r>
                  <a:rPr lang="en-CA" altLang="en-US" sz="2200" dirty="0"/>
                  <a:t> A</a:t>
                </a:r>
              </a:p>
              <a:p>
                <a:pPr>
                  <a:spcBef>
                    <a:spcPts val="1200"/>
                  </a:spcBef>
                  <a:buNone/>
                </a:pPr>
                <a:r>
                  <a:rPr lang="en-CA" altLang="en-US" sz="2200" b="1" dirty="0"/>
                  <a:t>Justification: </a:t>
                </a:r>
                <a:r>
                  <a:rPr lang="en-CA" sz="2200" dirty="0" smtClean="0"/>
                  <a:t>The kinetic </a:t>
                </a:r>
                <a:r>
                  <a:rPr lang="en-CA" sz="2200" dirty="0"/>
                  <a:t>energy,</a:t>
                </a:r>
                <a14:m>
                  <m:oMath xmlns:m="http://schemas.openxmlformats.org/officeDocument/2006/math">
                    <m:r>
                      <a:rPr lang="en-CA" sz="2200" b="0" i="0" smtClean="0">
                        <a:latin typeface="Cambria Math"/>
                      </a:rPr>
                      <m:t>  </m:t>
                    </m:r>
                    <m:r>
                      <a:rPr lang="en-CA" sz="2200" b="0" i="1" smtClean="0">
                        <a:latin typeface="Cambria Math"/>
                      </a:rPr>
                      <m:t> </m:t>
                    </m:r>
                    <m:sSub>
                      <m:sSubPr>
                        <m:ctrlPr>
                          <a:rPr lang="en-CA" sz="2200" i="1">
                            <a:latin typeface="Cambria Math"/>
                          </a:rPr>
                        </m:ctrlPr>
                      </m:sSubPr>
                      <m:e>
                        <m:r>
                          <a:rPr lang="en-CA" sz="2200" i="1">
                            <a:latin typeface="Cambria Math"/>
                          </a:rPr>
                          <m:t>𝐸</m:t>
                        </m:r>
                      </m:e>
                      <m:sub>
                        <m:r>
                          <a:rPr lang="en-CA" sz="2200" i="1">
                            <a:latin typeface="Cambria Math"/>
                          </a:rPr>
                          <m:t>𝐾</m:t>
                        </m:r>
                      </m:sub>
                    </m:sSub>
                    <m:r>
                      <a:rPr lang="en-CA" sz="2200" i="1">
                        <a:latin typeface="Cambria Math"/>
                      </a:rPr>
                      <m:t>= </m:t>
                    </m:r>
                    <m:f>
                      <m:fPr>
                        <m:ctrlPr>
                          <a:rPr lang="en-CA" sz="2200" i="1">
                            <a:latin typeface="Cambria Math"/>
                          </a:rPr>
                        </m:ctrlPr>
                      </m:fPr>
                      <m:num>
                        <m:r>
                          <a:rPr lang="en-CA" sz="2200" i="1">
                            <a:latin typeface="Cambria Math"/>
                          </a:rPr>
                          <m:t>1</m:t>
                        </m:r>
                      </m:num>
                      <m:den>
                        <m:r>
                          <a:rPr lang="en-CA" sz="2200" i="1">
                            <a:latin typeface="Cambria Math"/>
                          </a:rPr>
                          <m:t>2</m:t>
                        </m:r>
                      </m:den>
                    </m:f>
                    <m:r>
                      <a:rPr lang="en-CA" sz="2200" i="1">
                        <a:latin typeface="Cambria Math"/>
                      </a:rPr>
                      <m:t> </m:t>
                    </m:r>
                    <m:r>
                      <a:rPr lang="en-CA" sz="2200" i="1">
                        <a:latin typeface="Cambria Math"/>
                      </a:rPr>
                      <m:t>𝑚</m:t>
                    </m:r>
                    <m:r>
                      <a:rPr lang="en-CA" sz="2200" i="1">
                        <a:latin typeface="Cambria Math"/>
                      </a:rPr>
                      <m:t> </m:t>
                    </m:r>
                    <m:sSup>
                      <m:sSupPr>
                        <m:ctrlPr>
                          <a:rPr lang="en-CA" sz="2200" i="1">
                            <a:latin typeface="Cambria Math"/>
                          </a:rPr>
                        </m:ctrlPr>
                      </m:sSupPr>
                      <m:e>
                        <m:r>
                          <a:rPr lang="en-CA" sz="2200" i="1">
                            <a:latin typeface="Cambria Math"/>
                          </a:rPr>
                          <m:t>𝑣</m:t>
                        </m:r>
                      </m:e>
                      <m:sup>
                        <m:r>
                          <a:rPr lang="en-CA" sz="2200" i="1">
                            <a:latin typeface="Cambria Math"/>
                          </a:rPr>
                          <m:t>2</m:t>
                        </m:r>
                      </m:sup>
                    </m:sSup>
                  </m:oMath>
                </a14:m>
                <a:r>
                  <a:rPr lang="en-CA" sz="2200" dirty="0" smtClean="0"/>
                  <a:t>,</a:t>
                </a:r>
                <a:r>
                  <a:rPr lang="en-CA" sz="2200" dirty="0"/>
                  <a:t> of an object is the energy it possesses  due to its </a:t>
                </a:r>
                <a:r>
                  <a:rPr lang="en-CA" sz="2200" dirty="0" smtClean="0"/>
                  <a:t>motion, where </a:t>
                </a:r>
                <a14:m>
                  <m:oMath xmlns:m="http://schemas.openxmlformats.org/officeDocument/2006/math">
                    <m:r>
                      <a:rPr lang="en-CA" sz="2200" b="0" i="1" smtClean="0">
                        <a:latin typeface="Cambria Math"/>
                      </a:rPr>
                      <m:t>𝑚</m:t>
                    </m:r>
                  </m:oMath>
                </a14:m>
                <a:r>
                  <a:rPr lang="en-CA" sz="2200" dirty="0" smtClean="0"/>
                  <a:t> is the mass and </a:t>
                </a:r>
                <a14:m>
                  <m:oMath xmlns:m="http://schemas.openxmlformats.org/officeDocument/2006/math">
                    <m:r>
                      <a:rPr lang="en-CA" sz="2200" b="0" i="1" smtClean="0">
                        <a:latin typeface="Cambria Math"/>
                      </a:rPr>
                      <m:t>𝑣</m:t>
                    </m:r>
                  </m:oMath>
                </a14:m>
                <a:r>
                  <a:rPr lang="en-CA" sz="2200" dirty="0" smtClean="0"/>
                  <a:t> is the velocity of the object. </a:t>
                </a:r>
                <a:r>
                  <a:rPr lang="en-CA" sz="2200" dirty="0"/>
                  <a:t>As the object falls to the ground, it accelerates downward due to gravity. The resulting increase in its velocity leads to an increase in its kinetic </a:t>
                </a:r>
                <a:r>
                  <a:rPr lang="en-CA" sz="2200" dirty="0" smtClean="0"/>
                  <a:t>energy (</a:t>
                </a:r>
                <a14:m>
                  <m:oMath xmlns:m="http://schemas.openxmlformats.org/officeDocument/2006/math">
                    <m:sSub>
                      <m:sSubPr>
                        <m:ctrlPr>
                          <a:rPr lang="en-CA" sz="2200" i="1">
                            <a:latin typeface="Cambria Math"/>
                          </a:rPr>
                        </m:ctrlPr>
                      </m:sSubPr>
                      <m:e>
                        <m:r>
                          <a:rPr lang="en-CA" sz="2200" i="1">
                            <a:latin typeface="Cambria Math"/>
                          </a:rPr>
                          <m:t>𝐸</m:t>
                        </m:r>
                      </m:e>
                      <m:sub>
                        <m:r>
                          <a:rPr lang="en-CA" sz="2200" i="1">
                            <a:latin typeface="Cambria Math"/>
                          </a:rPr>
                          <m:t>𝐾</m:t>
                        </m:r>
                      </m:sub>
                    </m:sSub>
                    <m:r>
                      <a:rPr lang="en-CA" sz="2200" b="0" i="1" smtClean="0">
                        <a:latin typeface="Cambria Math"/>
                        <a:ea typeface="Cambria Math"/>
                      </a:rPr>
                      <m:t>∝ </m:t>
                    </m:r>
                    <m:sSup>
                      <m:sSupPr>
                        <m:ctrlPr>
                          <a:rPr lang="en-CA" sz="2200" b="0" i="1" smtClean="0">
                            <a:latin typeface="Cambria Math"/>
                            <a:ea typeface="Cambria Math"/>
                          </a:rPr>
                        </m:ctrlPr>
                      </m:sSupPr>
                      <m:e>
                        <m:r>
                          <a:rPr lang="en-CA" sz="2200" b="0" i="1" smtClean="0">
                            <a:latin typeface="Cambria Math"/>
                            <a:ea typeface="Cambria Math"/>
                          </a:rPr>
                          <m:t>𝑣</m:t>
                        </m:r>
                      </m:e>
                      <m:sup>
                        <m:r>
                          <a:rPr lang="en-CA" sz="2200" b="0" i="1" smtClean="0">
                            <a:latin typeface="Cambria Math"/>
                            <a:ea typeface="Cambria Math"/>
                          </a:rPr>
                          <m:t>2</m:t>
                        </m:r>
                      </m:sup>
                    </m:sSup>
                  </m:oMath>
                </a14:m>
                <a:r>
                  <a:rPr lang="en-CA" sz="2200" dirty="0" smtClean="0"/>
                  <a:t>).</a:t>
                </a:r>
              </a:p>
              <a:p>
                <a:pPr>
                  <a:spcBef>
                    <a:spcPts val="1200"/>
                  </a:spcBef>
                  <a:buNone/>
                </a:pPr>
                <a:r>
                  <a:rPr lang="en-CA" altLang="en-US" sz="2200" dirty="0" smtClean="0"/>
                  <a:t>The potential </a:t>
                </a:r>
                <a:r>
                  <a:rPr lang="en-CA" altLang="en-US" sz="2200" dirty="0"/>
                  <a:t>energy, </a:t>
                </a:r>
                <a14:m>
                  <m:oMath xmlns:m="http://schemas.openxmlformats.org/officeDocument/2006/math">
                    <m:sSub>
                      <m:sSubPr>
                        <m:ctrlPr>
                          <a:rPr lang="en-CA" sz="2200" i="1">
                            <a:latin typeface="Cambria Math"/>
                          </a:rPr>
                        </m:ctrlPr>
                      </m:sSubPr>
                      <m:e>
                        <m:r>
                          <a:rPr lang="en-CA" sz="2200" i="1">
                            <a:latin typeface="Cambria Math"/>
                          </a:rPr>
                          <m:t>𝐸</m:t>
                        </m:r>
                      </m:e>
                      <m:sub>
                        <m:r>
                          <a:rPr lang="en-CA" sz="2200" b="0" i="1" smtClean="0">
                            <a:latin typeface="Cambria Math"/>
                          </a:rPr>
                          <m:t>𝑃</m:t>
                        </m:r>
                      </m:sub>
                    </m:sSub>
                    <m:r>
                      <a:rPr lang="en-CA" sz="2200" b="0" i="1" smtClean="0">
                        <a:latin typeface="Cambria Math"/>
                      </a:rPr>
                      <m:t>=</m:t>
                    </m:r>
                    <m:r>
                      <a:rPr lang="en-CA" sz="2200" b="0" i="1" smtClean="0">
                        <a:latin typeface="Cambria Math"/>
                      </a:rPr>
                      <m:t>𝑚</m:t>
                    </m:r>
                    <m:r>
                      <a:rPr lang="en-CA" sz="2200" b="0" i="1" smtClean="0">
                        <a:latin typeface="Cambria Math"/>
                      </a:rPr>
                      <m:t> </m:t>
                    </m:r>
                    <m:r>
                      <a:rPr lang="en-CA" sz="2200" b="0" i="1" smtClean="0">
                        <a:latin typeface="Cambria Math"/>
                      </a:rPr>
                      <m:t>𝑔</m:t>
                    </m:r>
                    <m:r>
                      <a:rPr lang="en-CA" sz="2200" b="0" i="1" smtClean="0">
                        <a:latin typeface="Cambria Math"/>
                      </a:rPr>
                      <m:t> </m:t>
                    </m:r>
                    <m:r>
                      <a:rPr lang="en-CA" sz="2200" b="0" i="1" smtClean="0">
                        <a:latin typeface="Cambria Math"/>
                      </a:rPr>
                      <m:t>h</m:t>
                    </m:r>
                  </m:oMath>
                </a14:m>
                <a:r>
                  <a:rPr lang="en-CA" altLang="en-US" sz="2200" dirty="0"/>
                  <a:t>, is the energy possessed by an object in a given position relative to a reference </a:t>
                </a:r>
                <a:r>
                  <a:rPr lang="en-CA" altLang="en-US" sz="2200" dirty="0" smtClean="0"/>
                  <a:t>position, where </a:t>
                </a:r>
                <a14:m>
                  <m:oMath xmlns:m="http://schemas.openxmlformats.org/officeDocument/2006/math">
                    <m:r>
                      <a:rPr lang="en-CA" sz="2200" b="0" i="1" smtClean="0">
                        <a:latin typeface="Cambria Math"/>
                      </a:rPr>
                      <m:t>𝑚</m:t>
                    </m:r>
                  </m:oMath>
                </a14:m>
                <a:r>
                  <a:rPr lang="en-CA" altLang="en-US" sz="2200" dirty="0" smtClean="0"/>
                  <a:t> </a:t>
                </a:r>
                <a:r>
                  <a:rPr lang="en-CA" altLang="en-US" sz="2200" dirty="0"/>
                  <a:t>is the mass of the object, </a:t>
                </a:r>
                <a14:m>
                  <m:oMath xmlns:m="http://schemas.openxmlformats.org/officeDocument/2006/math">
                    <m:r>
                      <a:rPr lang="en-CA" sz="2200" b="0" i="1" smtClean="0">
                        <a:latin typeface="Cambria Math"/>
                      </a:rPr>
                      <m:t>𝑔</m:t>
                    </m:r>
                  </m:oMath>
                </a14:m>
                <a:r>
                  <a:rPr lang="en-CA" altLang="en-US" sz="2200" dirty="0"/>
                  <a:t> is the acceleration due to gravity, and </a:t>
                </a:r>
                <a14:m>
                  <m:oMath xmlns:m="http://schemas.openxmlformats.org/officeDocument/2006/math">
                    <m:r>
                      <a:rPr lang="en-CA" sz="2200" b="0" i="1" smtClean="0">
                        <a:latin typeface="Cambria Math"/>
                      </a:rPr>
                      <m:t>h</m:t>
                    </m:r>
                  </m:oMath>
                </a14:m>
                <a:r>
                  <a:rPr lang="en-CA" altLang="en-US" sz="2200" dirty="0"/>
                  <a:t> is the height of the object. As the object falls to the ground, the height </a:t>
                </a:r>
                <a:r>
                  <a:rPr lang="en-CA" altLang="en-US" sz="2200" dirty="0" smtClean="0"/>
                  <a:t>decreases relative to the ground. </a:t>
                </a:r>
                <a:r>
                  <a:rPr lang="en-CA" altLang="en-US" sz="2200" dirty="0"/>
                  <a:t>The resulting decrease in the height of the object leads to a decrease in its potential </a:t>
                </a:r>
                <a:r>
                  <a:rPr lang="en-CA" altLang="en-US" sz="2200" dirty="0" smtClean="0"/>
                  <a:t>energy (</a:t>
                </a:r>
                <a14:m>
                  <m:oMath xmlns:m="http://schemas.openxmlformats.org/officeDocument/2006/math">
                    <m:sSub>
                      <m:sSubPr>
                        <m:ctrlPr>
                          <a:rPr lang="en-CA" sz="2200" i="1">
                            <a:latin typeface="Cambria Math"/>
                          </a:rPr>
                        </m:ctrlPr>
                      </m:sSubPr>
                      <m:e>
                        <m:r>
                          <a:rPr lang="en-CA" sz="2200" i="1">
                            <a:latin typeface="Cambria Math"/>
                          </a:rPr>
                          <m:t>𝐸</m:t>
                        </m:r>
                      </m:e>
                      <m:sub>
                        <m:r>
                          <a:rPr lang="en-CA" sz="2200" b="0" i="1" smtClean="0">
                            <a:latin typeface="Cambria Math"/>
                          </a:rPr>
                          <m:t>𝑃</m:t>
                        </m:r>
                      </m:sub>
                    </m:sSub>
                    <m:r>
                      <a:rPr lang="en-CA" sz="2200" b="0" i="1" smtClean="0">
                        <a:latin typeface="Cambria Math"/>
                        <a:ea typeface="Cambria Math"/>
                      </a:rPr>
                      <m:t>∝</m:t>
                    </m:r>
                    <m:r>
                      <a:rPr lang="en-CA" sz="2200" b="0" i="1" smtClean="0">
                        <a:latin typeface="Cambria Math"/>
                        <a:ea typeface="Cambria Math"/>
                      </a:rPr>
                      <m:t>h</m:t>
                    </m:r>
                  </m:oMath>
                </a14:m>
                <a:r>
                  <a:rPr lang="en-CA" altLang="en-US" sz="2200" dirty="0" smtClean="0"/>
                  <a:t>).</a:t>
                </a:r>
              </a:p>
              <a:p>
                <a:pPr>
                  <a:spcBef>
                    <a:spcPts val="1200"/>
                  </a:spcBef>
                  <a:buNone/>
                </a:pPr>
                <a:r>
                  <a:rPr lang="en-CA" altLang="en-US" sz="2200" dirty="0" smtClean="0"/>
                  <a:t>Thus, </a:t>
                </a:r>
                <a:r>
                  <a:rPr lang="en-CA" altLang="en-US" sz="2200" b="1" dirty="0" smtClean="0"/>
                  <a:t>A</a:t>
                </a:r>
                <a:r>
                  <a:rPr lang="en-CA" altLang="en-US" sz="2200" dirty="0" smtClean="0"/>
                  <a:t> is the correct answer.</a:t>
                </a:r>
                <a:endParaRPr lang="en-US" altLang="en-US" sz="2200" dirty="0"/>
              </a:p>
            </p:txBody>
          </p:sp>
        </mc:Choice>
        <mc:Fallback xmlns="">
          <p:sp>
            <p:nvSpPr>
              <p:cNvPr id="6152" name="Text Box 6"/>
              <p:cNvSpPr txBox="1">
                <a:spLocks noRot="1" noChangeAspect="1" noMove="1" noResize="1" noEditPoints="1" noAdjustHandles="1" noChangeArrowheads="1" noChangeShapeType="1" noTextEdit="1"/>
              </p:cNvSpPr>
              <p:nvPr/>
            </p:nvSpPr>
            <p:spPr bwMode="auto">
              <a:xfrm>
                <a:off x="96838" y="1527175"/>
                <a:ext cx="8867650" cy="5094728"/>
              </a:xfrm>
              <a:prstGeom prst="rect">
                <a:avLst/>
              </a:prstGeom>
              <a:blipFill rotWithShape="1">
                <a:blip r:embed="rId4"/>
                <a:stretch>
                  <a:fillRect l="-893" t="-599" r="-756" b="-155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noFill/>
                  </a:rPr>
                  <a:t> </a:t>
                </a:r>
              </a:p>
            </p:txBody>
          </p:sp>
        </mc:Fallback>
      </mc:AlternateContent>
    </p:spTree>
    <p:extLst>
      <p:ext uri="{BB962C8B-B14F-4D97-AF65-F5344CB8AC3E}">
        <p14:creationId xmlns:p14="http://schemas.microsoft.com/office/powerpoint/2010/main" val="648658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14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614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614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615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6151" name="Group 17"/>
          <p:cNvGrpSpPr>
            <a:grpSpLocks/>
          </p:cNvGrpSpPr>
          <p:nvPr/>
        </p:nvGrpSpPr>
        <p:grpSpPr bwMode="auto">
          <a:xfrm>
            <a:off x="0" y="0"/>
            <a:ext cx="9144000" cy="1527175"/>
            <a:chOff x="0" y="0"/>
            <a:chExt cx="5760" cy="962"/>
          </a:xfrm>
        </p:grpSpPr>
        <p:pic>
          <p:nvPicPr>
            <p:cNvPr id="6153"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dirty="0" smtClean="0">
                  <a:solidFill>
                    <a:schemeClr val="bg1"/>
                  </a:solidFill>
                </a:rPr>
                <a:t>Solution continued</a:t>
              </a:r>
              <a:endParaRPr lang="en-CA" altLang="en-US" sz="3600" b="1" dirty="0">
                <a:solidFill>
                  <a:schemeClr val="bg1"/>
                </a:solidFill>
              </a:endParaRPr>
            </a:p>
          </p:txBody>
        </p:sp>
        <p:sp>
          <p:nvSpPr>
            <p:cNvPr id="615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51026" y="1909763"/>
            <a:ext cx="3641948" cy="3924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29717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123"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5124"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5125"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5126"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5127" name="Group 17"/>
          <p:cNvGrpSpPr>
            <a:grpSpLocks/>
          </p:cNvGrpSpPr>
          <p:nvPr/>
        </p:nvGrpSpPr>
        <p:grpSpPr bwMode="auto">
          <a:xfrm>
            <a:off x="0" y="0"/>
            <a:ext cx="9144000" cy="1527175"/>
            <a:chOff x="0" y="0"/>
            <a:chExt cx="5760" cy="962"/>
          </a:xfrm>
        </p:grpSpPr>
        <p:pic>
          <p:nvPicPr>
            <p:cNvPr id="5131"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2"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dirty="0" smtClean="0">
                  <a:solidFill>
                    <a:schemeClr val="bg1"/>
                  </a:solidFill>
                </a:rPr>
                <a:t>Energy </a:t>
              </a:r>
              <a:r>
                <a:rPr lang="en-US" altLang="en-US" sz="3600" b="1" dirty="0">
                  <a:solidFill>
                    <a:schemeClr val="bg1"/>
                  </a:solidFill>
                </a:rPr>
                <a:t>Problems </a:t>
              </a:r>
              <a:r>
                <a:rPr lang="en-US" altLang="en-US" sz="3600" b="1" dirty="0" smtClean="0">
                  <a:solidFill>
                    <a:schemeClr val="bg1"/>
                  </a:solidFill>
                </a:rPr>
                <a:t>V</a:t>
              </a:r>
              <a:endParaRPr lang="en-CA" altLang="en-US" sz="3600" b="1" dirty="0">
                <a:solidFill>
                  <a:schemeClr val="bg1"/>
                </a:solidFill>
              </a:endParaRPr>
            </a:p>
          </p:txBody>
        </p:sp>
        <p:sp>
          <p:nvSpPr>
            <p:cNvPr id="5133"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sp>
        <p:nvSpPr>
          <p:cNvPr id="5128" name="Rectangle 2"/>
          <p:cNvSpPr>
            <a:spLocks noChangeArrowheads="1"/>
          </p:cNvSpPr>
          <p:nvPr/>
        </p:nvSpPr>
        <p:spPr bwMode="auto">
          <a:xfrm>
            <a:off x="285750" y="1563688"/>
            <a:ext cx="85344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50000"/>
              </a:spcBef>
              <a:buNone/>
            </a:pPr>
            <a:r>
              <a:rPr lang="en-CA" altLang="en-US" sz="2200" dirty="0">
                <a:solidFill>
                  <a:srgbClr val="000000"/>
                </a:solidFill>
              </a:rPr>
              <a:t>A ball is thrown at a wall and bounces back with an equal speed. Which of the following are true?</a:t>
            </a:r>
          </a:p>
        </p:txBody>
      </p:sp>
      <p:sp>
        <p:nvSpPr>
          <p:cNvPr id="5129" name="Text Box 4"/>
          <p:cNvSpPr txBox="1">
            <a:spLocks noChangeArrowheads="1"/>
          </p:cNvSpPr>
          <p:nvPr/>
        </p:nvSpPr>
        <p:spPr bwMode="auto">
          <a:xfrm>
            <a:off x="285750" y="2813213"/>
            <a:ext cx="8174682" cy="2326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buFontTx/>
              <a:buAutoNum type="alphaUcPeriod"/>
            </a:pPr>
            <a:r>
              <a:rPr lang="en-CA" altLang="en-US" sz="2200" dirty="0"/>
              <a:t>The kinetic energy of the ball is the same before and after the </a:t>
            </a:r>
            <a:r>
              <a:rPr lang="en-CA" altLang="en-US" sz="2200" dirty="0" smtClean="0"/>
              <a:t>collision.</a:t>
            </a:r>
            <a:endParaRPr lang="en-CA" altLang="en-US" sz="2200" dirty="0"/>
          </a:p>
          <a:p>
            <a:pPr>
              <a:buFontTx/>
              <a:buAutoNum type="alphaUcPeriod"/>
            </a:pPr>
            <a:r>
              <a:rPr lang="en-CA" altLang="en-US" sz="2200" dirty="0"/>
              <a:t>The momentum of the ball is the same before and after the </a:t>
            </a:r>
            <a:r>
              <a:rPr lang="en-CA" altLang="en-US" sz="2200" dirty="0" smtClean="0"/>
              <a:t>collision.</a:t>
            </a:r>
            <a:endParaRPr lang="en-CA" altLang="en-US" sz="2200" dirty="0"/>
          </a:p>
          <a:p>
            <a:pPr>
              <a:buFontTx/>
              <a:buAutoNum type="alphaUcPeriod"/>
            </a:pPr>
            <a:r>
              <a:rPr lang="en-CA" altLang="en-US" sz="2200" dirty="0"/>
              <a:t>Both A and </a:t>
            </a:r>
            <a:r>
              <a:rPr lang="en-CA" altLang="en-US" sz="2200" dirty="0" smtClean="0"/>
              <a:t>B.</a:t>
            </a:r>
            <a:endParaRPr lang="en-CA" altLang="en-US" sz="2200" dirty="0"/>
          </a:p>
          <a:p>
            <a:pPr>
              <a:buFontTx/>
              <a:buAutoNum type="alphaUcPeriod"/>
            </a:pPr>
            <a:r>
              <a:rPr lang="en-CA" altLang="en-US" sz="2200" dirty="0" smtClean="0"/>
              <a:t>None </a:t>
            </a:r>
            <a:r>
              <a:rPr lang="en-CA" altLang="en-US" sz="2200" dirty="0"/>
              <a:t>of the </a:t>
            </a:r>
            <a:r>
              <a:rPr lang="en-CA" altLang="en-US" sz="2200" dirty="0" smtClean="0"/>
              <a:t>above.</a:t>
            </a:r>
            <a:endParaRPr lang="en-US" altLang="en-US" sz="2200" i="1" baseline="-25000" dirty="0"/>
          </a:p>
        </p:txBody>
      </p:sp>
    </p:spTree>
    <p:extLst>
      <p:ext uri="{BB962C8B-B14F-4D97-AF65-F5344CB8AC3E}">
        <p14:creationId xmlns:p14="http://schemas.microsoft.com/office/powerpoint/2010/main" val="1217050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14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614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614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615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6151" name="Group 17"/>
          <p:cNvGrpSpPr>
            <a:grpSpLocks/>
          </p:cNvGrpSpPr>
          <p:nvPr/>
        </p:nvGrpSpPr>
        <p:grpSpPr bwMode="auto">
          <a:xfrm>
            <a:off x="0" y="0"/>
            <a:ext cx="9144000" cy="1527175"/>
            <a:chOff x="0" y="0"/>
            <a:chExt cx="5760" cy="962"/>
          </a:xfrm>
        </p:grpSpPr>
        <p:pic>
          <p:nvPicPr>
            <p:cNvPr id="6153"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a:solidFill>
                    <a:schemeClr val="bg1"/>
                  </a:solidFill>
                </a:rPr>
                <a:t>Solution</a:t>
              </a:r>
              <a:endParaRPr lang="en-CA" altLang="en-US" sz="3600" b="1">
                <a:solidFill>
                  <a:schemeClr val="bg1"/>
                </a:solidFill>
              </a:endParaRPr>
            </a:p>
          </p:txBody>
        </p:sp>
        <p:sp>
          <p:nvSpPr>
            <p:cNvPr id="615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sp>
        <p:nvSpPr>
          <p:cNvPr id="6152" name="Text Box 6"/>
          <p:cNvSpPr txBox="1">
            <a:spLocks noChangeArrowheads="1"/>
          </p:cNvSpPr>
          <p:nvPr/>
        </p:nvSpPr>
        <p:spPr bwMode="auto">
          <a:xfrm>
            <a:off x="96838" y="1527175"/>
            <a:ext cx="886765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ts val="1200"/>
              </a:spcBef>
              <a:buFontTx/>
              <a:buNone/>
            </a:pPr>
            <a:r>
              <a:rPr lang="en-CA" altLang="en-US" sz="2200" b="1" dirty="0" smtClean="0"/>
              <a:t>Answer:</a:t>
            </a:r>
            <a:r>
              <a:rPr lang="en-CA" altLang="en-US" sz="2200" dirty="0"/>
              <a:t> A</a:t>
            </a:r>
          </a:p>
          <a:p>
            <a:pPr>
              <a:spcBef>
                <a:spcPts val="1200"/>
              </a:spcBef>
              <a:buNone/>
            </a:pPr>
            <a:r>
              <a:rPr lang="en-CA" altLang="en-US" sz="2200" b="1" dirty="0"/>
              <a:t>Justification: </a:t>
            </a:r>
            <a:r>
              <a:rPr lang="en-CA" sz="2200" dirty="0" smtClean="0"/>
              <a:t>Note that the velocity of the ball changes, however </a:t>
            </a:r>
            <a:r>
              <a:rPr lang="en-CA" sz="2200" dirty="0"/>
              <a:t>its magnitude </a:t>
            </a:r>
            <a:r>
              <a:rPr lang="en-CA" sz="2200" dirty="0" smtClean="0"/>
              <a:t>(speed)  remains constant before and after the collision against the wall. Recall that the kinetic </a:t>
            </a:r>
            <a:r>
              <a:rPr lang="en-CA" sz="2200" dirty="0"/>
              <a:t>energy </a:t>
            </a:r>
            <a:r>
              <a:rPr lang="en-CA" sz="2200" dirty="0" smtClean="0"/>
              <a:t>of an object is </a:t>
            </a:r>
            <a:r>
              <a:rPr lang="en-CA" sz="2200" dirty="0"/>
              <a:t>a </a:t>
            </a:r>
            <a:r>
              <a:rPr lang="en-CA" sz="2200" dirty="0" smtClean="0"/>
              <a:t>scalar quantity. In this case, the kinetic energy of the ball remains constant </a:t>
            </a:r>
            <a:r>
              <a:rPr lang="en-CA" sz="2200" dirty="0"/>
              <a:t>before and </a:t>
            </a:r>
            <a:r>
              <a:rPr lang="en-CA" sz="2200" dirty="0" smtClean="0"/>
              <a:t>after the collision.</a:t>
            </a:r>
          </a:p>
          <a:p>
            <a:pPr>
              <a:spcBef>
                <a:spcPts val="1200"/>
              </a:spcBef>
              <a:buNone/>
            </a:pPr>
            <a:r>
              <a:rPr lang="en-CA" sz="2200" dirty="0" smtClean="0"/>
              <a:t>Momentum of an object is </a:t>
            </a:r>
            <a:r>
              <a:rPr lang="en-CA" sz="2200" dirty="0"/>
              <a:t>a </a:t>
            </a:r>
            <a:r>
              <a:rPr lang="en-CA" sz="2200" dirty="0" smtClean="0"/>
              <a:t>vector quantity, which depends on the direction of the motion. As </a:t>
            </a:r>
            <a:r>
              <a:rPr lang="en-CA" sz="2200" dirty="0"/>
              <a:t>the direction of velocity changes, the momentum’s direction changes</a:t>
            </a:r>
            <a:r>
              <a:rPr lang="en-CA" sz="2200" dirty="0" smtClean="0"/>
              <a:t>. </a:t>
            </a:r>
            <a:r>
              <a:rPr lang="en-CA" sz="2200" dirty="0"/>
              <a:t>In this case, </a:t>
            </a:r>
            <a:r>
              <a:rPr lang="en-CA" sz="2200" dirty="0" smtClean="0"/>
              <a:t>as the direction of the velocity of the ball changes after the collision, the </a:t>
            </a:r>
            <a:r>
              <a:rPr lang="en-CA" sz="2200" dirty="0"/>
              <a:t>momentum of the ball changes direction </a:t>
            </a:r>
            <a:r>
              <a:rPr lang="en-CA" sz="2200" dirty="0" smtClean="0"/>
              <a:t>as well. </a:t>
            </a:r>
          </a:p>
          <a:p>
            <a:pPr>
              <a:spcBef>
                <a:spcPts val="1200"/>
              </a:spcBef>
              <a:buNone/>
            </a:pPr>
            <a:r>
              <a:rPr lang="en-CA" altLang="en-US" sz="2200" dirty="0" smtClean="0"/>
              <a:t>Thus, </a:t>
            </a:r>
            <a:r>
              <a:rPr lang="en-CA" altLang="en-US" sz="2200" b="1" dirty="0" smtClean="0"/>
              <a:t>A</a:t>
            </a:r>
            <a:r>
              <a:rPr lang="en-CA" altLang="en-US" sz="2200" dirty="0" smtClean="0"/>
              <a:t> is the correct answer.</a:t>
            </a:r>
            <a:endParaRPr lang="en-US" altLang="en-US" sz="2200" dirty="0"/>
          </a:p>
        </p:txBody>
      </p:sp>
    </p:spTree>
    <p:extLst>
      <p:ext uri="{BB962C8B-B14F-4D97-AF65-F5344CB8AC3E}">
        <p14:creationId xmlns:p14="http://schemas.microsoft.com/office/powerpoint/2010/main" val="211346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123"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5124"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5125"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5126"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5127" name="Group 17"/>
          <p:cNvGrpSpPr>
            <a:grpSpLocks/>
          </p:cNvGrpSpPr>
          <p:nvPr/>
        </p:nvGrpSpPr>
        <p:grpSpPr bwMode="auto">
          <a:xfrm>
            <a:off x="0" y="0"/>
            <a:ext cx="9144000" cy="1527175"/>
            <a:chOff x="0" y="0"/>
            <a:chExt cx="5760" cy="962"/>
          </a:xfrm>
        </p:grpSpPr>
        <p:pic>
          <p:nvPicPr>
            <p:cNvPr id="5131"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2"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dirty="0" smtClean="0">
                  <a:solidFill>
                    <a:schemeClr val="bg1"/>
                  </a:solidFill>
                </a:rPr>
                <a:t>Energy </a:t>
              </a:r>
              <a:r>
                <a:rPr lang="en-US" altLang="en-US" sz="3600" b="1" dirty="0">
                  <a:solidFill>
                    <a:schemeClr val="bg1"/>
                  </a:solidFill>
                </a:rPr>
                <a:t>Problems </a:t>
              </a:r>
              <a:r>
                <a:rPr lang="en-US" altLang="en-US" sz="3600" b="1" dirty="0" smtClean="0">
                  <a:solidFill>
                    <a:schemeClr val="bg1"/>
                  </a:solidFill>
                </a:rPr>
                <a:t>VI</a:t>
              </a:r>
              <a:endParaRPr lang="en-CA" altLang="en-US" sz="3600" b="1" dirty="0">
                <a:solidFill>
                  <a:schemeClr val="bg1"/>
                </a:solidFill>
              </a:endParaRPr>
            </a:p>
          </p:txBody>
        </p:sp>
        <p:sp>
          <p:nvSpPr>
            <p:cNvPr id="5133"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mc:AlternateContent xmlns:mc="http://schemas.openxmlformats.org/markup-compatibility/2006" xmlns:a14="http://schemas.microsoft.com/office/drawing/2010/main">
        <mc:Choice Requires="a14">
          <p:sp>
            <p:nvSpPr>
              <p:cNvPr id="5128" name="Rectangle 2"/>
              <p:cNvSpPr>
                <a:spLocks noChangeArrowheads="1"/>
              </p:cNvSpPr>
              <p:nvPr/>
            </p:nvSpPr>
            <p:spPr bwMode="auto">
              <a:xfrm>
                <a:off x="285750" y="1563688"/>
                <a:ext cx="8534400" cy="113505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50000"/>
                  </a:spcBef>
                  <a:buNone/>
                </a:pPr>
                <a:r>
                  <a:rPr lang="en-CA" altLang="en-US" sz="2200" dirty="0" smtClean="0">
                    <a:solidFill>
                      <a:srgbClr val="000000"/>
                    </a:solidFill>
                  </a:rPr>
                  <a:t>An object with mass "</a:t>
                </a:r>
                <a14:m>
                  <m:oMath xmlns:m="http://schemas.openxmlformats.org/officeDocument/2006/math">
                    <m:r>
                      <a:rPr lang="en-CA" altLang="en-US" sz="2200" b="0" i="1" smtClean="0">
                        <a:solidFill>
                          <a:srgbClr val="000000"/>
                        </a:solidFill>
                        <a:latin typeface="Cambria Math"/>
                      </a:rPr>
                      <m:t>𝑚</m:t>
                    </m:r>
                  </m:oMath>
                </a14:m>
                <a:r>
                  <a:rPr lang="en-CA" altLang="en-US" sz="2200" dirty="0" smtClean="0">
                    <a:solidFill>
                      <a:srgbClr val="000000"/>
                    </a:solidFill>
                  </a:rPr>
                  <a:t>" </a:t>
                </a:r>
                <a:r>
                  <a:rPr lang="en-CA" altLang="en-US" sz="2200" dirty="0">
                    <a:solidFill>
                      <a:srgbClr val="000000"/>
                    </a:solidFill>
                  </a:rPr>
                  <a:t>is </a:t>
                </a:r>
                <a:r>
                  <a:rPr lang="en-CA" altLang="en-US" sz="2200" dirty="0" smtClean="0">
                    <a:solidFill>
                      <a:srgbClr val="000000"/>
                    </a:solidFill>
                  </a:rPr>
                  <a:t>initially moving </a:t>
                </a:r>
                <a:r>
                  <a:rPr lang="en-CA" altLang="en-US" sz="2200" dirty="0">
                    <a:solidFill>
                      <a:srgbClr val="000000"/>
                    </a:solidFill>
                  </a:rPr>
                  <a:t>at a </a:t>
                </a:r>
                <a:r>
                  <a:rPr lang="en-CA" altLang="en-US" sz="2200" dirty="0" smtClean="0">
                    <a:solidFill>
                      <a:srgbClr val="000000"/>
                    </a:solidFill>
                  </a:rPr>
                  <a:t>velocity </a:t>
                </a:r>
                <a:r>
                  <a:rPr lang="en-CA" altLang="en-US" sz="2200" dirty="0">
                    <a:solidFill>
                      <a:srgbClr val="000000"/>
                    </a:solidFill>
                  </a:rPr>
                  <a:t>of 10 </a:t>
                </a:r>
                <a:r>
                  <a:rPr lang="en-CA" altLang="en-US" sz="2200" dirty="0" smtClean="0">
                    <a:solidFill>
                      <a:srgbClr val="000000"/>
                    </a:solidFill>
                  </a:rPr>
                  <a:t>m/s (</a:t>
                </a:r>
                <a14:m>
                  <m:oMath xmlns:m="http://schemas.openxmlformats.org/officeDocument/2006/math">
                    <m:sSub>
                      <m:sSubPr>
                        <m:ctrlPr>
                          <a:rPr lang="en-CA" altLang="en-US" sz="2200" i="1" smtClean="0">
                            <a:solidFill>
                              <a:srgbClr val="000000"/>
                            </a:solidFill>
                            <a:latin typeface="Cambria Math"/>
                          </a:rPr>
                        </m:ctrlPr>
                      </m:sSubPr>
                      <m:e>
                        <m:r>
                          <a:rPr lang="en-CA" altLang="en-US" sz="2200" b="0" i="1" smtClean="0">
                            <a:solidFill>
                              <a:srgbClr val="000000"/>
                            </a:solidFill>
                            <a:latin typeface="Cambria Math"/>
                          </a:rPr>
                          <m:t>𝑣</m:t>
                        </m:r>
                      </m:e>
                      <m:sub>
                        <m:r>
                          <a:rPr lang="en-CA" altLang="en-US" sz="2200" b="0" i="1" smtClean="0">
                            <a:solidFill>
                              <a:srgbClr val="000000"/>
                            </a:solidFill>
                            <a:latin typeface="Cambria Math"/>
                          </a:rPr>
                          <m:t>𝑖</m:t>
                        </m:r>
                      </m:sub>
                    </m:sSub>
                    <m:r>
                      <a:rPr lang="en-CA" altLang="en-US" sz="2200" b="0" i="1" smtClean="0">
                        <a:solidFill>
                          <a:srgbClr val="000000"/>
                        </a:solidFill>
                        <a:latin typeface="Cambria Math"/>
                      </a:rPr>
                      <m:t>=10 </m:t>
                    </m:r>
                    <m:r>
                      <a:rPr lang="en-CA" altLang="en-US" sz="2200" b="0" i="1" smtClean="0">
                        <a:solidFill>
                          <a:srgbClr val="000000"/>
                        </a:solidFill>
                        <a:latin typeface="Cambria Math"/>
                      </a:rPr>
                      <m:t>𝑚</m:t>
                    </m:r>
                    <m:r>
                      <a:rPr lang="en-CA" altLang="en-US" sz="2200" b="0" i="1" smtClean="0">
                        <a:solidFill>
                          <a:srgbClr val="000000"/>
                        </a:solidFill>
                        <a:latin typeface="Cambria Math"/>
                      </a:rPr>
                      <m:t>/</m:t>
                    </m:r>
                    <m:r>
                      <a:rPr lang="en-CA" altLang="en-US" sz="2200" b="0" i="1" smtClean="0">
                        <a:solidFill>
                          <a:srgbClr val="000000"/>
                        </a:solidFill>
                        <a:latin typeface="Cambria Math"/>
                      </a:rPr>
                      <m:t>𝑠</m:t>
                    </m:r>
                  </m:oMath>
                </a14:m>
                <a:r>
                  <a:rPr lang="en-CA" altLang="en-US" sz="2200" dirty="0" smtClean="0">
                    <a:solidFill>
                      <a:srgbClr val="000000"/>
                    </a:solidFill>
                  </a:rPr>
                  <a:t>). </a:t>
                </a:r>
                <a:r>
                  <a:rPr lang="en-CA" altLang="en-US" sz="2200" dirty="0">
                    <a:solidFill>
                      <a:srgbClr val="000000"/>
                    </a:solidFill>
                  </a:rPr>
                  <a:t>In order to double this object's kinetic </a:t>
                </a:r>
                <a:r>
                  <a:rPr lang="en-CA" altLang="en-US" sz="2200" dirty="0" smtClean="0">
                    <a:solidFill>
                      <a:srgbClr val="000000"/>
                    </a:solidFill>
                  </a:rPr>
                  <a:t>energy, </a:t>
                </a:r>
                <a:r>
                  <a:rPr lang="en-CA" altLang="en-US" sz="2200" dirty="0">
                    <a:solidFill>
                      <a:srgbClr val="000000"/>
                    </a:solidFill>
                  </a:rPr>
                  <a:t>what must its final velocity </a:t>
                </a:r>
                <a:r>
                  <a:rPr lang="en-CA" altLang="en-US" sz="2200" dirty="0" smtClean="0">
                    <a:solidFill>
                      <a:srgbClr val="000000"/>
                    </a:solidFill>
                  </a:rPr>
                  <a:t>be (</a:t>
                </a:r>
                <a14:m>
                  <m:oMath xmlns:m="http://schemas.openxmlformats.org/officeDocument/2006/math">
                    <m:sSub>
                      <m:sSubPr>
                        <m:ctrlPr>
                          <a:rPr lang="en-CA" altLang="en-US" sz="2200" i="1" smtClean="0">
                            <a:solidFill>
                              <a:srgbClr val="000000"/>
                            </a:solidFill>
                            <a:latin typeface="Cambria Math"/>
                          </a:rPr>
                        </m:ctrlPr>
                      </m:sSubPr>
                      <m:e>
                        <m:r>
                          <a:rPr lang="en-CA" altLang="en-US" sz="2200" b="0" i="1" smtClean="0">
                            <a:solidFill>
                              <a:srgbClr val="000000"/>
                            </a:solidFill>
                            <a:latin typeface="Cambria Math"/>
                          </a:rPr>
                          <m:t>𝑣</m:t>
                        </m:r>
                      </m:e>
                      <m:sub>
                        <m:r>
                          <a:rPr lang="en-CA" altLang="en-US" sz="2200" b="0" i="1" smtClean="0">
                            <a:solidFill>
                              <a:srgbClr val="000000"/>
                            </a:solidFill>
                            <a:latin typeface="Cambria Math"/>
                          </a:rPr>
                          <m:t>𝑓</m:t>
                        </m:r>
                      </m:sub>
                    </m:sSub>
                  </m:oMath>
                </a14:m>
                <a:r>
                  <a:rPr lang="en-CA" altLang="en-US" sz="2200" dirty="0" smtClean="0">
                    <a:solidFill>
                      <a:srgbClr val="000000"/>
                    </a:solidFill>
                  </a:rPr>
                  <a:t>)?</a:t>
                </a:r>
                <a:endParaRPr lang="en-CA" altLang="en-US" sz="2200" dirty="0">
                  <a:solidFill>
                    <a:srgbClr val="000000"/>
                  </a:solidFill>
                </a:endParaRPr>
              </a:p>
            </p:txBody>
          </p:sp>
        </mc:Choice>
        <mc:Fallback xmlns="">
          <p:sp>
            <p:nvSpPr>
              <p:cNvPr id="5128" name="Rectangle 2"/>
              <p:cNvSpPr>
                <a:spLocks noRot="1" noChangeAspect="1" noMove="1" noResize="1" noEditPoints="1" noAdjustHandles="1" noChangeArrowheads="1" noChangeShapeType="1" noTextEdit="1"/>
              </p:cNvSpPr>
              <p:nvPr/>
            </p:nvSpPr>
            <p:spPr bwMode="auto">
              <a:xfrm>
                <a:off x="285750" y="1563688"/>
                <a:ext cx="8534400" cy="1135054"/>
              </a:xfrm>
              <a:prstGeom prst="rect">
                <a:avLst/>
              </a:prstGeom>
              <a:blipFill rotWithShape="1">
                <a:blip r:embed="rId4"/>
                <a:stretch>
                  <a:fillRect l="-929" t="-2688" b="-752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noFill/>
                  </a:rPr>
                  <a:t> </a:t>
                </a:r>
              </a:p>
            </p:txBody>
          </p:sp>
        </mc:Fallback>
      </mc:AlternateContent>
      <p:sp>
        <p:nvSpPr>
          <p:cNvPr id="5129" name="Text Box 4"/>
          <p:cNvSpPr txBox="1">
            <a:spLocks noChangeArrowheads="1"/>
          </p:cNvSpPr>
          <p:nvPr/>
        </p:nvSpPr>
        <p:spPr bwMode="auto">
          <a:xfrm>
            <a:off x="285750" y="2813213"/>
            <a:ext cx="8174682" cy="2055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buFontTx/>
              <a:buAutoNum type="alphaUcPeriod"/>
            </a:pPr>
            <a:r>
              <a:rPr lang="en-CA" altLang="en-US" sz="2200" dirty="0"/>
              <a:t>7 m/s</a:t>
            </a:r>
          </a:p>
          <a:p>
            <a:pPr>
              <a:buFontTx/>
              <a:buAutoNum type="alphaUcPeriod"/>
            </a:pPr>
            <a:r>
              <a:rPr lang="en-CA" altLang="en-US" sz="2200" dirty="0"/>
              <a:t>10 m/s</a:t>
            </a:r>
          </a:p>
          <a:p>
            <a:pPr>
              <a:buFontTx/>
              <a:buAutoNum type="alphaUcPeriod"/>
            </a:pPr>
            <a:r>
              <a:rPr lang="en-CA" altLang="en-US" sz="2200" dirty="0"/>
              <a:t>14 m/s</a:t>
            </a:r>
          </a:p>
          <a:p>
            <a:pPr>
              <a:buFontTx/>
              <a:buAutoNum type="alphaUcPeriod"/>
            </a:pPr>
            <a:r>
              <a:rPr lang="en-CA" altLang="en-US" sz="2200" dirty="0"/>
              <a:t>16 m/s</a:t>
            </a:r>
          </a:p>
          <a:p>
            <a:pPr>
              <a:buFontTx/>
              <a:buAutoNum type="alphaUcPeriod"/>
            </a:pPr>
            <a:r>
              <a:rPr lang="en-CA" altLang="en-US" sz="2200" dirty="0"/>
              <a:t>20 m/s</a:t>
            </a:r>
            <a:endParaRPr lang="en-US" altLang="en-US" sz="2200" i="1" baseline="-25000" dirty="0"/>
          </a:p>
        </p:txBody>
      </p:sp>
    </p:spTree>
    <p:extLst>
      <p:ext uri="{BB962C8B-B14F-4D97-AF65-F5344CB8AC3E}">
        <p14:creationId xmlns:p14="http://schemas.microsoft.com/office/powerpoint/2010/main" val="6782220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14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614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614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615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6151" name="Group 17"/>
          <p:cNvGrpSpPr>
            <a:grpSpLocks/>
          </p:cNvGrpSpPr>
          <p:nvPr/>
        </p:nvGrpSpPr>
        <p:grpSpPr bwMode="auto">
          <a:xfrm>
            <a:off x="0" y="0"/>
            <a:ext cx="9144000" cy="1527175"/>
            <a:chOff x="0" y="0"/>
            <a:chExt cx="5760" cy="962"/>
          </a:xfrm>
        </p:grpSpPr>
        <p:pic>
          <p:nvPicPr>
            <p:cNvPr id="6153"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a:solidFill>
                    <a:schemeClr val="bg1"/>
                  </a:solidFill>
                </a:rPr>
                <a:t>Solution</a:t>
              </a:r>
              <a:endParaRPr lang="en-CA" altLang="en-US" sz="3600" b="1">
                <a:solidFill>
                  <a:schemeClr val="bg1"/>
                </a:solidFill>
              </a:endParaRPr>
            </a:p>
          </p:txBody>
        </p:sp>
        <p:sp>
          <p:nvSpPr>
            <p:cNvPr id="615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mc:AlternateContent xmlns:mc="http://schemas.openxmlformats.org/markup-compatibility/2006" xmlns:a14="http://schemas.microsoft.com/office/drawing/2010/main">
        <mc:Choice Requires="a14">
          <p:sp>
            <p:nvSpPr>
              <p:cNvPr id="6152" name="Text Box 6"/>
              <p:cNvSpPr txBox="1">
                <a:spLocks noChangeArrowheads="1"/>
              </p:cNvSpPr>
              <p:nvPr/>
            </p:nvSpPr>
            <p:spPr bwMode="auto">
              <a:xfrm>
                <a:off x="96838" y="1527175"/>
                <a:ext cx="8867650" cy="404662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ts val="1200"/>
                  </a:spcBef>
                  <a:buFontTx/>
                  <a:buNone/>
                </a:pPr>
                <a:r>
                  <a:rPr lang="en-CA" altLang="en-US" sz="2200" b="1" dirty="0" smtClean="0"/>
                  <a:t>Answer:</a:t>
                </a:r>
                <a:r>
                  <a:rPr lang="en-CA" altLang="en-US" sz="2200" dirty="0"/>
                  <a:t> </a:t>
                </a:r>
                <a:r>
                  <a:rPr lang="en-CA" altLang="en-US" sz="2200" dirty="0" smtClean="0"/>
                  <a:t>C</a:t>
                </a:r>
                <a:endParaRPr lang="en-CA" altLang="en-US" sz="2200" dirty="0"/>
              </a:p>
              <a:p>
                <a:pPr>
                  <a:spcBef>
                    <a:spcPts val="1200"/>
                  </a:spcBef>
                  <a:buNone/>
                </a:pPr>
                <a:r>
                  <a:rPr lang="en-CA" altLang="en-US" sz="2200" b="1" dirty="0"/>
                  <a:t>Justification: </a:t>
                </a:r>
                <a:r>
                  <a:rPr lang="en-CA" altLang="en-US" sz="2200" dirty="0"/>
                  <a:t>Remember, kinetic energy is the energy of motion and it depends on the mass </a:t>
                </a:r>
                <a:r>
                  <a:rPr lang="en-CA" altLang="en-US" sz="2200" dirty="0" smtClean="0"/>
                  <a:t>(</a:t>
                </a:r>
                <a14:m>
                  <m:oMath xmlns:m="http://schemas.openxmlformats.org/officeDocument/2006/math">
                    <m:r>
                      <a:rPr lang="en-CA" altLang="en-US" sz="2200" i="1">
                        <a:solidFill>
                          <a:srgbClr val="000000"/>
                        </a:solidFill>
                        <a:latin typeface="Cambria Math"/>
                      </a:rPr>
                      <m:t>𝑚</m:t>
                    </m:r>
                  </m:oMath>
                </a14:m>
                <a:r>
                  <a:rPr lang="en-CA" altLang="en-US" sz="2200" dirty="0" smtClean="0"/>
                  <a:t>) and </a:t>
                </a:r>
                <a:r>
                  <a:rPr lang="en-CA" altLang="en-US" sz="2200" dirty="0"/>
                  <a:t>speed </a:t>
                </a:r>
                <a:r>
                  <a:rPr lang="en-CA" altLang="en-US" sz="2200" dirty="0" smtClean="0"/>
                  <a:t>(</a:t>
                </a:r>
                <a14:m>
                  <m:oMath xmlns:m="http://schemas.openxmlformats.org/officeDocument/2006/math">
                    <m:r>
                      <a:rPr lang="en-CA" altLang="en-US" sz="2200" b="0" i="1" smtClean="0">
                        <a:latin typeface="Cambria Math"/>
                      </a:rPr>
                      <m:t>𝑣</m:t>
                    </m:r>
                  </m:oMath>
                </a14:m>
                <a:r>
                  <a:rPr lang="en-CA" altLang="en-US" sz="2200" dirty="0" smtClean="0"/>
                  <a:t>) of </a:t>
                </a:r>
                <a:r>
                  <a:rPr lang="en-CA" altLang="en-US" sz="2200" dirty="0"/>
                  <a:t>the object. The </a:t>
                </a:r>
                <a:r>
                  <a:rPr lang="en-CA" altLang="en-US" sz="2200" dirty="0" smtClean="0"/>
                  <a:t>kinetic </a:t>
                </a:r>
                <a:r>
                  <a:rPr lang="en-CA" altLang="en-US" sz="2200" dirty="0"/>
                  <a:t>energy of an object is given by </a:t>
                </a:r>
                <a14:m>
                  <m:oMath xmlns:m="http://schemas.openxmlformats.org/officeDocument/2006/math">
                    <m:sSub>
                      <m:sSubPr>
                        <m:ctrlPr>
                          <a:rPr lang="en-CA" altLang="en-US" sz="2200" i="1" smtClean="0">
                            <a:solidFill>
                              <a:srgbClr val="000000"/>
                            </a:solidFill>
                            <a:latin typeface="Cambria Math"/>
                          </a:rPr>
                        </m:ctrlPr>
                      </m:sSubPr>
                      <m:e>
                        <m:r>
                          <a:rPr lang="en-CA" altLang="en-US" sz="2200" b="0" i="1" smtClean="0">
                            <a:solidFill>
                              <a:srgbClr val="000000"/>
                            </a:solidFill>
                            <a:latin typeface="Cambria Math"/>
                          </a:rPr>
                          <m:t>𝐸</m:t>
                        </m:r>
                      </m:e>
                      <m:sub>
                        <m:r>
                          <a:rPr lang="en-CA" altLang="en-US" sz="2200" b="0" i="1" smtClean="0">
                            <a:solidFill>
                              <a:srgbClr val="000000"/>
                            </a:solidFill>
                            <a:latin typeface="Cambria Math"/>
                          </a:rPr>
                          <m:t>𝐾</m:t>
                        </m:r>
                      </m:sub>
                    </m:sSub>
                    <m:r>
                      <a:rPr lang="en-CA" altLang="en-US" sz="2200" b="0" i="1" smtClean="0">
                        <a:solidFill>
                          <a:srgbClr val="000000"/>
                        </a:solidFill>
                        <a:latin typeface="Cambria Math"/>
                      </a:rPr>
                      <m:t>= </m:t>
                    </m:r>
                    <m:f>
                      <m:fPr>
                        <m:ctrlPr>
                          <a:rPr lang="en-CA" altLang="en-US" sz="2200" b="0" i="1" smtClean="0">
                            <a:solidFill>
                              <a:srgbClr val="000000"/>
                            </a:solidFill>
                            <a:latin typeface="Cambria Math"/>
                          </a:rPr>
                        </m:ctrlPr>
                      </m:fPr>
                      <m:num>
                        <m:r>
                          <a:rPr lang="en-CA" altLang="en-US" sz="2200" b="0" i="1" smtClean="0">
                            <a:solidFill>
                              <a:srgbClr val="000000"/>
                            </a:solidFill>
                            <a:latin typeface="Cambria Math"/>
                          </a:rPr>
                          <m:t>1</m:t>
                        </m:r>
                      </m:num>
                      <m:den>
                        <m:r>
                          <a:rPr lang="en-CA" altLang="en-US" sz="2200" b="0" i="1" smtClean="0">
                            <a:solidFill>
                              <a:srgbClr val="000000"/>
                            </a:solidFill>
                            <a:latin typeface="Cambria Math"/>
                          </a:rPr>
                          <m:t>2</m:t>
                        </m:r>
                      </m:den>
                    </m:f>
                    <m:r>
                      <a:rPr lang="en-CA" altLang="en-US" sz="2200" b="0" i="1" smtClean="0">
                        <a:solidFill>
                          <a:srgbClr val="000000"/>
                        </a:solidFill>
                        <a:latin typeface="Cambria Math"/>
                      </a:rPr>
                      <m:t> </m:t>
                    </m:r>
                    <m:r>
                      <a:rPr lang="en-CA" altLang="en-US" sz="2200" b="0" i="1" smtClean="0">
                        <a:solidFill>
                          <a:srgbClr val="000000"/>
                        </a:solidFill>
                        <a:latin typeface="Cambria Math"/>
                      </a:rPr>
                      <m:t>𝑚</m:t>
                    </m:r>
                    <m:sSup>
                      <m:sSupPr>
                        <m:ctrlPr>
                          <a:rPr lang="en-CA" altLang="en-US" sz="2200" b="0" i="1" smtClean="0">
                            <a:solidFill>
                              <a:srgbClr val="000000"/>
                            </a:solidFill>
                            <a:latin typeface="Cambria Math"/>
                          </a:rPr>
                        </m:ctrlPr>
                      </m:sSupPr>
                      <m:e>
                        <m:r>
                          <a:rPr lang="en-CA" altLang="en-US" sz="2200" b="0" i="1" smtClean="0">
                            <a:solidFill>
                              <a:srgbClr val="000000"/>
                            </a:solidFill>
                            <a:latin typeface="Cambria Math"/>
                          </a:rPr>
                          <m:t>𝑣</m:t>
                        </m:r>
                      </m:e>
                      <m:sup>
                        <m:r>
                          <a:rPr lang="en-CA" altLang="en-US" sz="2200" b="0" i="1" smtClean="0">
                            <a:solidFill>
                              <a:srgbClr val="000000"/>
                            </a:solidFill>
                            <a:latin typeface="Cambria Math"/>
                          </a:rPr>
                          <m:t>2</m:t>
                        </m:r>
                      </m:sup>
                    </m:sSup>
                    <m:r>
                      <a:rPr lang="en-CA" altLang="en-US" sz="2200" b="0" i="1" smtClean="0">
                        <a:solidFill>
                          <a:srgbClr val="000000"/>
                        </a:solidFill>
                        <a:latin typeface="Cambria Math"/>
                      </a:rPr>
                      <m:t>.</m:t>
                    </m:r>
                  </m:oMath>
                </a14:m>
                <a:endParaRPr lang="en-CA" altLang="en-US" sz="2200" dirty="0" smtClean="0"/>
              </a:p>
              <a:p>
                <a:pPr>
                  <a:spcBef>
                    <a:spcPts val="1200"/>
                  </a:spcBef>
                  <a:buNone/>
                </a:pPr>
                <a:r>
                  <a:rPr lang="en-CA" altLang="en-US" sz="2200" dirty="0" smtClean="0"/>
                  <a:t>Here, we are given that the </a:t>
                </a:r>
                <a:r>
                  <a:rPr lang="en-CA" altLang="en-US" sz="2200" dirty="0"/>
                  <a:t>final kinetic energy, </a:t>
                </a:r>
                <a14:m>
                  <m:oMath xmlns:m="http://schemas.openxmlformats.org/officeDocument/2006/math">
                    <m:sSub>
                      <m:sSubPr>
                        <m:ctrlPr>
                          <a:rPr lang="en-CA" altLang="en-US" sz="2200" i="1" smtClean="0">
                            <a:solidFill>
                              <a:srgbClr val="000000"/>
                            </a:solidFill>
                            <a:latin typeface="Cambria Math"/>
                          </a:rPr>
                        </m:ctrlPr>
                      </m:sSubPr>
                      <m:e>
                        <m:r>
                          <a:rPr lang="en-CA" altLang="en-US" sz="2200" b="0" i="1" smtClean="0">
                            <a:solidFill>
                              <a:srgbClr val="000000"/>
                            </a:solidFill>
                            <a:latin typeface="Cambria Math"/>
                          </a:rPr>
                          <m:t>𝐸</m:t>
                        </m:r>
                      </m:e>
                      <m:sub>
                        <m:r>
                          <a:rPr lang="en-CA" altLang="en-US" sz="2200" b="0" i="1" smtClean="0">
                            <a:solidFill>
                              <a:srgbClr val="000000"/>
                            </a:solidFill>
                            <a:latin typeface="Cambria Math"/>
                          </a:rPr>
                          <m:t>𝐾𝑓</m:t>
                        </m:r>
                      </m:sub>
                    </m:sSub>
                  </m:oMath>
                </a14:m>
                <a:r>
                  <a:rPr lang="en-CA" altLang="en-US" sz="2200" dirty="0" smtClean="0"/>
                  <a:t>, of the object is double its </a:t>
                </a:r>
                <a:r>
                  <a:rPr lang="en-CA" altLang="en-US" sz="2200" dirty="0"/>
                  <a:t>initial kinetic energy, </a:t>
                </a:r>
                <a14:m>
                  <m:oMath xmlns:m="http://schemas.openxmlformats.org/officeDocument/2006/math">
                    <m:sSub>
                      <m:sSubPr>
                        <m:ctrlPr>
                          <a:rPr lang="en-CA" altLang="en-US" sz="2200" i="1">
                            <a:solidFill>
                              <a:srgbClr val="000000"/>
                            </a:solidFill>
                            <a:latin typeface="Cambria Math"/>
                          </a:rPr>
                        </m:ctrlPr>
                      </m:sSubPr>
                      <m:e>
                        <m:r>
                          <a:rPr lang="en-CA" altLang="en-US" sz="2200" i="1">
                            <a:solidFill>
                              <a:srgbClr val="000000"/>
                            </a:solidFill>
                            <a:latin typeface="Cambria Math"/>
                          </a:rPr>
                          <m:t>𝐸</m:t>
                        </m:r>
                      </m:e>
                      <m:sub>
                        <m:r>
                          <a:rPr lang="en-CA" altLang="en-US" sz="2200" i="1">
                            <a:solidFill>
                              <a:srgbClr val="000000"/>
                            </a:solidFill>
                            <a:latin typeface="Cambria Math"/>
                          </a:rPr>
                          <m:t>𝐾</m:t>
                        </m:r>
                        <m:r>
                          <a:rPr lang="en-CA" altLang="en-US" sz="2200" b="0" i="1" smtClean="0">
                            <a:solidFill>
                              <a:srgbClr val="000000"/>
                            </a:solidFill>
                            <a:latin typeface="Cambria Math"/>
                          </a:rPr>
                          <m:t>𝑖</m:t>
                        </m:r>
                      </m:sub>
                    </m:sSub>
                  </m:oMath>
                </a14:m>
                <a:r>
                  <a:rPr lang="en-CA" altLang="en-US" sz="2200" dirty="0" smtClean="0"/>
                  <a:t>. That is, </a:t>
                </a:r>
                <a14:m>
                  <m:oMath xmlns:m="http://schemas.openxmlformats.org/officeDocument/2006/math">
                    <m:sSub>
                      <m:sSubPr>
                        <m:ctrlPr>
                          <a:rPr lang="en-CA" altLang="en-US" sz="2200" i="1">
                            <a:solidFill>
                              <a:srgbClr val="000000"/>
                            </a:solidFill>
                            <a:latin typeface="Cambria Math"/>
                          </a:rPr>
                        </m:ctrlPr>
                      </m:sSubPr>
                      <m:e>
                        <m:r>
                          <a:rPr lang="en-CA" altLang="en-US" sz="2200" i="1">
                            <a:solidFill>
                              <a:srgbClr val="000000"/>
                            </a:solidFill>
                            <a:latin typeface="Cambria Math"/>
                          </a:rPr>
                          <m:t>𝐸</m:t>
                        </m:r>
                      </m:e>
                      <m:sub>
                        <m:r>
                          <a:rPr lang="en-CA" altLang="en-US" sz="2200" i="1">
                            <a:solidFill>
                              <a:srgbClr val="000000"/>
                            </a:solidFill>
                            <a:latin typeface="Cambria Math"/>
                          </a:rPr>
                          <m:t>𝐾𝑓</m:t>
                        </m:r>
                      </m:sub>
                    </m:sSub>
                    <m:r>
                      <a:rPr lang="en-CA" altLang="en-US" sz="2200" b="0" i="1" smtClean="0">
                        <a:solidFill>
                          <a:srgbClr val="000000"/>
                        </a:solidFill>
                        <a:latin typeface="Cambria Math"/>
                      </a:rPr>
                      <m:t>=2</m:t>
                    </m:r>
                    <m:sSub>
                      <m:sSubPr>
                        <m:ctrlPr>
                          <a:rPr lang="en-CA" altLang="en-US" sz="2200" i="1">
                            <a:solidFill>
                              <a:srgbClr val="000000"/>
                            </a:solidFill>
                            <a:latin typeface="Cambria Math"/>
                          </a:rPr>
                        </m:ctrlPr>
                      </m:sSubPr>
                      <m:e>
                        <m:r>
                          <a:rPr lang="en-CA" altLang="en-US" sz="2200" i="1">
                            <a:solidFill>
                              <a:srgbClr val="000000"/>
                            </a:solidFill>
                            <a:latin typeface="Cambria Math"/>
                          </a:rPr>
                          <m:t>𝐸</m:t>
                        </m:r>
                      </m:e>
                      <m:sub>
                        <m:r>
                          <a:rPr lang="en-CA" altLang="en-US" sz="2200" i="1">
                            <a:solidFill>
                              <a:srgbClr val="000000"/>
                            </a:solidFill>
                            <a:latin typeface="Cambria Math"/>
                          </a:rPr>
                          <m:t>𝐾</m:t>
                        </m:r>
                        <m:r>
                          <a:rPr lang="en-CA" altLang="en-US" sz="2200" b="0" i="1" smtClean="0">
                            <a:solidFill>
                              <a:srgbClr val="000000"/>
                            </a:solidFill>
                            <a:latin typeface="Cambria Math"/>
                          </a:rPr>
                          <m:t>𝑖</m:t>
                        </m:r>
                      </m:sub>
                    </m:sSub>
                  </m:oMath>
                </a14:m>
                <a:r>
                  <a:rPr lang="en-CA" altLang="en-US" sz="2200" dirty="0" smtClean="0"/>
                  <a:t>. So, </a:t>
                </a:r>
                <a14:m>
                  <m:oMath xmlns:m="http://schemas.openxmlformats.org/officeDocument/2006/math">
                    <m:sSub>
                      <m:sSubPr>
                        <m:ctrlPr>
                          <a:rPr lang="en-CA" altLang="en-US" sz="2200" i="1">
                            <a:solidFill>
                              <a:srgbClr val="000000"/>
                            </a:solidFill>
                            <a:latin typeface="Cambria Math"/>
                          </a:rPr>
                        </m:ctrlPr>
                      </m:sSubPr>
                      <m:e>
                        <m:r>
                          <a:rPr lang="en-CA" altLang="en-US" sz="2200" i="1">
                            <a:solidFill>
                              <a:srgbClr val="000000"/>
                            </a:solidFill>
                            <a:latin typeface="Cambria Math"/>
                          </a:rPr>
                          <m:t>𝐸</m:t>
                        </m:r>
                      </m:e>
                      <m:sub>
                        <m:r>
                          <a:rPr lang="en-CA" altLang="en-US" sz="2200" i="1">
                            <a:solidFill>
                              <a:srgbClr val="000000"/>
                            </a:solidFill>
                            <a:latin typeface="Cambria Math"/>
                          </a:rPr>
                          <m:t>𝐾𝑓</m:t>
                        </m:r>
                      </m:sub>
                    </m:sSub>
                    <m:r>
                      <a:rPr lang="en-CA" altLang="en-US" sz="2200" i="1">
                        <a:solidFill>
                          <a:srgbClr val="000000"/>
                        </a:solidFill>
                        <a:latin typeface="Cambria Math"/>
                      </a:rPr>
                      <m:t>=</m:t>
                    </m:r>
                    <m:f>
                      <m:fPr>
                        <m:ctrlPr>
                          <a:rPr lang="en-CA" altLang="en-US" sz="2200" i="1" smtClean="0">
                            <a:solidFill>
                              <a:srgbClr val="000000"/>
                            </a:solidFill>
                            <a:latin typeface="Cambria Math"/>
                          </a:rPr>
                        </m:ctrlPr>
                      </m:fPr>
                      <m:num>
                        <m:r>
                          <a:rPr lang="en-CA" altLang="en-US" sz="2200" b="0" i="1" smtClean="0">
                            <a:solidFill>
                              <a:srgbClr val="000000"/>
                            </a:solidFill>
                            <a:latin typeface="Cambria Math"/>
                          </a:rPr>
                          <m:t>1</m:t>
                        </m:r>
                      </m:num>
                      <m:den>
                        <m:r>
                          <a:rPr lang="en-CA" altLang="en-US" sz="2200" b="0" i="1" smtClean="0">
                            <a:solidFill>
                              <a:srgbClr val="000000"/>
                            </a:solidFill>
                            <a:latin typeface="Cambria Math"/>
                          </a:rPr>
                          <m:t>2</m:t>
                        </m:r>
                      </m:den>
                    </m:f>
                    <m:r>
                      <a:rPr lang="en-CA" altLang="en-US" sz="2200" b="0" i="1" smtClean="0">
                        <a:solidFill>
                          <a:srgbClr val="000000"/>
                        </a:solidFill>
                        <a:latin typeface="Cambria Math"/>
                      </a:rPr>
                      <m:t> </m:t>
                    </m:r>
                    <m:r>
                      <a:rPr lang="en-CA" altLang="en-US" sz="2200" b="0" i="1" smtClean="0">
                        <a:solidFill>
                          <a:srgbClr val="000000"/>
                        </a:solidFill>
                        <a:latin typeface="Cambria Math"/>
                      </a:rPr>
                      <m:t>𝑚</m:t>
                    </m:r>
                    <m:r>
                      <a:rPr lang="en-CA" altLang="en-US" sz="2200" b="0" i="1" smtClean="0">
                        <a:solidFill>
                          <a:srgbClr val="000000"/>
                        </a:solidFill>
                        <a:latin typeface="Cambria Math"/>
                      </a:rPr>
                      <m:t> </m:t>
                    </m:r>
                    <m:sSubSup>
                      <m:sSubSupPr>
                        <m:ctrlPr>
                          <a:rPr lang="en-CA" altLang="en-US" sz="2200" b="0" i="1" smtClean="0">
                            <a:solidFill>
                              <a:srgbClr val="000000"/>
                            </a:solidFill>
                            <a:latin typeface="Cambria Math"/>
                          </a:rPr>
                        </m:ctrlPr>
                      </m:sSubSupPr>
                      <m:e>
                        <m:sSub>
                          <m:sSubPr>
                            <m:ctrlPr>
                              <a:rPr lang="en-CA" altLang="en-US" sz="2200" b="0" i="1" smtClean="0">
                                <a:solidFill>
                                  <a:srgbClr val="000000"/>
                                </a:solidFill>
                                <a:latin typeface="Cambria Math"/>
                              </a:rPr>
                            </m:ctrlPr>
                          </m:sSubPr>
                          <m:e>
                            <m:r>
                              <a:rPr lang="en-CA" altLang="en-US" sz="2200" b="0" i="1" smtClean="0">
                                <a:solidFill>
                                  <a:srgbClr val="000000"/>
                                </a:solidFill>
                                <a:latin typeface="Cambria Math"/>
                              </a:rPr>
                              <m:t>𝑣</m:t>
                            </m:r>
                          </m:e>
                          <m:sub>
                            <m:r>
                              <a:rPr lang="en-CA" altLang="en-US" sz="2200" b="0" i="1" smtClean="0">
                                <a:solidFill>
                                  <a:srgbClr val="000000"/>
                                </a:solidFill>
                                <a:latin typeface="Cambria Math"/>
                              </a:rPr>
                              <m:t>𝑓</m:t>
                            </m:r>
                          </m:sub>
                        </m:sSub>
                      </m:e>
                      <m:sub/>
                      <m:sup>
                        <m:r>
                          <a:rPr lang="en-CA" altLang="en-US" sz="2200" b="0" i="1" smtClean="0">
                            <a:solidFill>
                              <a:srgbClr val="000000"/>
                            </a:solidFill>
                            <a:latin typeface="Cambria Math"/>
                          </a:rPr>
                          <m:t>2</m:t>
                        </m:r>
                      </m:sup>
                    </m:sSubSup>
                    <m:r>
                      <a:rPr lang="en-CA" altLang="en-US" sz="2200" b="0" i="1" smtClean="0">
                        <a:solidFill>
                          <a:srgbClr val="000000"/>
                        </a:solidFill>
                        <a:latin typeface="Cambria Math"/>
                      </a:rPr>
                      <m:t>= 2</m:t>
                    </m:r>
                    <m:r>
                      <a:rPr lang="en-CA" altLang="en-US" sz="2200" b="0" i="1" smtClean="0">
                        <a:solidFill>
                          <a:srgbClr val="000000"/>
                        </a:solidFill>
                        <a:latin typeface="Cambria Math"/>
                        <a:ea typeface="Cambria Math"/>
                      </a:rPr>
                      <m:t>×</m:t>
                    </m:r>
                    <m:f>
                      <m:fPr>
                        <m:ctrlPr>
                          <a:rPr lang="en-CA" altLang="en-US" sz="2200" i="1">
                            <a:solidFill>
                              <a:srgbClr val="000000"/>
                            </a:solidFill>
                            <a:latin typeface="Cambria Math"/>
                          </a:rPr>
                        </m:ctrlPr>
                      </m:fPr>
                      <m:num>
                        <m:r>
                          <a:rPr lang="en-CA" altLang="en-US" sz="2200" i="1">
                            <a:solidFill>
                              <a:srgbClr val="000000"/>
                            </a:solidFill>
                            <a:latin typeface="Cambria Math"/>
                          </a:rPr>
                          <m:t>1</m:t>
                        </m:r>
                      </m:num>
                      <m:den>
                        <m:r>
                          <a:rPr lang="en-CA" altLang="en-US" sz="2200" i="1">
                            <a:solidFill>
                              <a:srgbClr val="000000"/>
                            </a:solidFill>
                            <a:latin typeface="Cambria Math"/>
                          </a:rPr>
                          <m:t>2</m:t>
                        </m:r>
                      </m:den>
                    </m:f>
                    <m:r>
                      <a:rPr lang="en-CA" altLang="en-US" sz="2200" i="1">
                        <a:solidFill>
                          <a:srgbClr val="000000"/>
                        </a:solidFill>
                        <a:latin typeface="Cambria Math"/>
                      </a:rPr>
                      <m:t> </m:t>
                    </m:r>
                    <m:r>
                      <a:rPr lang="en-CA" altLang="en-US" sz="2200" i="1">
                        <a:solidFill>
                          <a:srgbClr val="000000"/>
                        </a:solidFill>
                        <a:latin typeface="Cambria Math"/>
                      </a:rPr>
                      <m:t>𝑚</m:t>
                    </m:r>
                    <m:r>
                      <a:rPr lang="en-CA" altLang="en-US" sz="2200" i="1">
                        <a:solidFill>
                          <a:srgbClr val="000000"/>
                        </a:solidFill>
                        <a:latin typeface="Cambria Math"/>
                      </a:rPr>
                      <m:t> </m:t>
                    </m:r>
                    <m:sSubSup>
                      <m:sSubSupPr>
                        <m:ctrlPr>
                          <a:rPr lang="en-CA" altLang="en-US" sz="2200" i="1">
                            <a:solidFill>
                              <a:srgbClr val="000000"/>
                            </a:solidFill>
                            <a:latin typeface="Cambria Math"/>
                          </a:rPr>
                        </m:ctrlPr>
                      </m:sSubSupPr>
                      <m:e>
                        <m:sSub>
                          <m:sSubPr>
                            <m:ctrlPr>
                              <a:rPr lang="en-CA" altLang="en-US" sz="2200" i="1">
                                <a:solidFill>
                                  <a:srgbClr val="000000"/>
                                </a:solidFill>
                                <a:latin typeface="Cambria Math"/>
                              </a:rPr>
                            </m:ctrlPr>
                          </m:sSubPr>
                          <m:e>
                            <m:r>
                              <a:rPr lang="en-CA" altLang="en-US" sz="2200" i="1">
                                <a:solidFill>
                                  <a:srgbClr val="000000"/>
                                </a:solidFill>
                                <a:latin typeface="Cambria Math"/>
                              </a:rPr>
                              <m:t>𝑣</m:t>
                            </m:r>
                          </m:e>
                          <m:sub>
                            <m:r>
                              <a:rPr lang="en-CA" altLang="en-US" sz="2200" b="0" i="1" smtClean="0">
                                <a:solidFill>
                                  <a:srgbClr val="000000"/>
                                </a:solidFill>
                                <a:latin typeface="Cambria Math"/>
                              </a:rPr>
                              <m:t>𝑖</m:t>
                            </m:r>
                          </m:sub>
                        </m:sSub>
                      </m:e>
                      <m:sub/>
                      <m:sup>
                        <m:r>
                          <a:rPr lang="en-CA" altLang="en-US" sz="2200" i="1">
                            <a:solidFill>
                              <a:srgbClr val="000000"/>
                            </a:solidFill>
                            <a:latin typeface="Cambria Math"/>
                          </a:rPr>
                          <m:t>2</m:t>
                        </m:r>
                      </m:sup>
                    </m:sSubSup>
                  </m:oMath>
                </a14:m>
                <a:r>
                  <a:rPr lang="en-CA" altLang="en-US" sz="2200" dirty="0" smtClean="0"/>
                  <a:t>. This simplifies to </a:t>
                </a:r>
                <a14:m>
                  <m:oMath xmlns:m="http://schemas.openxmlformats.org/officeDocument/2006/math">
                    <m:sSubSup>
                      <m:sSubSupPr>
                        <m:ctrlPr>
                          <a:rPr lang="en-CA" altLang="en-US" sz="2200" i="1">
                            <a:solidFill>
                              <a:srgbClr val="000000"/>
                            </a:solidFill>
                            <a:latin typeface="Cambria Math"/>
                          </a:rPr>
                        </m:ctrlPr>
                      </m:sSubSupPr>
                      <m:e>
                        <m:sSub>
                          <m:sSubPr>
                            <m:ctrlPr>
                              <a:rPr lang="en-CA" altLang="en-US" sz="2200" i="1">
                                <a:solidFill>
                                  <a:srgbClr val="000000"/>
                                </a:solidFill>
                                <a:latin typeface="Cambria Math"/>
                              </a:rPr>
                            </m:ctrlPr>
                          </m:sSubPr>
                          <m:e>
                            <m:r>
                              <a:rPr lang="en-CA" altLang="en-US" sz="2200" i="1">
                                <a:solidFill>
                                  <a:srgbClr val="000000"/>
                                </a:solidFill>
                                <a:latin typeface="Cambria Math"/>
                              </a:rPr>
                              <m:t>𝑣</m:t>
                            </m:r>
                          </m:e>
                          <m:sub>
                            <m:r>
                              <a:rPr lang="en-CA" altLang="en-US" sz="2200" i="1">
                                <a:solidFill>
                                  <a:srgbClr val="000000"/>
                                </a:solidFill>
                                <a:latin typeface="Cambria Math"/>
                              </a:rPr>
                              <m:t>𝑓</m:t>
                            </m:r>
                          </m:sub>
                        </m:sSub>
                      </m:e>
                      <m:sub/>
                      <m:sup>
                        <m:r>
                          <a:rPr lang="en-CA" altLang="en-US" sz="2200" i="1">
                            <a:solidFill>
                              <a:srgbClr val="000000"/>
                            </a:solidFill>
                            <a:latin typeface="Cambria Math"/>
                          </a:rPr>
                          <m:t>2</m:t>
                        </m:r>
                      </m:sup>
                    </m:sSubSup>
                    <m:r>
                      <a:rPr lang="en-CA" altLang="en-US" sz="2200" b="0" i="1" smtClean="0">
                        <a:solidFill>
                          <a:srgbClr val="000000"/>
                        </a:solidFill>
                        <a:latin typeface="Cambria Math"/>
                      </a:rPr>
                      <m:t>=2</m:t>
                    </m:r>
                    <m:sSubSup>
                      <m:sSubSupPr>
                        <m:ctrlPr>
                          <a:rPr lang="en-CA" altLang="en-US" sz="2200" i="1">
                            <a:solidFill>
                              <a:srgbClr val="000000"/>
                            </a:solidFill>
                            <a:latin typeface="Cambria Math"/>
                          </a:rPr>
                        </m:ctrlPr>
                      </m:sSubSupPr>
                      <m:e>
                        <m:sSub>
                          <m:sSubPr>
                            <m:ctrlPr>
                              <a:rPr lang="en-CA" altLang="en-US" sz="2200" i="1">
                                <a:solidFill>
                                  <a:srgbClr val="000000"/>
                                </a:solidFill>
                                <a:latin typeface="Cambria Math"/>
                              </a:rPr>
                            </m:ctrlPr>
                          </m:sSubPr>
                          <m:e>
                            <m:r>
                              <a:rPr lang="en-CA" altLang="en-US" sz="2200" i="1">
                                <a:solidFill>
                                  <a:srgbClr val="000000"/>
                                </a:solidFill>
                                <a:latin typeface="Cambria Math"/>
                              </a:rPr>
                              <m:t>𝑣</m:t>
                            </m:r>
                          </m:e>
                          <m:sub>
                            <m:r>
                              <a:rPr lang="en-CA" altLang="en-US" sz="2200" b="0" i="1" smtClean="0">
                                <a:solidFill>
                                  <a:srgbClr val="000000"/>
                                </a:solidFill>
                                <a:latin typeface="Cambria Math"/>
                              </a:rPr>
                              <m:t>𝑖</m:t>
                            </m:r>
                          </m:sub>
                        </m:sSub>
                      </m:e>
                      <m:sub/>
                      <m:sup>
                        <m:r>
                          <a:rPr lang="en-CA" altLang="en-US" sz="2200" i="1">
                            <a:solidFill>
                              <a:srgbClr val="000000"/>
                            </a:solidFill>
                            <a:latin typeface="Cambria Math"/>
                          </a:rPr>
                          <m:t>2</m:t>
                        </m:r>
                      </m:sup>
                    </m:sSubSup>
                  </m:oMath>
                </a14:m>
                <a:r>
                  <a:rPr lang="en-CA" altLang="en-US" sz="2200" dirty="0" smtClean="0"/>
                  <a:t>, which leads to </a:t>
                </a:r>
                <a14:m>
                  <m:oMath xmlns:m="http://schemas.openxmlformats.org/officeDocument/2006/math">
                    <m:sSub>
                      <m:sSubPr>
                        <m:ctrlPr>
                          <a:rPr lang="en-CA" altLang="en-US" sz="2200" i="1" smtClean="0">
                            <a:latin typeface="Cambria Math"/>
                          </a:rPr>
                        </m:ctrlPr>
                      </m:sSubPr>
                      <m:e>
                        <m:r>
                          <a:rPr lang="en-CA" altLang="en-US" sz="2200" b="0" i="1" smtClean="0">
                            <a:latin typeface="Cambria Math"/>
                          </a:rPr>
                          <m:t>𝑣</m:t>
                        </m:r>
                      </m:e>
                      <m:sub>
                        <m:r>
                          <a:rPr lang="en-CA" altLang="en-US" sz="2200" b="0" i="1" smtClean="0">
                            <a:latin typeface="Cambria Math"/>
                          </a:rPr>
                          <m:t>𝑓</m:t>
                        </m:r>
                      </m:sub>
                    </m:sSub>
                    <m:r>
                      <a:rPr lang="en-CA" altLang="en-US" sz="2200" b="0" i="1" smtClean="0">
                        <a:latin typeface="Cambria Math"/>
                      </a:rPr>
                      <m:t>= </m:t>
                    </m:r>
                    <m:rad>
                      <m:radPr>
                        <m:degHide m:val="on"/>
                        <m:ctrlPr>
                          <a:rPr lang="en-CA" altLang="en-US" sz="2200" b="0" i="1" smtClean="0">
                            <a:latin typeface="Cambria Math"/>
                          </a:rPr>
                        </m:ctrlPr>
                      </m:radPr>
                      <m:deg/>
                      <m:e>
                        <m:r>
                          <a:rPr lang="en-CA" altLang="en-US" sz="2200" b="0" i="1" smtClean="0">
                            <a:latin typeface="Cambria Math"/>
                          </a:rPr>
                          <m:t>2</m:t>
                        </m:r>
                      </m:e>
                    </m:rad>
                    <m:r>
                      <a:rPr lang="en-CA" altLang="en-US" sz="2200" b="0" i="1" smtClean="0">
                        <a:latin typeface="Cambria Math"/>
                      </a:rPr>
                      <m:t> </m:t>
                    </m:r>
                    <m:sSub>
                      <m:sSubPr>
                        <m:ctrlPr>
                          <a:rPr lang="en-CA" altLang="en-US" sz="2200" b="0" i="1" smtClean="0">
                            <a:latin typeface="Cambria Math"/>
                          </a:rPr>
                        </m:ctrlPr>
                      </m:sSubPr>
                      <m:e>
                        <m:r>
                          <a:rPr lang="en-CA" altLang="en-US" sz="2200" b="0" i="1" smtClean="0">
                            <a:latin typeface="Cambria Math"/>
                          </a:rPr>
                          <m:t>𝑣</m:t>
                        </m:r>
                      </m:e>
                      <m:sub>
                        <m:r>
                          <a:rPr lang="en-CA" altLang="en-US" sz="2200" b="0" i="1" smtClean="0">
                            <a:latin typeface="Cambria Math"/>
                          </a:rPr>
                          <m:t>𝑖</m:t>
                        </m:r>
                      </m:sub>
                    </m:sSub>
                    <m:r>
                      <a:rPr lang="en-CA" altLang="en-US" sz="2200" b="0" i="1" smtClean="0">
                        <a:latin typeface="Cambria Math"/>
                      </a:rPr>
                      <m:t>=</m:t>
                    </m:r>
                    <m:rad>
                      <m:radPr>
                        <m:degHide m:val="on"/>
                        <m:ctrlPr>
                          <a:rPr lang="en-CA" altLang="en-US" sz="2200" i="1">
                            <a:latin typeface="Cambria Math"/>
                          </a:rPr>
                        </m:ctrlPr>
                      </m:radPr>
                      <m:deg/>
                      <m:e>
                        <m:r>
                          <a:rPr lang="en-CA" altLang="en-US" sz="2200" i="1">
                            <a:latin typeface="Cambria Math"/>
                          </a:rPr>
                          <m:t>2</m:t>
                        </m:r>
                      </m:e>
                    </m:rad>
                    <m:r>
                      <a:rPr lang="en-CA" altLang="en-US" sz="2200" b="0" i="1" smtClean="0">
                        <a:latin typeface="Cambria Math"/>
                      </a:rPr>
                      <m:t> </m:t>
                    </m:r>
                    <m:r>
                      <a:rPr lang="en-CA" altLang="en-US" sz="2200" b="0" i="1" smtClean="0">
                        <a:latin typeface="Cambria Math"/>
                        <a:ea typeface="Cambria Math"/>
                      </a:rPr>
                      <m:t>×10 ≅14 </m:t>
                    </m:r>
                    <m:r>
                      <a:rPr lang="en-CA" altLang="en-US" sz="2200" b="0" i="1" smtClean="0">
                        <a:latin typeface="Cambria Math"/>
                        <a:ea typeface="Cambria Math"/>
                      </a:rPr>
                      <m:t>𝑚</m:t>
                    </m:r>
                    <m:r>
                      <a:rPr lang="en-CA" altLang="en-US" sz="2200" b="0" i="1" smtClean="0">
                        <a:latin typeface="Cambria Math"/>
                        <a:ea typeface="Cambria Math"/>
                      </a:rPr>
                      <m:t>/</m:t>
                    </m:r>
                    <m:r>
                      <a:rPr lang="en-CA" altLang="en-US" sz="2200" b="0" i="1" smtClean="0">
                        <a:latin typeface="Cambria Math"/>
                        <a:ea typeface="Cambria Math"/>
                      </a:rPr>
                      <m:t>𝑠</m:t>
                    </m:r>
                  </m:oMath>
                </a14:m>
                <a:r>
                  <a:rPr lang="en-CA" altLang="en-US" sz="2200" dirty="0" smtClean="0"/>
                  <a:t>.</a:t>
                </a:r>
                <a:endParaRPr lang="en-CA" altLang="en-US" sz="2200" dirty="0"/>
              </a:p>
              <a:p>
                <a:pPr>
                  <a:spcBef>
                    <a:spcPts val="1200"/>
                  </a:spcBef>
                  <a:buNone/>
                </a:pPr>
                <a:r>
                  <a:rPr lang="en-CA" altLang="en-US" sz="2200" dirty="0" smtClean="0"/>
                  <a:t>Thus, </a:t>
                </a:r>
                <a:r>
                  <a:rPr lang="en-CA" altLang="en-US" sz="2200" b="1" dirty="0"/>
                  <a:t>C</a:t>
                </a:r>
                <a:r>
                  <a:rPr lang="en-CA" altLang="en-US" sz="2200" dirty="0" smtClean="0"/>
                  <a:t> is the correct answer.</a:t>
                </a:r>
                <a:endParaRPr lang="en-US" altLang="en-US" sz="2200" dirty="0"/>
              </a:p>
            </p:txBody>
          </p:sp>
        </mc:Choice>
        <mc:Fallback xmlns="">
          <p:sp>
            <p:nvSpPr>
              <p:cNvPr id="6152" name="Text Box 6"/>
              <p:cNvSpPr txBox="1">
                <a:spLocks noRot="1" noChangeAspect="1" noMove="1" noResize="1" noEditPoints="1" noAdjustHandles="1" noChangeArrowheads="1" noChangeShapeType="1" noTextEdit="1"/>
              </p:cNvSpPr>
              <p:nvPr/>
            </p:nvSpPr>
            <p:spPr bwMode="auto">
              <a:xfrm>
                <a:off x="96838" y="1527175"/>
                <a:ext cx="8867650" cy="4046621"/>
              </a:xfrm>
              <a:prstGeom prst="rect">
                <a:avLst/>
              </a:prstGeom>
              <a:blipFill rotWithShape="1">
                <a:blip r:embed="rId4"/>
                <a:stretch>
                  <a:fillRect l="-893" t="-754" b="-120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noFill/>
                  </a:rPr>
                  <a:t> </a:t>
                </a:r>
              </a:p>
            </p:txBody>
          </p:sp>
        </mc:Fallback>
      </mc:AlternateContent>
    </p:spTree>
    <p:extLst>
      <p:ext uri="{BB962C8B-B14F-4D97-AF65-F5344CB8AC3E}">
        <p14:creationId xmlns:p14="http://schemas.microsoft.com/office/powerpoint/2010/main" val="2273571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075"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3076"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3077"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3078"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3079" name="Group 17"/>
          <p:cNvGrpSpPr>
            <a:grpSpLocks/>
          </p:cNvGrpSpPr>
          <p:nvPr/>
        </p:nvGrpSpPr>
        <p:grpSpPr bwMode="auto">
          <a:xfrm>
            <a:off x="0" y="0"/>
            <a:ext cx="9144000" cy="1527175"/>
            <a:chOff x="0" y="0"/>
            <a:chExt cx="5760" cy="962"/>
          </a:xfrm>
        </p:grpSpPr>
        <p:pic>
          <p:nvPicPr>
            <p:cNvPr id="3082"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3"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dirty="0" smtClean="0">
                  <a:solidFill>
                    <a:schemeClr val="bg1"/>
                  </a:solidFill>
                </a:rPr>
                <a:t>Energy </a:t>
              </a:r>
              <a:r>
                <a:rPr lang="en-US" altLang="en-US" sz="3600" b="1" dirty="0">
                  <a:solidFill>
                    <a:schemeClr val="bg1"/>
                  </a:solidFill>
                </a:rPr>
                <a:t>Problems</a:t>
              </a:r>
              <a:endParaRPr lang="en-CA" altLang="en-US" sz="3600" b="1" dirty="0">
                <a:solidFill>
                  <a:schemeClr val="bg1"/>
                </a:solidFill>
              </a:endParaRPr>
            </a:p>
          </p:txBody>
        </p:sp>
        <p:sp>
          <p:nvSpPr>
            <p:cNvPr id="3084"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sp>
        <p:nvSpPr>
          <p:cNvPr id="3080" name="TextBox 1"/>
          <p:cNvSpPr txBox="1">
            <a:spLocks noChangeArrowheads="1"/>
          </p:cNvSpPr>
          <p:nvPr/>
        </p:nvSpPr>
        <p:spPr bwMode="auto">
          <a:xfrm>
            <a:off x="207963" y="6354763"/>
            <a:ext cx="88836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r>
              <a:rPr lang="en-US" altLang="en-US" sz="1600" dirty="0"/>
              <a:t>Retrieved from: </a:t>
            </a:r>
            <a:r>
              <a:rPr lang="en-US" altLang="en-US" sz="1600" dirty="0" smtClean="0"/>
              <a:t>http://</a:t>
            </a:r>
            <a:r>
              <a:rPr lang="en-US" altLang="en-US" sz="1600" dirty="0" err="1" smtClean="0"/>
              <a:t>gauss.vaniercollege.qc.ca</a:t>
            </a:r>
            <a:r>
              <a:rPr lang="en-US" altLang="en-US" sz="1600" dirty="0" smtClean="0"/>
              <a:t>/</a:t>
            </a:r>
            <a:r>
              <a:rPr lang="en-US" altLang="en-US" sz="1600" dirty="0" err="1" smtClean="0"/>
              <a:t>pwiki</a:t>
            </a:r>
            <a:r>
              <a:rPr lang="en-US" altLang="en-US" sz="1600" dirty="0" smtClean="0"/>
              <a:t>/</a:t>
            </a:r>
            <a:r>
              <a:rPr lang="en-US" altLang="en-US" sz="1600" dirty="0" err="1" smtClean="0"/>
              <a:t>index.php</a:t>
            </a:r>
            <a:r>
              <a:rPr lang="en-US" altLang="en-US" sz="1600" dirty="0" smtClean="0"/>
              <a:t>/Work-</a:t>
            </a:r>
            <a:r>
              <a:rPr lang="en-US" altLang="en-US" sz="1600" dirty="0" err="1" smtClean="0"/>
              <a:t>Energy_Theorem_EX_2</a:t>
            </a:r>
            <a:endParaRPr lang="en-US" altLang="en-US" sz="1600" dirty="0"/>
          </a:p>
        </p:txBody>
      </p:sp>
      <p:pic>
        <p:nvPicPr>
          <p:cNvPr id="4098" name="Picture 2" descr="http://gauss.vaniercollege.qc.ca/pwiki/images/4/42/Helena_Work-Energy_Ex_2_Sol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466" y="2123275"/>
            <a:ext cx="7845068" cy="3609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0222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4099"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4100"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4101"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4102"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4103" name="Group 17"/>
          <p:cNvGrpSpPr>
            <a:grpSpLocks/>
          </p:cNvGrpSpPr>
          <p:nvPr/>
        </p:nvGrpSpPr>
        <p:grpSpPr bwMode="auto">
          <a:xfrm>
            <a:off x="0" y="0"/>
            <a:ext cx="9144000" cy="1527175"/>
            <a:chOff x="0" y="0"/>
            <a:chExt cx="5760" cy="962"/>
          </a:xfrm>
        </p:grpSpPr>
        <p:pic>
          <p:nvPicPr>
            <p:cNvPr id="4105"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dirty="0" smtClean="0">
                  <a:solidFill>
                    <a:schemeClr val="bg1"/>
                  </a:solidFill>
                </a:rPr>
                <a:t>Energy </a:t>
              </a:r>
              <a:r>
                <a:rPr lang="en-US" altLang="en-US" sz="3600" b="1" dirty="0">
                  <a:solidFill>
                    <a:schemeClr val="bg1"/>
                  </a:solidFill>
                </a:rPr>
                <a:t>Problems</a:t>
              </a:r>
              <a:endParaRPr lang="en-CA" altLang="en-US" sz="3600" b="1" dirty="0">
                <a:solidFill>
                  <a:schemeClr val="bg1"/>
                </a:solidFill>
              </a:endParaRPr>
            </a:p>
          </p:txBody>
        </p:sp>
        <p:sp>
          <p:nvSpPr>
            <p:cNvPr id="4107"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sp>
        <p:nvSpPr>
          <p:cNvPr id="4104" name="TextBox 2"/>
          <p:cNvSpPr txBox="1">
            <a:spLocks noChangeArrowheads="1"/>
          </p:cNvSpPr>
          <p:nvPr/>
        </p:nvSpPr>
        <p:spPr bwMode="auto">
          <a:xfrm>
            <a:off x="307975" y="1871663"/>
            <a:ext cx="852805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4000" dirty="0"/>
              <a:t>The following questions have been compiled from a collection of questions submitted on </a:t>
            </a:r>
            <a:r>
              <a:rPr lang="en-US" altLang="en-US" sz="4000" dirty="0" err="1"/>
              <a:t>PeerWise</a:t>
            </a:r>
            <a:r>
              <a:rPr lang="en-US" altLang="en-US" sz="4000" dirty="0"/>
              <a:t> (</a:t>
            </a:r>
            <a:r>
              <a:rPr lang="en-US" altLang="en-US" sz="4000" dirty="0">
                <a:hlinkClick r:id="rId4"/>
              </a:rPr>
              <a:t>https://</a:t>
            </a:r>
            <a:r>
              <a:rPr lang="en-US" altLang="en-US" sz="4000" dirty="0" err="1">
                <a:hlinkClick r:id="rId4"/>
              </a:rPr>
              <a:t>peerwise.cs.auckland.ac.nz</a:t>
            </a:r>
            <a:r>
              <a:rPr lang="en-US" altLang="en-US" sz="4000" dirty="0">
                <a:hlinkClick r:id="rId4"/>
              </a:rPr>
              <a:t>/</a:t>
            </a:r>
            <a:r>
              <a:rPr lang="en-US" altLang="en-US" sz="4000" dirty="0"/>
              <a:t>) by teacher candidates as part of the EDCP 357 physics methods courses at </a:t>
            </a:r>
            <a:r>
              <a:rPr lang="en-US" altLang="en-US" sz="4000" dirty="0" err="1"/>
              <a:t>UBC</a:t>
            </a:r>
            <a:r>
              <a:rPr lang="en-US" altLang="en-US" sz="4000" dirty="0"/>
              <a:t>.</a:t>
            </a:r>
          </a:p>
        </p:txBody>
      </p:sp>
    </p:spTree>
    <p:extLst>
      <p:ext uri="{BB962C8B-B14F-4D97-AF65-F5344CB8AC3E}">
        <p14:creationId xmlns:p14="http://schemas.microsoft.com/office/powerpoint/2010/main" val="3446124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123"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5124"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5125"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5126"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5127" name="Group 17"/>
          <p:cNvGrpSpPr>
            <a:grpSpLocks/>
          </p:cNvGrpSpPr>
          <p:nvPr/>
        </p:nvGrpSpPr>
        <p:grpSpPr bwMode="auto">
          <a:xfrm>
            <a:off x="0" y="0"/>
            <a:ext cx="9144000" cy="1527175"/>
            <a:chOff x="0" y="0"/>
            <a:chExt cx="5760" cy="962"/>
          </a:xfrm>
        </p:grpSpPr>
        <p:pic>
          <p:nvPicPr>
            <p:cNvPr id="5131"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2"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dirty="0" smtClean="0">
                  <a:solidFill>
                    <a:schemeClr val="bg1"/>
                  </a:solidFill>
                </a:rPr>
                <a:t>Energy </a:t>
              </a:r>
              <a:r>
                <a:rPr lang="en-US" altLang="en-US" sz="3600" b="1" dirty="0">
                  <a:solidFill>
                    <a:schemeClr val="bg1"/>
                  </a:solidFill>
                </a:rPr>
                <a:t>Problems I</a:t>
              </a:r>
              <a:endParaRPr lang="en-CA" altLang="en-US" sz="3600" b="1" dirty="0">
                <a:solidFill>
                  <a:schemeClr val="bg1"/>
                </a:solidFill>
              </a:endParaRPr>
            </a:p>
          </p:txBody>
        </p:sp>
        <p:sp>
          <p:nvSpPr>
            <p:cNvPr id="5133"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sp>
        <p:nvSpPr>
          <p:cNvPr id="5128" name="Rectangle 2"/>
          <p:cNvSpPr>
            <a:spLocks noChangeArrowheads="1"/>
          </p:cNvSpPr>
          <p:nvPr/>
        </p:nvSpPr>
        <p:spPr bwMode="auto">
          <a:xfrm>
            <a:off x="285750" y="1563688"/>
            <a:ext cx="85344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50000"/>
              </a:spcBef>
              <a:buNone/>
            </a:pPr>
            <a:r>
              <a:rPr lang="en-CA" altLang="en-US" sz="2200" dirty="0" smtClean="0">
                <a:solidFill>
                  <a:srgbClr val="000000"/>
                </a:solidFill>
              </a:rPr>
              <a:t>An 8 kg block is launched from point A to point B over a rough surface. As the block passes point B, it has slowed down to a velocity of 4.0 m/s and it has generated 36 J of heat energy. What was the kinetic energy when it was launched from point A?</a:t>
            </a:r>
            <a:endParaRPr lang="en-CA" altLang="en-US" sz="2200" dirty="0">
              <a:solidFill>
                <a:srgbClr val="000000"/>
              </a:solidFill>
            </a:endParaRPr>
          </a:p>
        </p:txBody>
      </p:sp>
      <p:sp>
        <p:nvSpPr>
          <p:cNvPr id="5129" name="Text Box 4"/>
          <p:cNvSpPr txBox="1">
            <a:spLocks noChangeArrowheads="1"/>
          </p:cNvSpPr>
          <p:nvPr/>
        </p:nvSpPr>
        <p:spPr bwMode="auto">
          <a:xfrm>
            <a:off x="285750" y="3577079"/>
            <a:ext cx="3856038" cy="1649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buFontTx/>
              <a:buAutoNum type="alphaUcPeriod"/>
            </a:pPr>
            <a:r>
              <a:rPr lang="pl-PL" altLang="en-US" sz="2200" dirty="0" smtClean="0"/>
              <a:t>36 J</a:t>
            </a:r>
          </a:p>
          <a:p>
            <a:pPr>
              <a:buFontTx/>
              <a:buAutoNum type="alphaUcPeriod"/>
            </a:pPr>
            <a:r>
              <a:rPr lang="pl-PL" altLang="en-US" sz="2200" dirty="0" smtClean="0"/>
              <a:t>136 J</a:t>
            </a:r>
          </a:p>
          <a:p>
            <a:pPr>
              <a:buFontTx/>
              <a:buAutoNum type="alphaUcPeriod"/>
            </a:pPr>
            <a:r>
              <a:rPr lang="pl-PL" altLang="en-US" sz="2200" dirty="0" smtClean="0"/>
              <a:t>100 J</a:t>
            </a:r>
          </a:p>
          <a:p>
            <a:pPr>
              <a:buFontTx/>
              <a:buAutoNum type="alphaUcPeriod"/>
            </a:pPr>
            <a:r>
              <a:rPr lang="pl-PL" altLang="en-US" sz="2200" dirty="0" smtClean="0"/>
              <a:t>64 J</a:t>
            </a:r>
            <a:endParaRPr lang="en-US" altLang="en-US" sz="2200" i="1" baseline="-25000" dirty="0"/>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760" y="3387651"/>
            <a:ext cx="6507644" cy="2777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9621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14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614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614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615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6151" name="Group 17"/>
          <p:cNvGrpSpPr>
            <a:grpSpLocks/>
          </p:cNvGrpSpPr>
          <p:nvPr/>
        </p:nvGrpSpPr>
        <p:grpSpPr bwMode="auto">
          <a:xfrm>
            <a:off x="0" y="0"/>
            <a:ext cx="9144000" cy="1527175"/>
            <a:chOff x="0" y="0"/>
            <a:chExt cx="5760" cy="962"/>
          </a:xfrm>
        </p:grpSpPr>
        <p:pic>
          <p:nvPicPr>
            <p:cNvPr id="6153"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a:solidFill>
                    <a:schemeClr val="bg1"/>
                  </a:solidFill>
                </a:rPr>
                <a:t>Solution</a:t>
              </a:r>
              <a:endParaRPr lang="en-CA" altLang="en-US" sz="3600" b="1">
                <a:solidFill>
                  <a:schemeClr val="bg1"/>
                </a:solidFill>
              </a:endParaRPr>
            </a:p>
          </p:txBody>
        </p:sp>
        <p:sp>
          <p:nvSpPr>
            <p:cNvPr id="615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mc:AlternateContent xmlns:mc="http://schemas.openxmlformats.org/markup-compatibility/2006" xmlns:a14="http://schemas.microsoft.com/office/drawing/2010/main">
        <mc:Choice Requires="a14">
          <p:sp>
            <p:nvSpPr>
              <p:cNvPr id="6152" name="Text Box 6"/>
              <p:cNvSpPr txBox="1">
                <a:spLocks noChangeArrowheads="1"/>
              </p:cNvSpPr>
              <p:nvPr/>
            </p:nvSpPr>
            <p:spPr bwMode="auto">
              <a:xfrm>
                <a:off x="96838" y="1527175"/>
                <a:ext cx="9047162" cy="509472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ts val="1200"/>
                  </a:spcBef>
                  <a:buFontTx/>
                  <a:buNone/>
                </a:pPr>
                <a:r>
                  <a:rPr lang="en-CA" altLang="en-US" sz="2200" b="1" dirty="0" smtClean="0"/>
                  <a:t>Answer:</a:t>
                </a:r>
                <a:r>
                  <a:rPr lang="en-CA" altLang="en-US" sz="2200" dirty="0"/>
                  <a:t> </a:t>
                </a:r>
                <a:r>
                  <a:rPr lang="en-CA" altLang="en-US" sz="2200" dirty="0" smtClean="0"/>
                  <a:t>C</a:t>
                </a:r>
                <a:endParaRPr lang="en-CA" altLang="en-US" sz="2200" dirty="0"/>
              </a:p>
              <a:p>
                <a:pPr>
                  <a:spcBef>
                    <a:spcPts val="1200"/>
                  </a:spcBef>
                  <a:buNone/>
                </a:pPr>
                <a:r>
                  <a:rPr lang="en-CA" altLang="en-US" sz="2200" b="1" dirty="0"/>
                  <a:t>Justification: </a:t>
                </a:r>
                <a:r>
                  <a:rPr lang="en-CA" altLang="en-US" sz="2200" dirty="0" smtClean="0"/>
                  <a:t>Note that the focus of this problem is based on the transformation and conservation of mechanical energy. At point B, the speed (</a:t>
                </a:r>
                <a14:m>
                  <m:oMath xmlns:m="http://schemas.openxmlformats.org/officeDocument/2006/math">
                    <m:r>
                      <a:rPr lang="en-CA" altLang="en-US" sz="2200" i="1">
                        <a:latin typeface="Cambria Math"/>
                      </a:rPr>
                      <m:t>𝑣</m:t>
                    </m:r>
                    <m:r>
                      <a:rPr lang="en-CA" altLang="en-US" sz="2200" i="1">
                        <a:latin typeface="Cambria Math"/>
                      </a:rPr>
                      <m:t>=4 </m:t>
                    </m:r>
                    <m:r>
                      <a:rPr lang="en-CA" altLang="en-US" sz="2200" i="1">
                        <a:latin typeface="Cambria Math"/>
                      </a:rPr>
                      <m:t>𝑚</m:t>
                    </m:r>
                    <m:r>
                      <a:rPr lang="en-CA" altLang="en-US" sz="2200" i="1">
                        <a:latin typeface="Cambria Math"/>
                      </a:rPr>
                      <m:t>/</m:t>
                    </m:r>
                    <m:r>
                      <a:rPr lang="en-CA" altLang="en-US" sz="2200" i="1">
                        <a:latin typeface="Cambria Math"/>
                      </a:rPr>
                      <m:t>𝑠</m:t>
                    </m:r>
                  </m:oMath>
                </a14:m>
                <a:r>
                  <a:rPr lang="en-CA" altLang="en-US" sz="2200" dirty="0" smtClean="0"/>
                  <a:t>) and mass (</a:t>
                </a:r>
                <a14:m>
                  <m:oMath xmlns:m="http://schemas.openxmlformats.org/officeDocument/2006/math">
                    <m:r>
                      <a:rPr lang="en-CA" altLang="en-US" sz="2200" i="1">
                        <a:latin typeface="Cambria Math"/>
                      </a:rPr>
                      <m:t>𝑚</m:t>
                    </m:r>
                    <m:r>
                      <a:rPr lang="en-CA" altLang="en-US" sz="2200" i="1">
                        <a:latin typeface="Cambria Math"/>
                      </a:rPr>
                      <m:t>=8 </m:t>
                    </m:r>
                    <m:r>
                      <a:rPr lang="en-CA" altLang="en-US" sz="2200" i="1">
                        <a:latin typeface="Cambria Math"/>
                      </a:rPr>
                      <m:t>𝑘𝑔</m:t>
                    </m:r>
                  </m:oMath>
                </a14:m>
                <a:r>
                  <a:rPr lang="en-CA" altLang="en-US" sz="2200" dirty="0" smtClean="0"/>
                  <a:t>) of the box can be used to find the kinetic energy,</a:t>
                </a:r>
                <a14:m>
                  <m:oMath xmlns:m="http://schemas.openxmlformats.org/officeDocument/2006/math">
                    <m:r>
                      <a:rPr lang="en-CA" altLang="en-US" sz="2200" b="0" i="0" smtClean="0">
                        <a:latin typeface="Cambria Math"/>
                      </a:rPr>
                      <m:t> </m:t>
                    </m:r>
                    <m:r>
                      <a:rPr lang="en-CA" altLang="en-US" sz="2200" b="0" i="1" smtClean="0">
                        <a:latin typeface="Cambria Math"/>
                      </a:rPr>
                      <m:t> </m:t>
                    </m:r>
                    <m:sSub>
                      <m:sSubPr>
                        <m:ctrlPr>
                          <a:rPr lang="en-CA" altLang="en-US" sz="2200" b="0" i="1" smtClean="0">
                            <a:latin typeface="Cambria Math"/>
                          </a:rPr>
                        </m:ctrlPr>
                      </m:sSubPr>
                      <m:e>
                        <m:r>
                          <a:rPr lang="en-CA" altLang="en-US" sz="2200" b="0" i="1" smtClean="0">
                            <a:latin typeface="Cambria Math"/>
                          </a:rPr>
                          <m:t>𝐾𝐸</m:t>
                        </m:r>
                      </m:e>
                      <m:sub>
                        <m:r>
                          <a:rPr lang="en-CA" altLang="en-US" sz="2200" b="0" i="1" smtClean="0">
                            <a:latin typeface="Cambria Math"/>
                          </a:rPr>
                          <m:t>𝐵</m:t>
                        </m:r>
                      </m:sub>
                    </m:sSub>
                  </m:oMath>
                </a14:m>
                <a:r>
                  <a:rPr lang="en-US" altLang="en-US" sz="2200" dirty="0" smtClean="0"/>
                  <a:t>. So, </a:t>
                </a:r>
                <a14:m>
                  <m:oMath xmlns:m="http://schemas.openxmlformats.org/officeDocument/2006/math">
                    <m:sSub>
                      <m:sSubPr>
                        <m:ctrlPr>
                          <a:rPr lang="en-CA" altLang="en-US" sz="2200" b="0" i="1" smtClean="0">
                            <a:latin typeface="Cambria Math"/>
                          </a:rPr>
                        </m:ctrlPr>
                      </m:sSubPr>
                      <m:e>
                        <m:r>
                          <a:rPr lang="en-CA" altLang="en-US" sz="2200" b="0" i="1" smtClean="0">
                            <a:latin typeface="Cambria Math"/>
                          </a:rPr>
                          <m:t>𝐾𝐸</m:t>
                        </m:r>
                      </m:e>
                      <m:sub>
                        <m:r>
                          <a:rPr lang="en-CA" altLang="en-US" sz="2200" b="0" i="1" smtClean="0">
                            <a:latin typeface="Cambria Math"/>
                          </a:rPr>
                          <m:t>𝐵</m:t>
                        </m:r>
                      </m:sub>
                    </m:sSub>
                    <m:r>
                      <a:rPr lang="en-CA" altLang="en-US" sz="2200" b="0" i="1" smtClean="0">
                        <a:latin typeface="Cambria Math"/>
                      </a:rPr>
                      <m:t>= </m:t>
                    </m:r>
                    <m:f>
                      <m:fPr>
                        <m:ctrlPr>
                          <a:rPr lang="en-CA" altLang="en-US" sz="2200" b="0" i="1" smtClean="0">
                            <a:latin typeface="Cambria Math"/>
                          </a:rPr>
                        </m:ctrlPr>
                      </m:fPr>
                      <m:num>
                        <m:r>
                          <a:rPr lang="en-CA" altLang="en-US" sz="2200" b="0" i="1" smtClean="0">
                            <a:latin typeface="Cambria Math"/>
                          </a:rPr>
                          <m:t>1</m:t>
                        </m:r>
                      </m:num>
                      <m:den>
                        <m:r>
                          <a:rPr lang="en-CA" altLang="en-US" sz="2200" b="0" i="1" smtClean="0">
                            <a:latin typeface="Cambria Math"/>
                          </a:rPr>
                          <m:t>2</m:t>
                        </m:r>
                      </m:den>
                    </m:f>
                    <m:r>
                      <a:rPr lang="en-CA" altLang="en-US" sz="2200" b="0" i="1" smtClean="0">
                        <a:latin typeface="Cambria Math"/>
                      </a:rPr>
                      <m:t> </m:t>
                    </m:r>
                    <m:r>
                      <a:rPr lang="en-CA" altLang="en-US" sz="2200" b="0" i="1" smtClean="0">
                        <a:latin typeface="Cambria Math"/>
                      </a:rPr>
                      <m:t>𝑚</m:t>
                    </m:r>
                    <m:r>
                      <a:rPr lang="en-CA" altLang="en-US" sz="2200" b="0" i="1" smtClean="0">
                        <a:latin typeface="Cambria Math"/>
                      </a:rPr>
                      <m:t> </m:t>
                    </m:r>
                    <m:sSup>
                      <m:sSupPr>
                        <m:ctrlPr>
                          <a:rPr lang="en-CA" altLang="en-US" sz="2200" b="0" i="1" smtClean="0">
                            <a:latin typeface="Cambria Math"/>
                          </a:rPr>
                        </m:ctrlPr>
                      </m:sSupPr>
                      <m:e>
                        <m:r>
                          <a:rPr lang="en-CA" altLang="en-US" sz="2200" b="0" i="1" smtClean="0">
                            <a:latin typeface="Cambria Math"/>
                          </a:rPr>
                          <m:t>𝑣</m:t>
                        </m:r>
                      </m:e>
                      <m:sup>
                        <m:r>
                          <a:rPr lang="en-CA" altLang="en-US" sz="2200" b="0" i="1" smtClean="0">
                            <a:latin typeface="Cambria Math"/>
                          </a:rPr>
                          <m:t>2</m:t>
                        </m:r>
                      </m:sup>
                    </m:sSup>
                    <m:r>
                      <a:rPr lang="en-CA" altLang="en-US" sz="2200" b="0" i="1" smtClean="0">
                        <a:latin typeface="Cambria Math"/>
                      </a:rPr>
                      <m:t>=</m:t>
                    </m:r>
                    <m:f>
                      <m:fPr>
                        <m:ctrlPr>
                          <a:rPr lang="en-CA" altLang="en-US" sz="2200" b="0" i="1" smtClean="0">
                            <a:latin typeface="Cambria Math"/>
                          </a:rPr>
                        </m:ctrlPr>
                      </m:fPr>
                      <m:num>
                        <m:r>
                          <a:rPr lang="en-CA" altLang="en-US" sz="2200" b="0" i="1" smtClean="0">
                            <a:latin typeface="Cambria Math"/>
                          </a:rPr>
                          <m:t>1</m:t>
                        </m:r>
                      </m:num>
                      <m:den>
                        <m:r>
                          <a:rPr lang="en-CA" altLang="en-US" sz="2200" b="0" i="1" smtClean="0">
                            <a:latin typeface="Cambria Math"/>
                          </a:rPr>
                          <m:t>2</m:t>
                        </m:r>
                      </m:den>
                    </m:f>
                    <m:r>
                      <a:rPr lang="en-CA" altLang="en-US" sz="2200" b="0" i="1" smtClean="0">
                        <a:latin typeface="Cambria Math"/>
                      </a:rPr>
                      <m:t> </m:t>
                    </m:r>
                    <m:r>
                      <a:rPr lang="en-CA" altLang="en-US" sz="2200" b="0" i="1" smtClean="0">
                        <a:latin typeface="Cambria Math"/>
                        <a:ea typeface="Cambria Math"/>
                      </a:rPr>
                      <m:t>×</m:t>
                    </m:r>
                    <m:r>
                      <a:rPr lang="en-CA" altLang="en-US" sz="2200" b="0" i="1" smtClean="0">
                        <a:latin typeface="Cambria Math"/>
                      </a:rPr>
                      <m:t>8 </m:t>
                    </m:r>
                    <m:sSup>
                      <m:sSupPr>
                        <m:ctrlPr>
                          <a:rPr lang="en-CA" altLang="en-US" sz="2200" b="0" i="1" smtClean="0">
                            <a:latin typeface="Cambria Math"/>
                          </a:rPr>
                        </m:ctrlPr>
                      </m:sSupPr>
                      <m:e>
                        <m:r>
                          <a:rPr lang="en-CA" altLang="en-US" sz="2200" b="0" i="1" smtClean="0">
                            <a:latin typeface="Cambria Math"/>
                            <a:ea typeface="Cambria Math"/>
                          </a:rPr>
                          <m:t>×4</m:t>
                        </m:r>
                      </m:e>
                      <m:sup>
                        <m:r>
                          <a:rPr lang="en-CA" altLang="en-US" sz="2200" b="0" i="1" smtClean="0">
                            <a:latin typeface="Cambria Math"/>
                          </a:rPr>
                          <m:t>2</m:t>
                        </m:r>
                      </m:sup>
                    </m:sSup>
                    <m:r>
                      <a:rPr lang="en-CA" altLang="en-US" sz="2200" b="0" i="1" smtClean="0">
                        <a:latin typeface="Cambria Math"/>
                      </a:rPr>
                      <m:t> =64 </m:t>
                    </m:r>
                    <m:r>
                      <a:rPr lang="en-CA" altLang="en-US" sz="2200" b="0" i="1" smtClean="0">
                        <a:latin typeface="Cambria Math"/>
                      </a:rPr>
                      <m:t>𝐽</m:t>
                    </m:r>
                  </m:oMath>
                </a14:m>
                <a:r>
                  <a:rPr lang="en-US" altLang="en-US" sz="2200" dirty="0" smtClean="0"/>
                  <a:t>.</a:t>
                </a:r>
              </a:p>
              <a:p>
                <a:pPr>
                  <a:spcBef>
                    <a:spcPts val="1200"/>
                  </a:spcBef>
                  <a:buNone/>
                </a:pPr>
                <a:r>
                  <a:rPr lang="en-US" altLang="en-US" sz="2200" dirty="0" smtClean="0"/>
                  <a:t>The total energy, </a:t>
                </a:r>
                <a14:m>
                  <m:oMath xmlns:m="http://schemas.openxmlformats.org/officeDocument/2006/math">
                    <m:sSub>
                      <m:sSubPr>
                        <m:ctrlPr>
                          <a:rPr lang="en-US" altLang="en-US" sz="2200" i="1" smtClean="0">
                            <a:latin typeface="Cambria Math"/>
                          </a:rPr>
                        </m:ctrlPr>
                      </m:sSubPr>
                      <m:e>
                        <m:r>
                          <a:rPr lang="en-CA" altLang="en-US" sz="2200" b="0" i="1" smtClean="0">
                            <a:latin typeface="Cambria Math"/>
                          </a:rPr>
                          <m:t>𝑇𝐸</m:t>
                        </m:r>
                      </m:e>
                      <m:sub>
                        <m:r>
                          <a:rPr lang="en-CA" altLang="en-US" sz="2200" b="0" i="1" smtClean="0">
                            <a:latin typeface="Cambria Math"/>
                          </a:rPr>
                          <m:t>𝐵</m:t>
                        </m:r>
                      </m:sub>
                    </m:sSub>
                  </m:oMath>
                </a14:m>
                <a:r>
                  <a:rPr lang="en-US" altLang="en-US" sz="2200" dirty="0" smtClean="0"/>
                  <a:t>, of the system at B is given by the kinetic energy and the heat energy, </a:t>
                </a:r>
                <a14:m>
                  <m:oMath xmlns:m="http://schemas.openxmlformats.org/officeDocument/2006/math">
                    <m:sSub>
                      <m:sSubPr>
                        <m:ctrlPr>
                          <a:rPr lang="en-CA" altLang="en-US" sz="2200" b="0" i="1" dirty="0" smtClean="0">
                            <a:latin typeface="Cambria Math"/>
                          </a:rPr>
                        </m:ctrlPr>
                      </m:sSubPr>
                      <m:e>
                        <m:r>
                          <a:rPr lang="en-CA" altLang="en-US" sz="2200" b="0" i="1" dirty="0" smtClean="0">
                            <a:latin typeface="Cambria Math"/>
                          </a:rPr>
                          <m:t>𝐻𝐸</m:t>
                        </m:r>
                      </m:e>
                      <m:sub>
                        <m:r>
                          <a:rPr lang="en-CA" altLang="en-US" sz="2200" b="0" i="1" dirty="0" smtClean="0">
                            <a:latin typeface="Cambria Math"/>
                          </a:rPr>
                          <m:t>𝐵</m:t>
                        </m:r>
                      </m:sub>
                    </m:sSub>
                  </m:oMath>
                </a14:m>
                <a:r>
                  <a:rPr lang="en-US" altLang="en-US" sz="2200" dirty="0" smtClean="0"/>
                  <a:t>, and so </a:t>
                </a:r>
                <a14:m>
                  <m:oMath xmlns:m="http://schemas.openxmlformats.org/officeDocument/2006/math">
                    <m:sSub>
                      <m:sSubPr>
                        <m:ctrlPr>
                          <a:rPr lang="en-US" altLang="en-US" sz="2200" i="1" smtClean="0">
                            <a:latin typeface="Cambria Math"/>
                          </a:rPr>
                        </m:ctrlPr>
                      </m:sSubPr>
                      <m:e>
                        <m:r>
                          <a:rPr lang="en-CA" altLang="en-US" sz="2200" b="0" i="1" smtClean="0">
                            <a:latin typeface="Cambria Math"/>
                          </a:rPr>
                          <m:t>𝑇𝐸</m:t>
                        </m:r>
                      </m:e>
                      <m:sub>
                        <m:r>
                          <a:rPr lang="en-CA" altLang="en-US" sz="2200" b="0" i="1" smtClean="0">
                            <a:latin typeface="Cambria Math"/>
                          </a:rPr>
                          <m:t>𝐵</m:t>
                        </m:r>
                      </m:sub>
                    </m:sSub>
                    <m:r>
                      <a:rPr lang="en-CA" altLang="en-US" sz="2200" b="0" i="1" smtClean="0">
                        <a:latin typeface="Cambria Math"/>
                      </a:rPr>
                      <m:t>=</m:t>
                    </m:r>
                    <m:sSub>
                      <m:sSubPr>
                        <m:ctrlPr>
                          <a:rPr lang="en-CA" altLang="en-US" sz="2200" b="0" i="1" smtClean="0">
                            <a:latin typeface="Cambria Math"/>
                          </a:rPr>
                        </m:ctrlPr>
                      </m:sSubPr>
                      <m:e>
                        <m:r>
                          <a:rPr lang="en-CA" altLang="en-US" sz="2200" b="0" i="1" smtClean="0">
                            <a:latin typeface="Cambria Math"/>
                          </a:rPr>
                          <m:t>𝐾𝐸</m:t>
                        </m:r>
                      </m:e>
                      <m:sub>
                        <m:r>
                          <a:rPr lang="en-CA" altLang="en-US" sz="2200" b="0" i="1" smtClean="0">
                            <a:latin typeface="Cambria Math"/>
                          </a:rPr>
                          <m:t>𝐵</m:t>
                        </m:r>
                      </m:sub>
                    </m:sSub>
                    <m:r>
                      <a:rPr lang="en-CA" altLang="en-US" sz="2200" b="0" i="1" smtClean="0">
                        <a:latin typeface="Cambria Math"/>
                      </a:rPr>
                      <m:t>+</m:t>
                    </m:r>
                    <m:sSub>
                      <m:sSubPr>
                        <m:ctrlPr>
                          <a:rPr lang="en-CA" altLang="en-US" sz="2200" b="0" i="1" smtClean="0">
                            <a:latin typeface="Cambria Math"/>
                          </a:rPr>
                        </m:ctrlPr>
                      </m:sSubPr>
                      <m:e>
                        <m:r>
                          <a:rPr lang="en-CA" altLang="en-US" sz="2200" b="0" i="1" smtClean="0">
                            <a:latin typeface="Cambria Math"/>
                          </a:rPr>
                          <m:t>𝐻𝐸</m:t>
                        </m:r>
                      </m:e>
                      <m:sub>
                        <m:r>
                          <a:rPr lang="en-CA" altLang="en-US" sz="2200" b="0" i="1" smtClean="0">
                            <a:latin typeface="Cambria Math"/>
                          </a:rPr>
                          <m:t>𝐵</m:t>
                        </m:r>
                      </m:sub>
                    </m:sSub>
                    <m:r>
                      <a:rPr lang="en-CA" altLang="en-US" sz="2200" b="0" i="1" smtClean="0">
                        <a:latin typeface="Cambria Math"/>
                      </a:rPr>
                      <m:t>=64 </m:t>
                    </m:r>
                    <m:r>
                      <a:rPr lang="en-CA" altLang="en-US" sz="2200" b="0" i="1" smtClean="0">
                        <a:latin typeface="Cambria Math"/>
                      </a:rPr>
                      <m:t>𝐽</m:t>
                    </m:r>
                    <m:r>
                      <a:rPr lang="en-CA" altLang="en-US" sz="2200" b="0" i="1" smtClean="0">
                        <a:latin typeface="Cambria Math"/>
                      </a:rPr>
                      <m:t>+36 </m:t>
                    </m:r>
                    <m:r>
                      <a:rPr lang="en-CA" altLang="en-US" sz="2200" b="0" i="1" smtClean="0">
                        <a:latin typeface="Cambria Math"/>
                      </a:rPr>
                      <m:t>𝐽</m:t>
                    </m:r>
                    <m:r>
                      <a:rPr lang="en-CA" altLang="en-US" sz="2200" b="0" i="1" smtClean="0">
                        <a:latin typeface="Cambria Math"/>
                      </a:rPr>
                      <m:t>=100 </m:t>
                    </m:r>
                    <m:r>
                      <a:rPr lang="en-CA" altLang="en-US" sz="2200" b="0" i="1" smtClean="0">
                        <a:latin typeface="Cambria Math"/>
                      </a:rPr>
                      <m:t>𝐽</m:t>
                    </m:r>
                  </m:oMath>
                </a14:m>
                <a:r>
                  <a:rPr lang="en-US" altLang="en-US" sz="2200" dirty="0" smtClean="0"/>
                  <a:t>.</a:t>
                </a:r>
              </a:p>
              <a:p>
                <a:pPr>
                  <a:spcBef>
                    <a:spcPts val="1200"/>
                  </a:spcBef>
                  <a:buNone/>
                </a:pPr>
                <a:r>
                  <a:rPr lang="en-CA" altLang="en-US" sz="2200" dirty="0" smtClean="0"/>
                  <a:t>Moving from point A to point B, there is no loss or gain of mechanical energy, but only a transformation from kinetic energy to heat energy. Thus the total energy at point A, </a:t>
                </a:r>
                <a14:m>
                  <m:oMath xmlns:m="http://schemas.openxmlformats.org/officeDocument/2006/math">
                    <m:sSub>
                      <m:sSubPr>
                        <m:ctrlPr>
                          <a:rPr lang="en-US" altLang="en-US" sz="2200" i="1" smtClean="0">
                            <a:latin typeface="Cambria Math"/>
                          </a:rPr>
                        </m:ctrlPr>
                      </m:sSubPr>
                      <m:e>
                        <m:r>
                          <a:rPr lang="en-CA" altLang="en-US" sz="2200" b="0" i="1" smtClean="0">
                            <a:latin typeface="Cambria Math"/>
                          </a:rPr>
                          <m:t>𝑇𝐸</m:t>
                        </m:r>
                      </m:e>
                      <m:sub>
                        <m:r>
                          <a:rPr lang="en-CA" altLang="en-US" sz="2200" b="0" i="1" smtClean="0">
                            <a:latin typeface="Cambria Math"/>
                          </a:rPr>
                          <m:t>𝐴</m:t>
                        </m:r>
                      </m:sub>
                    </m:sSub>
                  </m:oMath>
                </a14:m>
                <a:r>
                  <a:rPr lang="en-CA" altLang="en-US" sz="2200" dirty="0" smtClean="0"/>
                  <a:t>, must equal the total energy at point B. This implies that </a:t>
                </a:r>
                <a14:m>
                  <m:oMath xmlns:m="http://schemas.openxmlformats.org/officeDocument/2006/math">
                    <m:sSub>
                      <m:sSubPr>
                        <m:ctrlPr>
                          <a:rPr lang="en-US" altLang="en-US" sz="2200" i="1" smtClean="0">
                            <a:latin typeface="Cambria Math"/>
                          </a:rPr>
                        </m:ctrlPr>
                      </m:sSubPr>
                      <m:e>
                        <m:r>
                          <a:rPr lang="en-CA" altLang="en-US" sz="2200" b="0" i="1" smtClean="0">
                            <a:latin typeface="Cambria Math"/>
                          </a:rPr>
                          <m:t>𝑇𝐸</m:t>
                        </m:r>
                      </m:e>
                      <m:sub>
                        <m:r>
                          <a:rPr lang="en-CA" altLang="en-US" sz="2200" b="0" i="1" smtClean="0">
                            <a:latin typeface="Cambria Math"/>
                          </a:rPr>
                          <m:t>𝐴</m:t>
                        </m:r>
                      </m:sub>
                    </m:sSub>
                    <m:r>
                      <a:rPr lang="en-CA" altLang="en-US" sz="2200" b="0" i="1" smtClean="0">
                        <a:latin typeface="Cambria Math"/>
                      </a:rPr>
                      <m:t>=</m:t>
                    </m:r>
                    <m:sSub>
                      <m:sSubPr>
                        <m:ctrlPr>
                          <a:rPr lang="en-US" altLang="en-US" sz="2200" i="1" smtClean="0">
                            <a:latin typeface="Cambria Math"/>
                          </a:rPr>
                        </m:ctrlPr>
                      </m:sSubPr>
                      <m:e>
                        <m:r>
                          <a:rPr lang="en-CA" altLang="en-US" sz="2200" b="0" i="1" smtClean="0">
                            <a:latin typeface="Cambria Math"/>
                          </a:rPr>
                          <m:t>𝑇𝐸</m:t>
                        </m:r>
                      </m:e>
                      <m:sub>
                        <m:r>
                          <a:rPr lang="en-CA" altLang="en-US" sz="2200" b="0" i="1" smtClean="0">
                            <a:latin typeface="Cambria Math"/>
                          </a:rPr>
                          <m:t>𝐵</m:t>
                        </m:r>
                      </m:sub>
                    </m:sSub>
                    <m:r>
                      <a:rPr lang="en-CA" altLang="en-US" sz="2200" b="0" i="1" smtClean="0">
                        <a:latin typeface="Cambria Math"/>
                      </a:rPr>
                      <m:t>=100 </m:t>
                    </m:r>
                    <m:r>
                      <a:rPr lang="en-CA" altLang="en-US" sz="2200" b="0" i="1" smtClean="0">
                        <a:latin typeface="Cambria Math"/>
                      </a:rPr>
                      <m:t>𝐽</m:t>
                    </m:r>
                    <m:r>
                      <a:rPr lang="en-CA" altLang="en-US" sz="2200" b="0" i="1" smtClean="0">
                        <a:latin typeface="Cambria Math"/>
                      </a:rPr>
                      <m:t>.</m:t>
                    </m:r>
                  </m:oMath>
                </a14:m>
                <a:r>
                  <a:rPr lang="en-US" altLang="en-US" sz="2200" dirty="0" smtClean="0"/>
                  <a:t> Therefore, the </a:t>
                </a:r>
                <a:r>
                  <a:rPr lang="en-US" altLang="en-US" sz="2200" dirty="0"/>
                  <a:t>correct answer is </a:t>
                </a:r>
                <a:r>
                  <a:rPr lang="en-US" altLang="en-US" sz="2200" b="1" dirty="0" smtClean="0"/>
                  <a:t>C</a:t>
                </a:r>
                <a:r>
                  <a:rPr lang="en-US" altLang="en-US" sz="2200" dirty="0" smtClean="0"/>
                  <a:t>.</a:t>
                </a:r>
                <a:endParaRPr lang="en-US" altLang="en-US" sz="2200" dirty="0"/>
              </a:p>
            </p:txBody>
          </p:sp>
        </mc:Choice>
        <mc:Fallback xmlns="">
          <p:sp>
            <p:nvSpPr>
              <p:cNvPr id="6152" name="Text Box 6"/>
              <p:cNvSpPr txBox="1">
                <a:spLocks noRot="1" noChangeAspect="1" noMove="1" noResize="1" noEditPoints="1" noAdjustHandles="1" noChangeArrowheads="1" noChangeShapeType="1" noTextEdit="1"/>
              </p:cNvSpPr>
              <p:nvPr/>
            </p:nvSpPr>
            <p:spPr bwMode="auto">
              <a:xfrm>
                <a:off x="96838" y="1527175"/>
                <a:ext cx="9047162" cy="5094728"/>
              </a:xfrm>
              <a:prstGeom prst="rect">
                <a:avLst/>
              </a:prstGeom>
              <a:blipFill rotWithShape="1">
                <a:blip r:embed="rId4"/>
                <a:stretch>
                  <a:fillRect l="-876" t="-599" r="-202" b="-155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noFill/>
                  </a:rPr>
                  <a:t> </a:t>
                </a:r>
              </a:p>
            </p:txBody>
          </p:sp>
        </mc:Fallback>
      </mc:AlternateContent>
    </p:spTree>
    <p:extLst>
      <p:ext uri="{BB962C8B-B14F-4D97-AF65-F5344CB8AC3E}">
        <p14:creationId xmlns:p14="http://schemas.microsoft.com/office/powerpoint/2010/main" val="1827588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123"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5124"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5125"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5126"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5127" name="Group 17"/>
          <p:cNvGrpSpPr>
            <a:grpSpLocks/>
          </p:cNvGrpSpPr>
          <p:nvPr/>
        </p:nvGrpSpPr>
        <p:grpSpPr bwMode="auto">
          <a:xfrm>
            <a:off x="0" y="0"/>
            <a:ext cx="9144000" cy="1527175"/>
            <a:chOff x="0" y="0"/>
            <a:chExt cx="5760" cy="962"/>
          </a:xfrm>
        </p:grpSpPr>
        <p:pic>
          <p:nvPicPr>
            <p:cNvPr id="5131"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2"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dirty="0" smtClean="0">
                  <a:solidFill>
                    <a:schemeClr val="bg1"/>
                  </a:solidFill>
                </a:rPr>
                <a:t>Energy </a:t>
              </a:r>
              <a:r>
                <a:rPr lang="en-US" altLang="en-US" sz="3600" b="1" dirty="0">
                  <a:solidFill>
                    <a:schemeClr val="bg1"/>
                  </a:solidFill>
                </a:rPr>
                <a:t>Problems </a:t>
              </a:r>
              <a:r>
                <a:rPr lang="en-US" altLang="en-US" sz="3600" b="1" dirty="0" smtClean="0">
                  <a:solidFill>
                    <a:schemeClr val="bg1"/>
                  </a:solidFill>
                </a:rPr>
                <a:t>II</a:t>
              </a:r>
              <a:endParaRPr lang="en-CA" altLang="en-US" sz="3600" b="1" dirty="0">
                <a:solidFill>
                  <a:schemeClr val="bg1"/>
                </a:solidFill>
              </a:endParaRPr>
            </a:p>
          </p:txBody>
        </p:sp>
        <p:sp>
          <p:nvSpPr>
            <p:cNvPr id="5133"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mc:AlternateContent xmlns:mc="http://schemas.openxmlformats.org/markup-compatibility/2006" xmlns:a14="http://schemas.microsoft.com/office/drawing/2010/main">
        <mc:Choice Requires="a14">
          <p:sp>
            <p:nvSpPr>
              <p:cNvPr id="5128" name="Rectangle 2"/>
              <p:cNvSpPr>
                <a:spLocks noChangeArrowheads="1"/>
              </p:cNvSpPr>
              <p:nvPr/>
            </p:nvSpPr>
            <p:spPr bwMode="auto">
              <a:xfrm>
                <a:off x="285750" y="1563688"/>
                <a:ext cx="8534400" cy="178510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50000"/>
                  </a:spcBef>
                  <a:buNone/>
                </a:pPr>
                <a:r>
                  <a:rPr lang="en-CA" altLang="en-US" sz="2200" dirty="0" smtClean="0">
                    <a:solidFill>
                      <a:srgbClr val="000000"/>
                    </a:solidFill>
                  </a:rPr>
                  <a:t>An orange with </a:t>
                </a:r>
                <a:r>
                  <a:rPr lang="en-CA" altLang="en-US" sz="2200" dirty="0">
                    <a:solidFill>
                      <a:srgbClr val="000000"/>
                    </a:solidFill>
                  </a:rPr>
                  <a:t>mass </a:t>
                </a:r>
                <a:r>
                  <a:rPr lang="en-CA" altLang="en-US" sz="2200" dirty="0" smtClean="0">
                    <a:solidFill>
                      <a:srgbClr val="000000"/>
                    </a:solidFill>
                  </a:rPr>
                  <a:t>"</a:t>
                </a:r>
                <a:r>
                  <a:rPr lang="en-CA" altLang="en-US" sz="2200" dirty="0"/>
                  <a:t> </a:t>
                </a:r>
                <a14:m>
                  <m:oMath xmlns:m="http://schemas.openxmlformats.org/officeDocument/2006/math">
                    <m:r>
                      <a:rPr lang="en-CA" altLang="en-US" sz="2200" b="0" i="1" smtClean="0">
                        <a:latin typeface="Cambria Math"/>
                      </a:rPr>
                      <m:t>𝑚</m:t>
                    </m:r>
                    <m:r>
                      <a:rPr lang="en-CA" altLang="en-US" sz="2200" i="1">
                        <a:latin typeface="Cambria Math"/>
                      </a:rPr>
                      <m:t> </m:t>
                    </m:r>
                  </m:oMath>
                </a14:m>
                <a:r>
                  <a:rPr lang="en-CA" altLang="en-US" sz="2200" dirty="0" smtClean="0">
                    <a:solidFill>
                      <a:srgbClr val="000000"/>
                    </a:solidFill>
                  </a:rPr>
                  <a:t>" </a:t>
                </a:r>
                <a:r>
                  <a:rPr lang="en-CA" altLang="en-US" sz="2200" dirty="0">
                    <a:solidFill>
                      <a:srgbClr val="000000"/>
                    </a:solidFill>
                  </a:rPr>
                  <a:t>and radius </a:t>
                </a:r>
                <a:r>
                  <a:rPr lang="en-CA" altLang="en-US" sz="2200" dirty="0" smtClean="0">
                    <a:solidFill>
                      <a:srgbClr val="000000"/>
                    </a:solidFill>
                  </a:rPr>
                  <a:t>"</a:t>
                </a:r>
                <a:r>
                  <a:rPr lang="en-CA" altLang="en-US" sz="2200" dirty="0"/>
                  <a:t> </a:t>
                </a:r>
                <a14:m>
                  <m:oMath xmlns:m="http://schemas.openxmlformats.org/officeDocument/2006/math">
                    <m:r>
                      <a:rPr lang="en-CA" altLang="en-US" sz="2200" b="0" i="1" smtClean="0">
                        <a:latin typeface="Cambria Math"/>
                      </a:rPr>
                      <m:t>𝑟</m:t>
                    </m:r>
                    <m:r>
                      <a:rPr lang="en-CA" altLang="en-US" sz="2200" i="1">
                        <a:latin typeface="Cambria Math"/>
                      </a:rPr>
                      <m:t> </m:t>
                    </m:r>
                  </m:oMath>
                </a14:m>
                <a:r>
                  <a:rPr lang="en-CA" altLang="en-US" sz="2200" dirty="0" smtClean="0">
                    <a:solidFill>
                      <a:srgbClr val="000000"/>
                    </a:solidFill>
                  </a:rPr>
                  <a:t>" </a:t>
                </a:r>
                <a:r>
                  <a:rPr lang="en-CA" altLang="en-US" sz="2200" dirty="0">
                    <a:solidFill>
                      <a:srgbClr val="000000"/>
                    </a:solidFill>
                  </a:rPr>
                  <a:t>hangs from a tree at height </a:t>
                </a:r>
                <a:r>
                  <a:rPr lang="en-CA" altLang="en-US" sz="2200" dirty="0" smtClean="0">
                    <a:solidFill>
                      <a:srgbClr val="000000"/>
                    </a:solidFill>
                  </a:rPr>
                  <a:t>"</a:t>
                </a:r>
                <a:r>
                  <a:rPr lang="en-CA" altLang="en-US" sz="2200" dirty="0"/>
                  <a:t> </a:t>
                </a:r>
                <a14:m>
                  <m:oMath xmlns:m="http://schemas.openxmlformats.org/officeDocument/2006/math">
                    <m:r>
                      <a:rPr lang="en-CA" altLang="en-US" sz="2200" b="0" i="1" smtClean="0">
                        <a:latin typeface="Cambria Math"/>
                      </a:rPr>
                      <m:t>h</m:t>
                    </m:r>
                    <m:r>
                      <a:rPr lang="en-CA" altLang="en-US" sz="2200" i="1">
                        <a:latin typeface="Cambria Math"/>
                      </a:rPr>
                      <m:t> </m:t>
                    </m:r>
                  </m:oMath>
                </a14:m>
                <a:r>
                  <a:rPr lang="en-CA" altLang="en-US" sz="2200" dirty="0" smtClean="0">
                    <a:solidFill>
                      <a:srgbClr val="000000"/>
                    </a:solidFill>
                  </a:rPr>
                  <a:t>". </a:t>
                </a:r>
                <a:r>
                  <a:rPr lang="en-CA" altLang="en-US" sz="2200" dirty="0">
                    <a:solidFill>
                      <a:srgbClr val="000000"/>
                    </a:solidFill>
                  </a:rPr>
                  <a:t>A time later, the orange has grown to a radius of </a:t>
                </a:r>
                <a14:m>
                  <m:oMath xmlns:m="http://schemas.openxmlformats.org/officeDocument/2006/math">
                    <m:r>
                      <a:rPr lang="en-CA" altLang="en-US" sz="2200" b="0" i="1" smtClean="0">
                        <a:latin typeface="Cambria Math"/>
                      </a:rPr>
                      <m:t>2</m:t>
                    </m:r>
                    <m:r>
                      <a:rPr lang="en-CA" altLang="en-US" sz="2200" b="0" i="1" smtClean="0">
                        <a:latin typeface="Cambria Math"/>
                      </a:rPr>
                      <m:t>𝑟</m:t>
                    </m:r>
                  </m:oMath>
                </a14:m>
                <a:r>
                  <a:rPr lang="en-CA" altLang="en-US" sz="2200" dirty="0">
                    <a:solidFill>
                      <a:srgbClr val="000000"/>
                    </a:solidFill>
                  </a:rPr>
                  <a:t>. If we assume </a:t>
                </a:r>
                <a:r>
                  <a:rPr lang="en-CA" altLang="en-US" sz="2200" dirty="0" smtClean="0">
                    <a:solidFill>
                      <a:srgbClr val="000000"/>
                    </a:solidFill>
                  </a:rPr>
                  <a:t>that the </a:t>
                </a:r>
                <a:r>
                  <a:rPr lang="en-CA" altLang="en-US" sz="2200" dirty="0">
                    <a:solidFill>
                      <a:srgbClr val="000000"/>
                    </a:solidFill>
                  </a:rPr>
                  <a:t>orange has uniform and constant density, by how much has the potential energy of the orange </a:t>
                </a:r>
                <a:r>
                  <a:rPr lang="en-CA" altLang="en-US" sz="2200" dirty="0" smtClean="0">
                    <a:solidFill>
                      <a:srgbClr val="000000"/>
                    </a:solidFill>
                  </a:rPr>
                  <a:t>increased </a:t>
                </a:r>
                <a:r>
                  <a:rPr lang="en-CA" altLang="en-US" sz="2200" dirty="0">
                    <a:solidFill>
                      <a:srgbClr val="000000"/>
                    </a:solidFill>
                  </a:rPr>
                  <a:t>over this time?</a:t>
                </a:r>
              </a:p>
            </p:txBody>
          </p:sp>
        </mc:Choice>
        <mc:Fallback xmlns="">
          <p:sp>
            <p:nvSpPr>
              <p:cNvPr id="5128" name="Rectangle 2"/>
              <p:cNvSpPr>
                <a:spLocks noRot="1" noChangeAspect="1" noMove="1" noResize="1" noEditPoints="1" noAdjustHandles="1" noChangeArrowheads="1" noChangeShapeType="1" noTextEdit="1"/>
              </p:cNvSpPr>
              <p:nvPr/>
            </p:nvSpPr>
            <p:spPr bwMode="auto">
              <a:xfrm>
                <a:off x="285750" y="1563688"/>
                <a:ext cx="8534400" cy="1785104"/>
              </a:xfrm>
              <a:prstGeom prst="rect">
                <a:avLst/>
              </a:prstGeom>
              <a:blipFill rotWithShape="1">
                <a:blip r:embed="rId4"/>
                <a:stretch>
                  <a:fillRect l="-929" t="-1712" b="-650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5129" name="Text Box 4"/>
          <p:cNvSpPr txBox="1">
            <a:spLocks noChangeArrowheads="1"/>
          </p:cNvSpPr>
          <p:nvPr/>
        </p:nvSpPr>
        <p:spPr bwMode="auto">
          <a:xfrm>
            <a:off x="285750" y="3577079"/>
            <a:ext cx="8534400" cy="2055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buFontTx/>
              <a:buAutoNum type="alphaUcPeriod"/>
            </a:pPr>
            <a:r>
              <a:rPr lang="en-CA" altLang="en-US" sz="2200" dirty="0"/>
              <a:t>The potential energy has increased by a factor of 2.</a:t>
            </a:r>
          </a:p>
          <a:p>
            <a:pPr>
              <a:buFontTx/>
              <a:buAutoNum type="alphaUcPeriod"/>
            </a:pPr>
            <a:r>
              <a:rPr lang="en-CA" altLang="en-US" sz="2200" dirty="0"/>
              <a:t>The potential energy has increased by a factor of 4.</a:t>
            </a:r>
          </a:p>
          <a:p>
            <a:pPr>
              <a:buFontTx/>
              <a:buAutoNum type="alphaUcPeriod"/>
            </a:pPr>
            <a:r>
              <a:rPr lang="en-CA" altLang="en-US" sz="2200" dirty="0"/>
              <a:t>The potential energy has increased by a factor of 6.</a:t>
            </a:r>
          </a:p>
          <a:p>
            <a:pPr>
              <a:buFontTx/>
              <a:buAutoNum type="alphaUcPeriod"/>
            </a:pPr>
            <a:r>
              <a:rPr lang="en-CA" altLang="en-US" sz="2200" dirty="0"/>
              <a:t>The potential energy has increased by a factor of 8.</a:t>
            </a:r>
          </a:p>
          <a:p>
            <a:pPr>
              <a:buFontTx/>
              <a:buAutoNum type="alphaUcPeriod"/>
            </a:pPr>
            <a:r>
              <a:rPr lang="en-CA" altLang="en-US" sz="2200" dirty="0"/>
              <a:t>The potential energy has increased by a factor of 10.</a:t>
            </a:r>
            <a:endParaRPr lang="en-US" altLang="en-US" sz="2200" i="1" baseline="-25000" dirty="0"/>
          </a:p>
        </p:txBody>
      </p:sp>
    </p:spTree>
    <p:extLst>
      <p:ext uri="{BB962C8B-B14F-4D97-AF65-F5344CB8AC3E}">
        <p14:creationId xmlns:p14="http://schemas.microsoft.com/office/powerpoint/2010/main" val="3687145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14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614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614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615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6151" name="Group 17"/>
          <p:cNvGrpSpPr>
            <a:grpSpLocks/>
          </p:cNvGrpSpPr>
          <p:nvPr/>
        </p:nvGrpSpPr>
        <p:grpSpPr bwMode="auto">
          <a:xfrm>
            <a:off x="0" y="0"/>
            <a:ext cx="9144000" cy="1527175"/>
            <a:chOff x="0" y="0"/>
            <a:chExt cx="5760" cy="962"/>
          </a:xfrm>
        </p:grpSpPr>
        <p:pic>
          <p:nvPicPr>
            <p:cNvPr id="6153"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a:solidFill>
                    <a:schemeClr val="bg1"/>
                  </a:solidFill>
                </a:rPr>
                <a:t>Solution</a:t>
              </a:r>
              <a:endParaRPr lang="en-CA" altLang="en-US" sz="3600" b="1">
                <a:solidFill>
                  <a:schemeClr val="bg1"/>
                </a:solidFill>
              </a:endParaRPr>
            </a:p>
          </p:txBody>
        </p:sp>
        <p:sp>
          <p:nvSpPr>
            <p:cNvPr id="615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mc:AlternateContent xmlns:mc="http://schemas.openxmlformats.org/markup-compatibility/2006" xmlns:a14="http://schemas.microsoft.com/office/drawing/2010/main">
        <mc:Choice Requires="a14">
          <p:sp>
            <p:nvSpPr>
              <p:cNvPr id="6152" name="Text Box 6"/>
              <p:cNvSpPr txBox="1">
                <a:spLocks noChangeArrowheads="1"/>
              </p:cNvSpPr>
              <p:nvPr/>
            </p:nvSpPr>
            <p:spPr bwMode="auto">
              <a:xfrm>
                <a:off x="96838" y="1527175"/>
                <a:ext cx="9047162" cy="502099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ts val="1200"/>
                  </a:spcBef>
                  <a:buFontTx/>
                  <a:buNone/>
                </a:pPr>
                <a:r>
                  <a:rPr lang="en-CA" altLang="en-US" sz="2200" b="1" dirty="0" smtClean="0"/>
                  <a:t>Answer:</a:t>
                </a:r>
                <a:r>
                  <a:rPr lang="en-CA" altLang="en-US" sz="2200" dirty="0"/>
                  <a:t> D</a:t>
                </a:r>
              </a:p>
              <a:p>
                <a:pPr>
                  <a:spcBef>
                    <a:spcPts val="1200"/>
                  </a:spcBef>
                  <a:buNone/>
                </a:pPr>
                <a:r>
                  <a:rPr lang="en-CA" altLang="en-US" sz="2200" b="1" dirty="0"/>
                  <a:t>Justification: </a:t>
                </a:r>
                <a:r>
                  <a:rPr lang="en-CA" sz="2200" dirty="0" smtClean="0"/>
                  <a:t>The potential </a:t>
                </a:r>
                <a:r>
                  <a:rPr lang="en-CA" sz="2200" dirty="0"/>
                  <a:t>energy </a:t>
                </a:r>
                <a:r>
                  <a:rPr lang="en-CA" sz="2200" dirty="0" smtClean="0"/>
                  <a:t>of the orange near </a:t>
                </a:r>
                <a:r>
                  <a:rPr lang="en-CA" sz="2200" dirty="0"/>
                  <a:t>the surface of the </a:t>
                </a:r>
                <a:r>
                  <a:rPr lang="en-CA" sz="2200" dirty="0" smtClean="0"/>
                  <a:t>earth </a:t>
                </a:r>
                <a:r>
                  <a:rPr lang="en-CA" sz="2200" dirty="0"/>
                  <a:t>is given by </a:t>
                </a:r>
                <a14:m>
                  <m:oMath xmlns:m="http://schemas.openxmlformats.org/officeDocument/2006/math">
                    <m:sSub>
                      <m:sSubPr>
                        <m:ctrlPr>
                          <a:rPr lang="en-CA" altLang="en-US" sz="2200" i="1" smtClean="0">
                            <a:latin typeface="Cambria Math"/>
                          </a:rPr>
                        </m:ctrlPr>
                      </m:sSubPr>
                      <m:e>
                        <m:r>
                          <a:rPr lang="en-CA" altLang="en-US" sz="2200" b="0" i="1" smtClean="0">
                            <a:latin typeface="Cambria Math"/>
                          </a:rPr>
                          <m:t>𝐸</m:t>
                        </m:r>
                      </m:e>
                      <m:sub>
                        <m:r>
                          <a:rPr lang="en-CA" altLang="en-US" sz="2200" b="0" i="1" smtClean="0">
                            <a:latin typeface="Cambria Math"/>
                          </a:rPr>
                          <m:t>𝑝</m:t>
                        </m:r>
                      </m:sub>
                    </m:sSub>
                    <m:r>
                      <a:rPr lang="en-CA" altLang="en-US" sz="2200" b="0" i="1" smtClean="0">
                        <a:latin typeface="Cambria Math"/>
                      </a:rPr>
                      <m:t>=</m:t>
                    </m:r>
                    <m:r>
                      <a:rPr lang="en-CA" altLang="en-US" sz="2200" b="0" i="1" smtClean="0">
                        <a:latin typeface="Cambria Math"/>
                      </a:rPr>
                      <m:t>𝑚</m:t>
                    </m:r>
                    <m:r>
                      <a:rPr lang="en-CA" altLang="en-US" sz="2200" b="0" i="1" smtClean="0">
                        <a:latin typeface="Cambria Math"/>
                      </a:rPr>
                      <m:t> </m:t>
                    </m:r>
                    <m:r>
                      <a:rPr lang="en-CA" altLang="en-US" sz="2200" b="0" i="1" smtClean="0">
                        <a:latin typeface="Cambria Math"/>
                      </a:rPr>
                      <m:t>𝑔</m:t>
                    </m:r>
                    <m:r>
                      <a:rPr lang="en-CA" altLang="en-US" sz="2200" b="0" i="1" smtClean="0">
                        <a:latin typeface="Cambria Math"/>
                      </a:rPr>
                      <m:t> </m:t>
                    </m:r>
                    <m:r>
                      <a:rPr lang="en-CA" altLang="en-US" sz="2200" b="0" i="1" smtClean="0">
                        <a:latin typeface="Cambria Math"/>
                      </a:rPr>
                      <m:t>h</m:t>
                    </m:r>
                  </m:oMath>
                </a14:m>
                <a:r>
                  <a:rPr lang="en-CA" altLang="en-US" sz="2200" dirty="0" smtClean="0"/>
                  <a:t>.</a:t>
                </a:r>
              </a:p>
              <a:p>
                <a:pPr>
                  <a:spcBef>
                    <a:spcPts val="1200"/>
                  </a:spcBef>
                  <a:buNone/>
                </a:pPr>
                <a:r>
                  <a:rPr lang="en-CA" altLang="en-US" sz="2200" dirty="0" smtClean="0"/>
                  <a:t>Within reason, we will make three assumptions.</a:t>
                </a:r>
              </a:p>
              <a:p>
                <a:pPr marL="457200" indent="-457200">
                  <a:spcBef>
                    <a:spcPts val="1200"/>
                  </a:spcBef>
                  <a:buFont typeface="+mj-lt"/>
                  <a:buAutoNum type="arabicPeriod"/>
                </a:pPr>
                <a:r>
                  <a:rPr lang="en-CA" altLang="en-US" sz="2200" dirty="0" smtClean="0"/>
                  <a:t>Acceleration due to gravity, </a:t>
                </a:r>
                <a14:m>
                  <m:oMath xmlns:m="http://schemas.openxmlformats.org/officeDocument/2006/math">
                    <m:r>
                      <a:rPr lang="en-CA" altLang="en-US" sz="2200" b="0" i="1" smtClean="0">
                        <a:latin typeface="Cambria Math"/>
                      </a:rPr>
                      <m:t>𝑔</m:t>
                    </m:r>
                  </m:oMath>
                </a14:m>
                <a:r>
                  <a:rPr lang="en-CA" altLang="en-US" sz="2200" dirty="0" smtClean="0"/>
                  <a:t>, is constant.</a:t>
                </a:r>
              </a:p>
              <a:p>
                <a:pPr marL="457200" indent="-457200">
                  <a:spcBef>
                    <a:spcPts val="1200"/>
                  </a:spcBef>
                  <a:buFont typeface="+mj-lt"/>
                  <a:buAutoNum type="arabicPeriod"/>
                </a:pPr>
                <a:r>
                  <a:rPr lang="en-CA" altLang="en-US" sz="2200" dirty="0" smtClean="0"/>
                  <a:t>The height of the orange, </a:t>
                </a:r>
                <a14:m>
                  <m:oMath xmlns:m="http://schemas.openxmlformats.org/officeDocument/2006/math">
                    <m:r>
                      <a:rPr lang="en-CA" altLang="en-US" sz="2200" b="0" i="1" smtClean="0">
                        <a:latin typeface="Cambria Math"/>
                      </a:rPr>
                      <m:t>h</m:t>
                    </m:r>
                  </m:oMath>
                </a14:m>
                <a:r>
                  <a:rPr lang="en-CA" altLang="en-US" sz="2200" dirty="0" smtClean="0"/>
                  <a:t>, does not change.</a:t>
                </a:r>
              </a:p>
              <a:p>
                <a:pPr marL="457200" indent="-457200">
                  <a:spcBef>
                    <a:spcPts val="1200"/>
                  </a:spcBef>
                  <a:buFont typeface="+mj-lt"/>
                  <a:buAutoNum type="arabicPeriod"/>
                </a:pPr>
                <a:r>
                  <a:rPr lang="en-CA" altLang="en-US" sz="2200" dirty="0" smtClean="0"/>
                  <a:t>The orange is roughly spherical.</a:t>
                </a:r>
              </a:p>
              <a:p>
                <a:pPr>
                  <a:spcBef>
                    <a:spcPts val="1200"/>
                  </a:spcBef>
                  <a:buNone/>
                </a:pPr>
                <a:r>
                  <a:rPr lang="en-CA" altLang="en-US" sz="2200" dirty="0" smtClean="0"/>
                  <a:t>Since we have assumed that the density is uniform </a:t>
                </a:r>
                <a:r>
                  <a:rPr lang="en-CA" altLang="en-US" sz="2200" dirty="0"/>
                  <a:t>and </a:t>
                </a:r>
                <a:r>
                  <a:rPr lang="en-CA" altLang="en-US" sz="2200" dirty="0" smtClean="0"/>
                  <a:t>constant (</a:t>
                </a:r>
                <a14:m>
                  <m:oMath xmlns:m="http://schemas.openxmlformats.org/officeDocument/2006/math">
                    <m:r>
                      <a:rPr lang="en-CA" altLang="en-US" sz="2200" i="1" smtClean="0">
                        <a:latin typeface="Cambria Math"/>
                        <a:ea typeface="Cambria Math"/>
                      </a:rPr>
                      <m:t>𝜌</m:t>
                    </m:r>
                    <m:r>
                      <a:rPr lang="en-CA" altLang="en-US" sz="2200" b="0" i="1" smtClean="0">
                        <a:latin typeface="Cambria Math"/>
                        <a:ea typeface="Cambria Math"/>
                      </a:rPr>
                      <m:t>=</m:t>
                    </m:r>
                    <m:f>
                      <m:fPr>
                        <m:ctrlPr>
                          <a:rPr lang="en-CA" altLang="en-US" sz="2200" b="0" i="1" smtClean="0">
                            <a:latin typeface="Cambria Math"/>
                            <a:ea typeface="Cambria Math"/>
                          </a:rPr>
                        </m:ctrlPr>
                      </m:fPr>
                      <m:num>
                        <m:r>
                          <a:rPr lang="en-CA" altLang="en-US" sz="2200" b="0" i="1" smtClean="0">
                            <a:latin typeface="Cambria Math"/>
                            <a:ea typeface="Cambria Math"/>
                          </a:rPr>
                          <m:t>𝑚</m:t>
                        </m:r>
                      </m:num>
                      <m:den>
                        <m:r>
                          <a:rPr lang="en-CA" altLang="en-US" sz="2200" b="0" i="1" smtClean="0">
                            <a:latin typeface="Cambria Math"/>
                            <a:ea typeface="Cambria Math"/>
                          </a:rPr>
                          <m:t>𝑉</m:t>
                        </m:r>
                      </m:den>
                    </m:f>
                  </m:oMath>
                </a14:m>
                <a:r>
                  <a:rPr lang="en-CA" altLang="en-US" sz="2200" dirty="0" smtClean="0"/>
                  <a:t>), </a:t>
                </a:r>
                <a:r>
                  <a:rPr lang="en-CA" altLang="en-US" sz="2200" dirty="0"/>
                  <a:t>we know that </a:t>
                </a:r>
                <a:r>
                  <a:rPr lang="en-CA" altLang="en-US" sz="2200" dirty="0" smtClean="0"/>
                  <a:t>the </a:t>
                </a:r>
                <a:r>
                  <a:rPr lang="en-CA" altLang="en-US" sz="2200" dirty="0"/>
                  <a:t>mass </a:t>
                </a:r>
                <a:r>
                  <a:rPr lang="en-CA" altLang="en-US" sz="2200" dirty="0" smtClean="0"/>
                  <a:t>and volume (</a:t>
                </a:r>
                <a14:m>
                  <m:oMath xmlns:m="http://schemas.openxmlformats.org/officeDocument/2006/math">
                    <m:r>
                      <a:rPr lang="en-CA" altLang="en-US" sz="2200" b="0" i="1" smtClean="0">
                        <a:latin typeface="Cambria Math"/>
                      </a:rPr>
                      <m:t>𝑉</m:t>
                    </m:r>
                  </m:oMath>
                </a14:m>
                <a:r>
                  <a:rPr lang="en-CA" altLang="en-US" sz="2200" dirty="0" smtClean="0"/>
                  <a:t>) of the orange are proportional (</a:t>
                </a:r>
                <a14:m>
                  <m:oMath xmlns:m="http://schemas.openxmlformats.org/officeDocument/2006/math">
                    <m:r>
                      <a:rPr lang="en-CA" altLang="en-US" sz="2200" b="0" i="1" smtClean="0">
                        <a:latin typeface="Cambria Math"/>
                      </a:rPr>
                      <m:t>𝑚</m:t>
                    </m:r>
                    <m:r>
                      <a:rPr lang="en-CA" altLang="en-US" sz="2200" b="0" i="1" smtClean="0">
                        <a:latin typeface="Cambria Math"/>
                      </a:rPr>
                      <m:t> ∝</m:t>
                    </m:r>
                    <m:r>
                      <a:rPr lang="en-CA" altLang="en-US" sz="2200" b="0" i="1" smtClean="0">
                        <a:latin typeface="Cambria Math"/>
                        <a:ea typeface="Cambria Math"/>
                      </a:rPr>
                      <m:t>𝑉</m:t>
                    </m:r>
                  </m:oMath>
                </a14:m>
                <a:r>
                  <a:rPr lang="en-CA" altLang="en-US" sz="2200" dirty="0" smtClean="0"/>
                  <a:t>). And also, the volume (</a:t>
                </a:r>
                <a14:m>
                  <m:oMath xmlns:m="http://schemas.openxmlformats.org/officeDocument/2006/math">
                    <m:r>
                      <a:rPr lang="en-CA" altLang="en-US" sz="2200" i="1">
                        <a:latin typeface="Cambria Math"/>
                      </a:rPr>
                      <m:t>𝑉</m:t>
                    </m:r>
                    <m:r>
                      <a:rPr lang="en-CA" altLang="en-US" sz="2200" i="1">
                        <a:latin typeface="Cambria Math"/>
                      </a:rPr>
                      <m:t>= </m:t>
                    </m:r>
                    <m:f>
                      <m:fPr>
                        <m:ctrlPr>
                          <a:rPr lang="en-CA" altLang="en-US" sz="2200" i="1">
                            <a:latin typeface="Cambria Math"/>
                          </a:rPr>
                        </m:ctrlPr>
                      </m:fPr>
                      <m:num>
                        <m:r>
                          <a:rPr lang="en-CA" altLang="en-US" sz="2200" i="1">
                            <a:latin typeface="Cambria Math"/>
                          </a:rPr>
                          <m:t>4</m:t>
                        </m:r>
                      </m:num>
                      <m:den>
                        <m:r>
                          <a:rPr lang="en-CA" altLang="en-US" sz="2200" i="1">
                            <a:latin typeface="Cambria Math"/>
                          </a:rPr>
                          <m:t>3</m:t>
                        </m:r>
                      </m:den>
                    </m:f>
                    <m:r>
                      <a:rPr lang="en-CA" altLang="en-US" sz="2200" i="1">
                        <a:latin typeface="Cambria Math"/>
                      </a:rPr>
                      <m:t> </m:t>
                    </m:r>
                    <m:r>
                      <a:rPr lang="en-CA" altLang="en-US" sz="2200" i="1">
                        <a:latin typeface="Cambria Math"/>
                        <a:ea typeface="Cambria Math"/>
                      </a:rPr>
                      <m:t>𝜋</m:t>
                    </m:r>
                    <m:r>
                      <a:rPr lang="en-CA" altLang="en-US" sz="2200" i="1">
                        <a:latin typeface="Cambria Math"/>
                        <a:ea typeface="Cambria Math"/>
                      </a:rPr>
                      <m:t> </m:t>
                    </m:r>
                    <m:sSup>
                      <m:sSupPr>
                        <m:ctrlPr>
                          <a:rPr lang="en-CA" altLang="en-US" sz="2200" i="1">
                            <a:latin typeface="Cambria Math"/>
                            <a:ea typeface="Cambria Math"/>
                          </a:rPr>
                        </m:ctrlPr>
                      </m:sSupPr>
                      <m:e>
                        <m:r>
                          <a:rPr lang="en-CA" altLang="en-US" sz="2200" i="1">
                            <a:latin typeface="Cambria Math"/>
                            <a:ea typeface="Cambria Math"/>
                          </a:rPr>
                          <m:t>𝑟</m:t>
                        </m:r>
                      </m:e>
                      <m:sup>
                        <m:r>
                          <a:rPr lang="en-CA" altLang="en-US" sz="2200" i="1">
                            <a:latin typeface="Cambria Math"/>
                            <a:ea typeface="Cambria Math"/>
                          </a:rPr>
                          <m:t>3</m:t>
                        </m:r>
                      </m:sup>
                    </m:sSup>
                  </m:oMath>
                </a14:m>
                <a:r>
                  <a:rPr lang="en-CA" altLang="en-US" sz="2200" dirty="0" smtClean="0"/>
                  <a:t>) of the spherical orange is </a:t>
                </a:r>
                <a:r>
                  <a:rPr lang="en-CA" altLang="en-US" sz="2200" dirty="0"/>
                  <a:t>proportional to </a:t>
                </a:r>
                <a:r>
                  <a:rPr lang="en-CA" altLang="en-US" sz="2200" dirty="0" smtClean="0"/>
                  <a:t>the cube of its radius (</a:t>
                </a:r>
                <a14:m>
                  <m:oMath xmlns:m="http://schemas.openxmlformats.org/officeDocument/2006/math">
                    <m:r>
                      <a:rPr lang="en-CA" altLang="en-US" sz="2200" b="0" i="1" smtClean="0">
                        <a:latin typeface="Cambria Math"/>
                      </a:rPr>
                      <m:t>𝑉</m:t>
                    </m:r>
                    <m:r>
                      <a:rPr lang="en-CA" altLang="en-US" sz="2200" b="0" i="1" smtClean="0">
                        <a:latin typeface="Cambria Math"/>
                      </a:rPr>
                      <m:t> ∝ </m:t>
                    </m:r>
                    <m:sSup>
                      <m:sSupPr>
                        <m:ctrlPr>
                          <a:rPr lang="en-CA" altLang="en-US" sz="2200" b="0" i="1" smtClean="0">
                            <a:latin typeface="Cambria Math"/>
                            <a:ea typeface="Cambria Math"/>
                          </a:rPr>
                        </m:ctrlPr>
                      </m:sSupPr>
                      <m:e>
                        <m:r>
                          <a:rPr lang="en-CA" altLang="en-US" sz="2200" b="0" i="1" smtClean="0">
                            <a:latin typeface="Cambria Math"/>
                            <a:ea typeface="Cambria Math"/>
                          </a:rPr>
                          <m:t>𝑟</m:t>
                        </m:r>
                      </m:e>
                      <m:sup>
                        <m:r>
                          <a:rPr lang="en-CA" altLang="en-US" sz="2200" b="0" i="1" smtClean="0">
                            <a:latin typeface="Cambria Math"/>
                            <a:ea typeface="Cambria Math"/>
                          </a:rPr>
                          <m:t>3</m:t>
                        </m:r>
                      </m:sup>
                    </m:sSup>
                  </m:oMath>
                </a14:m>
                <a:r>
                  <a:rPr lang="en-CA" altLang="en-US" sz="2200" dirty="0" smtClean="0"/>
                  <a:t>).</a:t>
                </a:r>
                <a:endParaRPr lang="en-US" altLang="en-US" sz="2200" dirty="0"/>
              </a:p>
            </p:txBody>
          </p:sp>
        </mc:Choice>
        <mc:Fallback xmlns="">
          <p:sp>
            <p:nvSpPr>
              <p:cNvPr id="6152" name="Text Box 6"/>
              <p:cNvSpPr txBox="1">
                <a:spLocks noRot="1" noChangeAspect="1" noMove="1" noResize="1" noEditPoints="1" noAdjustHandles="1" noChangeArrowheads="1" noChangeShapeType="1" noTextEdit="1"/>
              </p:cNvSpPr>
              <p:nvPr/>
            </p:nvSpPr>
            <p:spPr bwMode="auto">
              <a:xfrm>
                <a:off x="96838" y="1527175"/>
                <a:ext cx="9047162" cy="5020990"/>
              </a:xfrm>
              <a:prstGeom prst="rect">
                <a:avLst/>
              </a:prstGeom>
              <a:blipFill rotWithShape="1">
                <a:blip r:embed="rId4"/>
                <a:stretch>
                  <a:fillRect l="-876" t="-608" b="-158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noFill/>
                  </a:rPr>
                  <a:t> </a:t>
                </a:r>
              </a:p>
            </p:txBody>
          </p:sp>
        </mc:Fallback>
      </mc:AlternateContent>
    </p:spTree>
    <p:extLst>
      <p:ext uri="{BB962C8B-B14F-4D97-AF65-F5344CB8AC3E}">
        <p14:creationId xmlns:p14="http://schemas.microsoft.com/office/powerpoint/2010/main" val="4105272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6147"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6148"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6149"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6150"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6151" name="Group 17"/>
          <p:cNvGrpSpPr>
            <a:grpSpLocks/>
          </p:cNvGrpSpPr>
          <p:nvPr/>
        </p:nvGrpSpPr>
        <p:grpSpPr bwMode="auto">
          <a:xfrm>
            <a:off x="0" y="0"/>
            <a:ext cx="9144000" cy="1527175"/>
            <a:chOff x="0" y="0"/>
            <a:chExt cx="5760" cy="962"/>
          </a:xfrm>
        </p:grpSpPr>
        <p:pic>
          <p:nvPicPr>
            <p:cNvPr id="6153"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dirty="0" smtClean="0">
                  <a:solidFill>
                    <a:schemeClr val="bg1"/>
                  </a:solidFill>
                </a:rPr>
                <a:t>Solution continued</a:t>
              </a:r>
              <a:endParaRPr lang="en-CA" altLang="en-US" sz="3600" b="1" dirty="0">
                <a:solidFill>
                  <a:schemeClr val="bg1"/>
                </a:solidFill>
              </a:endParaRPr>
            </a:p>
          </p:txBody>
        </p:sp>
        <p:sp>
          <p:nvSpPr>
            <p:cNvPr id="6155"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mc:AlternateContent xmlns:mc="http://schemas.openxmlformats.org/markup-compatibility/2006" xmlns:a14="http://schemas.microsoft.com/office/drawing/2010/main">
        <mc:Choice Requires="a14">
          <p:sp>
            <p:nvSpPr>
              <p:cNvPr id="6152" name="Text Box 6"/>
              <p:cNvSpPr txBox="1">
                <a:spLocks noChangeArrowheads="1"/>
              </p:cNvSpPr>
              <p:nvPr/>
            </p:nvSpPr>
            <p:spPr bwMode="auto">
              <a:xfrm>
                <a:off x="96838" y="1527175"/>
                <a:ext cx="9047162" cy="292387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ts val="1200"/>
                  </a:spcBef>
                  <a:buFontTx/>
                  <a:buNone/>
                </a:pPr>
                <a:r>
                  <a:rPr lang="en-CA" altLang="en-US" sz="2200" b="1" dirty="0" smtClean="0"/>
                  <a:t>Answer:</a:t>
                </a:r>
                <a:r>
                  <a:rPr lang="en-CA" altLang="en-US" sz="2200" dirty="0"/>
                  <a:t> D</a:t>
                </a:r>
              </a:p>
              <a:p>
                <a:pPr>
                  <a:spcBef>
                    <a:spcPts val="1200"/>
                  </a:spcBef>
                  <a:buNone/>
                </a:pPr>
                <a:r>
                  <a:rPr lang="en-CA" altLang="en-US" sz="2200" dirty="0" smtClean="0"/>
                  <a:t>Thus, when the radius of the orange increases  by a </a:t>
                </a:r>
                <a:r>
                  <a:rPr lang="en-CA" altLang="en-US" sz="2200" dirty="0"/>
                  <a:t>factor of </a:t>
                </a:r>
                <a:r>
                  <a:rPr lang="en-CA" altLang="en-US" sz="2200" dirty="0" smtClean="0"/>
                  <a:t>2, the volume increases by </a:t>
                </a:r>
                <a:r>
                  <a:rPr lang="en-CA" altLang="en-US" sz="2200" dirty="0"/>
                  <a:t>a </a:t>
                </a:r>
                <a:r>
                  <a:rPr lang="en-CA" altLang="en-US" sz="2200" dirty="0" smtClean="0"/>
                  <a:t>factor of </a:t>
                </a:r>
                <a14:m>
                  <m:oMath xmlns:m="http://schemas.openxmlformats.org/officeDocument/2006/math">
                    <m:sSup>
                      <m:sSupPr>
                        <m:ctrlPr>
                          <a:rPr lang="en-CA" altLang="en-US" sz="2200" i="1" smtClean="0">
                            <a:latin typeface="Cambria Math"/>
                          </a:rPr>
                        </m:ctrlPr>
                      </m:sSupPr>
                      <m:e>
                        <m:r>
                          <a:rPr lang="en-CA" altLang="en-US" sz="2200" b="0" i="1" smtClean="0">
                            <a:latin typeface="Cambria Math"/>
                          </a:rPr>
                          <m:t>2</m:t>
                        </m:r>
                      </m:e>
                      <m:sup>
                        <m:r>
                          <a:rPr lang="en-CA" altLang="en-US" sz="2200" b="0" i="1" smtClean="0">
                            <a:latin typeface="Cambria Math"/>
                          </a:rPr>
                          <m:t>3</m:t>
                        </m:r>
                      </m:sup>
                    </m:sSup>
                    <m:r>
                      <a:rPr lang="en-CA" altLang="en-US" sz="2200" b="0" i="1" smtClean="0">
                        <a:latin typeface="Cambria Math"/>
                      </a:rPr>
                      <m:t>=8</m:t>
                    </m:r>
                  </m:oMath>
                </a14:m>
                <a:r>
                  <a:rPr lang="en-CA" altLang="en-US" sz="2200" dirty="0" smtClean="0"/>
                  <a:t>, because </a:t>
                </a:r>
                <a:r>
                  <a:rPr lang="en-CA" altLang="en-US" sz="2200" dirty="0"/>
                  <a:t>(</a:t>
                </a:r>
                <a14:m>
                  <m:oMath xmlns:m="http://schemas.openxmlformats.org/officeDocument/2006/math">
                    <m:r>
                      <a:rPr lang="en-CA" altLang="en-US" sz="2200" i="1">
                        <a:latin typeface="Cambria Math"/>
                      </a:rPr>
                      <m:t>𝑉</m:t>
                    </m:r>
                    <m:r>
                      <a:rPr lang="en-CA" altLang="en-US" sz="2200" i="1">
                        <a:latin typeface="Cambria Math"/>
                      </a:rPr>
                      <m:t> ∝ </m:t>
                    </m:r>
                    <m:sSup>
                      <m:sSupPr>
                        <m:ctrlPr>
                          <a:rPr lang="en-CA" altLang="en-US" sz="2200" i="1">
                            <a:latin typeface="Cambria Math"/>
                            <a:ea typeface="Cambria Math"/>
                          </a:rPr>
                        </m:ctrlPr>
                      </m:sSupPr>
                      <m:e>
                        <m:r>
                          <a:rPr lang="en-CA" altLang="en-US" sz="2200" i="1">
                            <a:latin typeface="Cambria Math"/>
                            <a:ea typeface="Cambria Math"/>
                          </a:rPr>
                          <m:t>𝑟</m:t>
                        </m:r>
                      </m:e>
                      <m:sup>
                        <m:r>
                          <a:rPr lang="en-CA" altLang="en-US" sz="2200" i="1">
                            <a:latin typeface="Cambria Math"/>
                            <a:ea typeface="Cambria Math"/>
                          </a:rPr>
                          <m:t>3</m:t>
                        </m:r>
                      </m:sup>
                    </m:sSup>
                  </m:oMath>
                </a14:m>
                <a:r>
                  <a:rPr lang="en-CA" altLang="en-US" sz="2200" dirty="0"/>
                  <a:t>). </a:t>
                </a:r>
                <a:r>
                  <a:rPr lang="en-CA" altLang="en-US" sz="2200" dirty="0" smtClean="0"/>
                  <a:t>This also implies that the mass increases by a factor of 8, because </a:t>
                </a:r>
                <a:r>
                  <a:rPr lang="en-CA" altLang="en-US" sz="2200" dirty="0"/>
                  <a:t>(</a:t>
                </a:r>
                <a14:m>
                  <m:oMath xmlns:m="http://schemas.openxmlformats.org/officeDocument/2006/math">
                    <m:r>
                      <a:rPr lang="en-CA" altLang="en-US" sz="2200" i="1">
                        <a:latin typeface="Cambria Math"/>
                      </a:rPr>
                      <m:t>𝑚</m:t>
                    </m:r>
                    <m:r>
                      <a:rPr lang="en-CA" altLang="en-US" sz="2200" i="1">
                        <a:latin typeface="Cambria Math"/>
                      </a:rPr>
                      <m:t> ∝</m:t>
                    </m:r>
                    <m:r>
                      <a:rPr lang="en-CA" altLang="en-US" sz="2200" i="1">
                        <a:latin typeface="Cambria Math"/>
                        <a:ea typeface="Cambria Math"/>
                      </a:rPr>
                      <m:t>𝑉</m:t>
                    </m:r>
                  </m:oMath>
                </a14:m>
                <a:r>
                  <a:rPr lang="en-CA" altLang="en-US" sz="2200" dirty="0" smtClean="0"/>
                  <a:t>).</a:t>
                </a:r>
              </a:p>
              <a:p>
                <a:pPr>
                  <a:spcBef>
                    <a:spcPts val="1200"/>
                  </a:spcBef>
                  <a:buNone/>
                </a:pPr>
                <a:r>
                  <a:rPr lang="en-CA" altLang="en-US" sz="2200" dirty="0" smtClean="0"/>
                  <a:t>Hence, </a:t>
                </a:r>
                <a:r>
                  <a:rPr lang="en-CA" altLang="en-US" sz="2200" dirty="0"/>
                  <a:t>the orange's potential energy </a:t>
                </a:r>
                <a:r>
                  <a:rPr lang="en-CA" altLang="en-US" sz="2200" dirty="0" smtClean="0"/>
                  <a:t>increases </a:t>
                </a:r>
                <a:r>
                  <a:rPr lang="en-CA" altLang="en-US" sz="2200" dirty="0"/>
                  <a:t>by a factor of 8, </a:t>
                </a:r>
                <a:r>
                  <a:rPr lang="en-CA" altLang="en-US" sz="2200" dirty="0" smtClean="0"/>
                  <a:t>because </a:t>
                </a:r>
                <a:r>
                  <a:rPr lang="en-CA" altLang="en-US" sz="2200" dirty="0"/>
                  <a:t>(</a:t>
                </a:r>
                <a14:m>
                  <m:oMath xmlns:m="http://schemas.openxmlformats.org/officeDocument/2006/math">
                    <m:sSub>
                      <m:sSubPr>
                        <m:ctrlPr>
                          <a:rPr lang="en-CA" altLang="en-US" sz="2200" i="1" smtClean="0">
                            <a:latin typeface="Cambria Math"/>
                          </a:rPr>
                        </m:ctrlPr>
                      </m:sSubPr>
                      <m:e>
                        <m:r>
                          <a:rPr lang="en-CA" altLang="en-US" sz="2200" b="0" i="1" smtClean="0">
                            <a:latin typeface="Cambria Math"/>
                          </a:rPr>
                          <m:t>𝐸</m:t>
                        </m:r>
                      </m:e>
                      <m:sub>
                        <m:r>
                          <a:rPr lang="en-CA" altLang="en-US" sz="2200" b="0" i="1" smtClean="0">
                            <a:latin typeface="Cambria Math"/>
                          </a:rPr>
                          <m:t>𝑃</m:t>
                        </m:r>
                      </m:sub>
                    </m:sSub>
                    <m:r>
                      <a:rPr lang="en-CA" altLang="en-US" sz="2200" i="1">
                        <a:latin typeface="Cambria Math"/>
                      </a:rPr>
                      <m:t>∝</m:t>
                    </m:r>
                    <m:r>
                      <a:rPr lang="en-CA" altLang="en-US" sz="2200" b="0" i="1" smtClean="0">
                        <a:latin typeface="Cambria Math"/>
                      </a:rPr>
                      <m:t>𝑚</m:t>
                    </m:r>
                  </m:oMath>
                </a14:m>
                <a:r>
                  <a:rPr lang="en-CA" altLang="en-US" sz="2200" dirty="0" smtClean="0"/>
                  <a:t>).</a:t>
                </a:r>
              </a:p>
              <a:p>
                <a:pPr>
                  <a:spcBef>
                    <a:spcPts val="1200"/>
                  </a:spcBef>
                  <a:buNone/>
                </a:pPr>
                <a:r>
                  <a:rPr lang="en-US" altLang="en-US" sz="2200" dirty="0" smtClean="0"/>
                  <a:t>Therefore, the </a:t>
                </a:r>
                <a:r>
                  <a:rPr lang="en-US" altLang="en-US" sz="2200" dirty="0"/>
                  <a:t>correct answer is </a:t>
                </a:r>
                <a:r>
                  <a:rPr lang="en-US" altLang="en-US" sz="2200" b="1" dirty="0"/>
                  <a:t>D</a:t>
                </a:r>
                <a:r>
                  <a:rPr lang="en-US" altLang="en-US" sz="2200" dirty="0" smtClean="0"/>
                  <a:t>.</a:t>
                </a:r>
                <a:endParaRPr lang="en-US" altLang="en-US" sz="2200" dirty="0"/>
              </a:p>
            </p:txBody>
          </p:sp>
        </mc:Choice>
        <mc:Fallback xmlns="">
          <p:sp>
            <p:nvSpPr>
              <p:cNvPr id="6152" name="Text Box 6"/>
              <p:cNvSpPr txBox="1">
                <a:spLocks noRot="1" noChangeAspect="1" noMove="1" noResize="1" noEditPoints="1" noAdjustHandles="1" noChangeArrowheads="1" noChangeShapeType="1" noTextEdit="1"/>
              </p:cNvSpPr>
              <p:nvPr/>
            </p:nvSpPr>
            <p:spPr bwMode="auto">
              <a:xfrm>
                <a:off x="96838" y="1527175"/>
                <a:ext cx="9047162" cy="2923877"/>
              </a:xfrm>
              <a:prstGeom prst="rect">
                <a:avLst/>
              </a:prstGeom>
              <a:blipFill rotWithShape="1">
                <a:blip r:embed="rId4"/>
                <a:stretch>
                  <a:fillRect l="-876" t="-1044" b="-354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CA">
                    <a:noFill/>
                  </a:rPr>
                  <a:t> </a:t>
                </a:r>
              </a:p>
            </p:txBody>
          </p:sp>
        </mc:Fallback>
      </mc:AlternateContent>
    </p:spTree>
    <p:extLst>
      <p:ext uri="{BB962C8B-B14F-4D97-AF65-F5344CB8AC3E}">
        <p14:creationId xmlns:p14="http://schemas.microsoft.com/office/powerpoint/2010/main" val="3370588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175"/>
            <a:ext cx="9144000" cy="6858000"/>
          </a:xfrm>
          <a:prstGeom prst="rect">
            <a:avLst/>
          </a:prstGeom>
          <a:noFill/>
          <a:ln w="57150">
            <a:solidFill>
              <a:srgbClr val="003468"/>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5123" name="Rectangle 2"/>
          <p:cNvSpPr>
            <a:spLocks noGrp="1" noChangeArrowheads="1"/>
          </p:cNvSpPr>
          <p:nvPr>
            <p:ph type="title"/>
          </p:nvPr>
        </p:nvSpPr>
        <p:spPr>
          <a:xfrm>
            <a:off x="1792288" y="195263"/>
            <a:ext cx="5521325" cy="1143000"/>
          </a:xfrm>
        </p:spPr>
        <p:txBody>
          <a:bodyPr/>
          <a:lstStyle/>
          <a:p>
            <a:pPr algn="l" eaLnBrk="1" hangingPunct="1"/>
            <a:r>
              <a:rPr lang="en-CA" altLang="en-US" b="1" smtClean="0">
                <a:solidFill>
                  <a:schemeClr val="bg1"/>
                </a:solidFill>
                <a:latin typeface="Calibri" pitchFamily="34" charset="0"/>
              </a:rPr>
              <a:t>Question Title</a:t>
            </a:r>
          </a:p>
        </p:txBody>
      </p:sp>
      <p:sp>
        <p:nvSpPr>
          <p:cNvPr id="5124" name="Rectangle 7"/>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5125" name="Rectangle 18"/>
          <p:cNvSpPr>
            <a:spLocks noChangeArrowheads="1"/>
          </p:cNvSpPr>
          <p:nvPr/>
        </p:nvSpPr>
        <p:spPr bwMode="auto">
          <a:xfrm>
            <a:off x="1792288" y="195263"/>
            <a:ext cx="55213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CA" altLang="en-US" sz="4400" b="1">
                <a:solidFill>
                  <a:schemeClr val="bg1"/>
                </a:solidFill>
                <a:latin typeface="Calibri" pitchFamily="34" charset="0"/>
              </a:rPr>
              <a:t>Question Title</a:t>
            </a:r>
          </a:p>
        </p:txBody>
      </p:sp>
      <p:sp>
        <p:nvSpPr>
          <p:cNvPr id="5126" name="Rectangle 19"/>
          <p:cNvSpPr>
            <a:spLocks noChangeArrowheads="1"/>
          </p:cNvSpPr>
          <p:nvPr/>
        </p:nvSpPr>
        <p:spPr bwMode="auto">
          <a:xfrm>
            <a:off x="1524000" y="0"/>
            <a:ext cx="71438" cy="15271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nvGrpSpPr>
          <p:cNvPr id="5127" name="Group 17"/>
          <p:cNvGrpSpPr>
            <a:grpSpLocks/>
          </p:cNvGrpSpPr>
          <p:nvPr/>
        </p:nvGrpSpPr>
        <p:grpSpPr bwMode="auto">
          <a:xfrm>
            <a:off x="0" y="0"/>
            <a:ext cx="9144000" cy="1527175"/>
            <a:chOff x="0" y="0"/>
            <a:chExt cx="5760" cy="962"/>
          </a:xfrm>
        </p:grpSpPr>
        <p:pic>
          <p:nvPicPr>
            <p:cNvPr id="5131" name="Picture 14" descr="ubc_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760"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2" name="Rectangle 15"/>
            <p:cNvSpPr>
              <a:spLocks noChangeArrowheads="1"/>
            </p:cNvSpPr>
            <p:nvPr/>
          </p:nvSpPr>
          <p:spPr bwMode="auto">
            <a:xfrm>
              <a:off x="1129" y="123"/>
              <a:ext cx="3478"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3600" b="1" dirty="0" smtClean="0">
                  <a:solidFill>
                    <a:schemeClr val="bg1"/>
                  </a:solidFill>
                </a:rPr>
                <a:t>Energy </a:t>
              </a:r>
              <a:r>
                <a:rPr lang="en-US" altLang="en-US" sz="3600" b="1" dirty="0">
                  <a:solidFill>
                    <a:schemeClr val="bg1"/>
                  </a:solidFill>
                </a:rPr>
                <a:t>Problems </a:t>
              </a:r>
              <a:r>
                <a:rPr lang="en-US" altLang="en-US" sz="3600" b="1" dirty="0" smtClean="0">
                  <a:solidFill>
                    <a:schemeClr val="bg1"/>
                  </a:solidFill>
                </a:rPr>
                <a:t>III</a:t>
              </a:r>
              <a:endParaRPr lang="en-CA" altLang="en-US" sz="3600" b="1" dirty="0">
                <a:solidFill>
                  <a:schemeClr val="bg1"/>
                </a:solidFill>
              </a:endParaRPr>
            </a:p>
          </p:txBody>
        </p:sp>
        <p:sp>
          <p:nvSpPr>
            <p:cNvPr id="5133" name="Rectangle 16"/>
            <p:cNvSpPr>
              <a:spLocks noChangeArrowheads="1"/>
            </p:cNvSpPr>
            <p:nvPr/>
          </p:nvSpPr>
          <p:spPr bwMode="auto">
            <a:xfrm>
              <a:off x="960" y="0"/>
              <a:ext cx="45" cy="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grpSp>
      <p:sp>
        <p:nvSpPr>
          <p:cNvPr id="5128" name="Rectangle 2"/>
          <p:cNvSpPr>
            <a:spLocks noChangeArrowheads="1"/>
          </p:cNvSpPr>
          <p:nvPr/>
        </p:nvSpPr>
        <p:spPr bwMode="auto">
          <a:xfrm>
            <a:off x="285750" y="1563688"/>
            <a:ext cx="853440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50000"/>
              </a:spcBef>
              <a:buNone/>
            </a:pPr>
            <a:r>
              <a:rPr lang="en-CA" altLang="en-US" sz="2200" dirty="0">
                <a:solidFill>
                  <a:srgbClr val="000000"/>
                </a:solidFill>
              </a:rPr>
              <a:t>Fast Guy and Slow Guy have roughly the same mass. Fast Guy walks up a flight of stairs in time "t". Slow Guy walks up the same flight of stairs in time "</a:t>
            </a:r>
            <a:r>
              <a:rPr lang="en-CA" altLang="en-US" sz="2200" dirty="0" err="1" smtClean="0">
                <a:solidFill>
                  <a:srgbClr val="000000"/>
                </a:solidFill>
              </a:rPr>
              <a:t>4t</a:t>
            </a:r>
            <a:r>
              <a:rPr lang="en-CA" altLang="en-US" sz="2200" dirty="0" smtClean="0">
                <a:solidFill>
                  <a:srgbClr val="000000"/>
                </a:solidFill>
              </a:rPr>
              <a:t>“ (</a:t>
            </a:r>
            <a:r>
              <a:rPr lang="en-CA" altLang="en-US" sz="2200" dirty="0">
                <a:solidFill>
                  <a:srgbClr val="000000"/>
                </a:solidFill>
              </a:rPr>
              <a:t>i.e. Slow Guy is 4 times slower than Fast Guy.) What is the difference in the amount of work done by Fast Guy and Slow Guy after they finish climbing the stairs?</a:t>
            </a:r>
          </a:p>
        </p:txBody>
      </p:sp>
      <p:sp>
        <p:nvSpPr>
          <p:cNvPr id="5129" name="Text Box 4"/>
          <p:cNvSpPr txBox="1">
            <a:spLocks noChangeArrowheads="1"/>
          </p:cNvSpPr>
          <p:nvPr/>
        </p:nvSpPr>
        <p:spPr bwMode="auto">
          <a:xfrm>
            <a:off x="285750" y="3577079"/>
            <a:ext cx="8534400" cy="2055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buFontTx/>
              <a:buAutoNum type="alphaUcPeriod"/>
            </a:pPr>
            <a:r>
              <a:rPr lang="en-CA" altLang="en-US" sz="2200" dirty="0"/>
              <a:t>Fast Guy does about 4 times as much work as Slow </a:t>
            </a:r>
            <a:r>
              <a:rPr lang="en-CA" altLang="en-US" sz="2200" dirty="0" smtClean="0"/>
              <a:t>Guy.</a:t>
            </a:r>
            <a:endParaRPr lang="en-CA" altLang="en-US" sz="2200" dirty="0"/>
          </a:p>
          <a:p>
            <a:pPr>
              <a:buFontTx/>
              <a:buAutoNum type="alphaUcPeriod"/>
            </a:pPr>
            <a:r>
              <a:rPr lang="en-CA" altLang="en-US" sz="2200" dirty="0"/>
              <a:t>Fast Guy does about 2 times as much work as Slow </a:t>
            </a:r>
            <a:r>
              <a:rPr lang="en-CA" altLang="en-US" sz="2200" dirty="0" smtClean="0"/>
              <a:t>Guy.</a:t>
            </a:r>
            <a:endParaRPr lang="en-CA" altLang="en-US" sz="2200" dirty="0"/>
          </a:p>
          <a:p>
            <a:pPr>
              <a:buFontTx/>
              <a:buAutoNum type="alphaUcPeriod"/>
            </a:pPr>
            <a:r>
              <a:rPr lang="en-CA" altLang="en-US" sz="2200" dirty="0"/>
              <a:t>Fast Guy does about the same amount of work as Slow </a:t>
            </a:r>
            <a:r>
              <a:rPr lang="en-CA" altLang="en-US" sz="2200" dirty="0" smtClean="0"/>
              <a:t>Guy.</a:t>
            </a:r>
            <a:endParaRPr lang="en-CA" altLang="en-US" sz="2200" dirty="0"/>
          </a:p>
          <a:p>
            <a:pPr>
              <a:buFontTx/>
              <a:buAutoNum type="alphaUcPeriod"/>
            </a:pPr>
            <a:r>
              <a:rPr lang="en-CA" altLang="en-US" sz="2200" dirty="0"/>
              <a:t>Slow Guy does about 2 times as much work as Fast </a:t>
            </a:r>
            <a:r>
              <a:rPr lang="en-CA" altLang="en-US" sz="2200" dirty="0" smtClean="0"/>
              <a:t>Guy.</a:t>
            </a:r>
            <a:endParaRPr lang="en-CA" altLang="en-US" sz="2200" dirty="0"/>
          </a:p>
          <a:p>
            <a:pPr>
              <a:buFontTx/>
              <a:buAutoNum type="alphaUcPeriod"/>
            </a:pPr>
            <a:r>
              <a:rPr lang="en-CA" altLang="en-US" sz="2200" dirty="0"/>
              <a:t>Slow Guy does about 4 times as much work as Fast </a:t>
            </a:r>
            <a:r>
              <a:rPr lang="en-CA" altLang="en-US" sz="2200" dirty="0" smtClean="0"/>
              <a:t>Guy.</a:t>
            </a:r>
            <a:endParaRPr lang="en-US" altLang="en-US" sz="2200" i="1" baseline="-25000" dirty="0"/>
          </a:p>
        </p:txBody>
      </p:sp>
    </p:spTree>
    <p:extLst>
      <p:ext uri="{BB962C8B-B14F-4D97-AF65-F5344CB8AC3E}">
        <p14:creationId xmlns:p14="http://schemas.microsoft.com/office/powerpoint/2010/main" val="2170495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TotalTime>
  <Words>1870</Words>
  <Application>Microsoft Office PowerPoint</Application>
  <PresentationFormat>On-screen Show (4:3)</PresentationFormat>
  <Paragraphs>141</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Document</vt:lpstr>
      <vt:lpstr>Physics  Energy Problems</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lpstr>Question Title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Energy Problems</dc:title>
  <dc:creator>murugan</dc:creator>
  <cp:lastModifiedBy>murugan</cp:lastModifiedBy>
  <cp:revision>36</cp:revision>
  <dcterms:created xsi:type="dcterms:W3CDTF">2015-07-13T05:20:28Z</dcterms:created>
  <dcterms:modified xsi:type="dcterms:W3CDTF">2015-09-04T22:03:31Z</dcterms:modified>
</cp:coreProperties>
</file>