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68" r:id="rId3"/>
    <p:sldId id="278" r:id="rId4"/>
    <p:sldId id="277" r:id="rId5"/>
    <p:sldId id="269" r:id="rId6"/>
    <p:sldId id="279" r:id="rId7"/>
    <p:sldId id="280" r:id="rId8"/>
    <p:sldId id="281" r:id="rId9"/>
    <p:sldId id="282" r:id="rId10"/>
    <p:sldId id="284" r:id="rId11"/>
    <p:sldId id="283"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9" r:id="rId26"/>
    <p:sldId id="300" r:id="rId27"/>
    <p:sldId id="301" r:id="rId28"/>
    <p:sldId id="303" r:id="rId29"/>
    <p:sldId id="302" r:id="rId30"/>
    <p:sldId id="304" r:id="rId31"/>
    <p:sldId id="305" r:id="rId32"/>
    <p:sldId id="306" r:id="rId33"/>
    <p:sldId id="307" r:id="rId34"/>
    <p:sldId id="308" r:id="rId35"/>
    <p:sldId id="309" r:id="rId36"/>
    <p:sldId id="310" r:id="rId37"/>
    <p:sldId id="311" r:id="rId38"/>
    <p:sldId id="312" r:id="rId39"/>
    <p:sldId id="313" r:id="rId40"/>
    <p:sldId id="271" r:id="rId41"/>
    <p:sldId id="314" r:id="rId42"/>
    <p:sldId id="316" r:id="rId43"/>
    <p:sldId id="317" r:id="rId44"/>
    <p:sldId id="318" r:id="rId45"/>
    <p:sldId id="319" r:id="rId46"/>
    <p:sldId id="321" r:id="rId47"/>
    <p:sldId id="320"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FB1"/>
    <a:srgbClr val="280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8" autoAdjust="0"/>
    <p:restoredTop sz="94662" autoAdjust="0"/>
  </p:normalViewPr>
  <p:slideViewPr>
    <p:cSldViewPr snapToGrid="0">
      <p:cViewPr>
        <p:scale>
          <a:sx n="77" d="100"/>
          <a:sy n="77" d="100"/>
        </p:scale>
        <p:origin x="-93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45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8D64C2A-357A-4840-BF5A-421A7EDA52EC}" type="slidenum">
              <a:rPr lang="en-CA" altLang="en-US"/>
              <a:pPr/>
              <a:t>‹#›</a:t>
            </a:fld>
            <a:endParaRPr lang="en-CA" altLang="en-US"/>
          </a:p>
        </p:txBody>
      </p:sp>
    </p:spTree>
    <p:extLst>
      <p:ext uri="{BB962C8B-B14F-4D97-AF65-F5344CB8AC3E}">
        <p14:creationId xmlns:p14="http://schemas.microsoft.com/office/powerpoint/2010/main" val="3697911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Categories:  </a:t>
            </a:r>
            <a:r>
              <a:rPr lang="en-US" altLang="en-US" dirty="0" smtClean="0"/>
              <a:t>Secondary – Physics – Energy</a:t>
            </a:r>
          </a:p>
          <a:p>
            <a:pPr eaLnBrk="1" hangingPunct="1"/>
            <a:endParaRPr lang="en-US" altLang="en-US" dirty="0" smtClean="0"/>
          </a:p>
          <a:p>
            <a:pPr eaLnBrk="1" hangingPunct="1"/>
            <a:r>
              <a:rPr lang="en-US" altLang="en-US" b="1" dirty="0" smtClean="0"/>
              <a:t>Tags</a:t>
            </a:r>
            <a:r>
              <a:rPr lang="en-US" altLang="en-US" b="1" dirty="0" smtClean="0"/>
              <a:t>: </a:t>
            </a:r>
            <a:r>
              <a:rPr lang="en-US" altLang="en-US" b="0" dirty="0" smtClean="0"/>
              <a:t>kinetic energy, gravitational potential energy, elastic</a:t>
            </a:r>
            <a:r>
              <a:rPr lang="en-US" altLang="en-US" b="0" baseline="0" dirty="0" smtClean="0"/>
              <a:t> and inelastic collisions, total mechanical energy, potential elastic energy</a:t>
            </a:r>
            <a:endParaRPr lang="en-US" altLang="en-US" b="1" dirty="0" smtClean="0"/>
          </a:p>
          <a:p>
            <a:pPr eaLnBrk="1" hangingPunct="1"/>
            <a:endParaRPr lang="en-US" altLang="en-US" b="1" dirty="0" smtClean="0"/>
          </a:p>
          <a:p>
            <a:pPr eaLnBrk="1" hangingPunct="1"/>
            <a:r>
              <a:rPr lang="en-US" altLang="en-US" b="1" dirty="0" smtClean="0"/>
              <a:t>Excerpt: </a:t>
            </a:r>
            <a:r>
              <a:rPr lang="en-US" altLang="en-US" b="0" dirty="0" smtClean="0"/>
              <a:t>Use these physics problems to test</a:t>
            </a:r>
            <a:r>
              <a:rPr lang="en-US" altLang="en-US" b="0" baseline="0" dirty="0" smtClean="0"/>
              <a:t> your knowledge on many different energy problems</a:t>
            </a:r>
            <a:endParaRPr lang="en-US" altLang="en-US" dirty="0" smtClean="0"/>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AF0FB97-9558-45EA-8E03-EE0A5E157397}" type="slidenum">
              <a:rPr lang="en-CA" altLang="en-US"/>
              <a:pPr>
                <a:spcBef>
                  <a:spcPct val="0"/>
                </a:spcBef>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64CB215-2BAC-466A-AE2E-360CB19A7227}" type="slidenum">
              <a:rPr lang="en-CA" altLang="en-US"/>
              <a:pPr>
                <a:spcBef>
                  <a:spcPct val="0"/>
                </a:spcBef>
              </a:pPr>
              <a:t>10</a:t>
            </a:fld>
            <a:endParaRPr lang="en-CA" altLang="en-US"/>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94C3989A-E504-4440-923A-4FD138113A4D}" type="slidenum">
              <a:rPr lang="en-CA" altLang="en-US"/>
              <a:pPr>
                <a:spcBef>
                  <a:spcPct val="0"/>
                </a:spcBef>
              </a:pPr>
              <a:t>11</a:t>
            </a:fld>
            <a:endParaRPr lang="en-CA" altLang="en-US"/>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2735278-646C-4380-A684-DA8845883075}" type="slidenum">
              <a:rPr lang="en-CA" altLang="en-US"/>
              <a:pPr>
                <a:spcBef>
                  <a:spcPct val="0"/>
                </a:spcBef>
              </a:pPr>
              <a:t>12</a:t>
            </a:fld>
            <a:endParaRPr lang="en-CA" altLang="en-US"/>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9C696CC1-5068-4A36-9054-C5E192456EA0}" type="slidenum">
              <a:rPr lang="en-CA" altLang="en-US"/>
              <a:pPr>
                <a:spcBef>
                  <a:spcPct val="0"/>
                </a:spcBef>
              </a:pPr>
              <a:t>13</a:t>
            </a:fld>
            <a:endParaRPr lang="en-CA" alt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DBAD9ED1-6D0C-4093-972A-DAF4ECF98D5E}" type="slidenum">
              <a:rPr lang="en-CA" altLang="en-US"/>
              <a:pPr>
                <a:spcBef>
                  <a:spcPct val="0"/>
                </a:spcBef>
              </a:pPr>
              <a:t>14</a:t>
            </a:fld>
            <a:endParaRPr lang="en-CA" alt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DBEB17C-37F4-4FEB-BB25-7B02DFCDC7FE}" type="slidenum">
              <a:rPr lang="en-CA" altLang="en-US"/>
              <a:pPr>
                <a:spcBef>
                  <a:spcPct val="0"/>
                </a:spcBef>
              </a:pPr>
              <a:t>15</a:t>
            </a:fld>
            <a:endParaRPr lang="en-CA" alt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EA025F1-210E-41DF-B26D-C2C12E064036}" type="slidenum">
              <a:rPr lang="en-CA" altLang="en-US"/>
              <a:pPr>
                <a:spcBef>
                  <a:spcPct val="0"/>
                </a:spcBef>
              </a:pPr>
              <a:t>16</a:t>
            </a:fld>
            <a:endParaRPr lang="en-CA" alt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D5AA2D9-279E-469C-9CAF-A232B8086457}" type="slidenum">
              <a:rPr lang="en-CA" altLang="en-US"/>
              <a:pPr>
                <a:spcBef>
                  <a:spcPct val="0"/>
                </a:spcBef>
              </a:pPr>
              <a:t>17</a:t>
            </a:fld>
            <a:endParaRPr lang="en-CA" alt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9E773F9-481D-4067-9C41-712964FAD068}" type="slidenum">
              <a:rPr lang="en-CA" altLang="en-US"/>
              <a:pPr>
                <a:spcBef>
                  <a:spcPct val="0"/>
                </a:spcBef>
              </a:pPr>
              <a:t>18</a:t>
            </a:fld>
            <a:endParaRPr lang="en-CA" alt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746819B-B10F-44C4-8CC4-24353D2EA895}" type="slidenum">
              <a:rPr lang="en-CA" altLang="en-US"/>
              <a:pPr>
                <a:spcBef>
                  <a:spcPct val="0"/>
                </a:spcBef>
              </a:pPr>
              <a:t>19</a:t>
            </a:fld>
            <a:endParaRPr lang="en-CA" alt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A46F7B-567E-4741-8565-71EB2F078421}" type="slidenum">
              <a:rPr lang="en-CA" altLang="en-US"/>
              <a:pPr>
                <a:spcBef>
                  <a:spcPct val="0"/>
                </a:spcBef>
              </a:pPr>
              <a:t>2</a:t>
            </a:fld>
            <a:endParaRPr lang="en-CA" altLang="en-US"/>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533A9AC-29FA-493B-AD85-ECCEF30C4A86}" type="slidenum">
              <a:rPr lang="en-CA" altLang="en-US"/>
              <a:pPr>
                <a:spcBef>
                  <a:spcPct val="0"/>
                </a:spcBef>
              </a:pPr>
              <a:t>20</a:t>
            </a:fld>
            <a:endParaRPr lang="en-CA" alt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343B39AE-D9CD-4D0F-B95E-E6A844532707}" type="slidenum">
              <a:rPr lang="en-CA" altLang="en-US"/>
              <a:pPr>
                <a:spcBef>
                  <a:spcPct val="0"/>
                </a:spcBef>
              </a:pPr>
              <a:t>21</a:t>
            </a:fld>
            <a:endParaRPr lang="en-CA" alt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C40AFA3-A4EB-4503-B340-0CF12BA3320A}" type="slidenum">
              <a:rPr lang="en-CA" altLang="en-US"/>
              <a:pPr>
                <a:spcBef>
                  <a:spcPct val="0"/>
                </a:spcBef>
              </a:pPr>
              <a:t>22</a:t>
            </a:fld>
            <a:endParaRPr lang="en-CA" altLang="en-US"/>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2936E29-FA61-4B5D-A844-8DBA0DA20C55}" type="slidenum">
              <a:rPr lang="en-CA" altLang="en-US"/>
              <a:pPr>
                <a:spcBef>
                  <a:spcPct val="0"/>
                </a:spcBef>
              </a:pPr>
              <a:t>23</a:t>
            </a:fld>
            <a:endParaRPr lang="en-CA" altLang="en-US"/>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600D13E-6955-440D-9031-D9EBE138E2B0}" type="slidenum">
              <a:rPr lang="en-CA" altLang="en-US"/>
              <a:pPr>
                <a:spcBef>
                  <a:spcPct val="0"/>
                </a:spcBef>
              </a:pPr>
              <a:t>24</a:t>
            </a:fld>
            <a:endParaRPr lang="en-CA" alt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C8DB89C-A417-40F5-A66F-292EBB28BD28}" type="slidenum">
              <a:rPr lang="en-CA" altLang="en-US"/>
              <a:pPr>
                <a:spcBef>
                  <a:spcPct val="0"/>
                </a:spcBef>
              </a:pPr>
              <a:t>25</a:t>
            </a:fld>
            <a:endParaRPr lang="en-CA" alt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80CB61A-18C7-44EB-9056-F8C06C506087}" type="slidenum">
              <a:rPr lang="en-CA" altLang="en-US"/>
              <a:pPr>
                <a:spcBef>
                  <a:spcPct val="0"/>
                </a:spcBef>
              </a:pPr>
              <a:t>26</a:t>
            </a:fld>
            <a:endParaRPr lang="en-CA" alt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38E3FFC-AF73-4312-9121-F17391B724F1}" type="slidenum">
              <a:rPr lang="en-CA" altLang="en-US"/>
              <a:pPr>
                <a:spcBef>
                  <a:spcPct val="0"/>
                </a:spcBef>
              </a:pPr>
              <a:t>27</a:t>
            </a:fld>
            <a:endParaRPr lang="en-CA" alt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242DBDB-1198-416A-BD42-2601EAD86FF1}" type="slidenum">
              <a:rPr lang="en-CA" altLang="en-US"/>
              <a:pPr>
                <a:spcBef>
                  <a:spcPct val="0"/>
                </a:spcBef>
              </a:pPr>
              <a:t>28</a:t>
            </a:fld>
            <a:endParaRPr lang="en-CA" alt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961351B-6B4E-4C88-85D8-8AC08088F8B7}" type="slidenum">
              <a:rPr lang="en-CA" altLang="en-US"/>
              <a:pPr>
                <a:spcBef>
                  <a:spcPct val="0"/>
                </a:spcBef>
              </a:pPr>
              <a:t>29</a:t>
            </a:fld>
            <a:endParaRPr lang="en-CA" alt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9B430A08-5142-43B4-AD60-99721DCAAD30}" type="slidenum">
              <a:rPr lang="en-CA" altLang="en-US"/>
              <a:pPr>
                <a:spcBef>
                  <a:spcPct val="0"/>
                </a:spcBef>
              </a:pPr>
              <a:t>3</a:t>
            </a:fld>
            <a:endParaRPr lang="en-CA"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0D97BC6-D7DA-48DE-B3D0-609ACB2DB285}" type="slidenum">
              <a:rPr lang="en-CA" altLang="en-US"/>
              <a:pPr>
                <a:spcBef>
                  <a:spcPct val="0"/>
                </a:spcBef>
              </a:pPr>
              <a:t>30</a:t>
            </a:fld>
            <a:endParaRPr lang="en-CA" alt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82B2980-C34F-4037-93DA-B64E281A4127}" type="slidenum">
              <a:rPr lang="en-CA" altLang="en-US"/>
              <a:pPr>
                <a:spcBef>
                  <a:spcPct val="0"/>
                </a:spcBef>
              </a:pPr>
              <a:t>31</a:t>
            </a:fld>
            <a:endParaRPr lang="en-CA" alt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9B0A40E-BFFA-4C29-A5FF-26655E1E631D}" type="slidenum">
              <a:rPr lang="en-CA" altLang="en-US"/>
              <a:pPr>
                <a:spcBef>
                  <a:spcPct val="0"/>
                </a:spcBef>
              </a:pPr>
              <a:t>32</a:t>
            </a:fld>
            <a:endParaRPr lang="en-CA" alt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6E2357A6-9A7B-4792-A96A-9280EC161AC5}" type="slidenum">
              <a:rPr lang="en-CA" altLang="en-US"/>
              <a:pPr>
                <a:spcBef>
                  <a:spcPct val="0"/>
                </a:spcBef>
              </a:pPr>
              <a:t>33</a:t>
            </a:fld>
            <a:endParaRPr lang="en-CA" alt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6DE614E-C8DE-4212-B0E7-D71D1E423820}" type="slidenum">
              <a:rPr lang="en-CA" altLang="en-US"/>
              <a:pPr>
                <a:spcBef>
                  <a:spcPct val="0"/>
                </a:spcBef>
              </a:pPr>
              <a:t>34</a:t>
            </a:fld>
            <a:endParaRPr lang="en-CA" alt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D2DEE36-E2D6-4C42-AF1C-257F22C44661}" type="slidenum">
              <a:rPr lang="en-CA" altLang="en-US"/>
              <a:pPr>
                <a:spcBef>
                  <a:spcPct val="0"/>
                </a:spcBef>
              </a:pPr>
              <a:t>35</a:t>
            </a:fld>
            <a:endParaRPr lang="en-CA" alt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1CD83002-6A09-45AD-B23B-5D614AEB0A01}" type="slidenum">
              <a:rPr lang="en-CA" altLang="en-US"/>
              <a:pPr>
                <a:spcBef>
                  <a:spcPct val="0"/>
                </a:spcBef>
              </a:pPr>
              <a:t>36</a:t>
            </a:fld>
            <a:endParaRPr lang="en-CA" alt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08BBD3A-14B6-42C9-9995-6CB71927CF68}" type="slidenum">
              <a:rPr lang="en-CA" altLang="en-US"/>
              <a:pPr>
                <a:spcBef>
                  <a:spcPct val="0"/>
                </a:spcBef>
              </a:pPr>
              <a:t>37</a:t>
            </a:fld>
            <a:endParaRPr lang="en-CA" alt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991A8009-FE45-4DEF-8DA7-6CE45C0D66B6}" type="slidenum">
              <a:rPr lang="en-CA" altLang="en-US"/>
              <a:pPr>
                <a:spcBef>
                  <a:spcPct val="0"/>
                </a:spcBef>
              </a:pPr>
              <a:t>38</a:t>
            </a:fld>
            <a:endParaRPr lang="en-CA" altLang="en-US"/>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64DA9418-85CE-4B74-889A-3F56DD9EEDCC}" type="slidenum">
              <a:rPr lang="en-CA" altLang="en-US"/>
              <a:pPr>
                <a:spcBef>
                  <a:spcPct val="0"/>
                </a:spcBef>
              </a:pPr>
              <a:t>39</a:t>
            </a:fld>
            <a:endParaRPr lang="en-CA" altLang="en-US"/>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17A1437-CD4B-4800-A066-3D0F00AC7FDF}" type="slidenum">
              <a:rPr lang="en-CA" altLang="en-US"/>
              <a:pPr>
                <a:spcBef>
                  <a:spcPct val="0"/>
                </a:spcBef>
              </a:pPr>
              <a:t>4</a:t>
            </a:fld>
            <a:endParaRPr lang="en-CA" alt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3C2849DD-21F6-4BC3-B1B3-F754F2980FE7}" type="slidenum">
              <a:rPr lang="en-CA" altLang="en-US"/>
              <a:pPr>
                <a:spcBef>
                  <a:spcPct val="0"/>
                </a:spcBef>
              </a:pPr>
              <a:t>40</a:t>
            </a:fld>
            <a:endParaRPr lang="en-CA" altLang="en-US"/>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D927B34-31A6-45D9-85D5-B730C0CD718F}" type="slidenum">
              <a:rPr lang="en-CA" altLang="en-US"/>
              <a:pPr>
                <a:spcBef>
                  <a:spcPct val="0"/>
                </a:spcBef>
              </a:pPr>
              <a:t>41</a:t>
            </a:fld>
            <a:endParaRPr lang="en-CA" altLang="en-US"/>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93E88FD-A1E1-431D-AD66-BD05DB0D2819}" type="slidenum">
              <a:rPr lang="en-CA" altLang="en-US"/>
              <a:pPr>
                <a:spcBef>
                  <a:spcPct val="0"/>
                </a:spcBef>
              </a:pPr>
              <a:t>42</a:t>
            </a:fld>
            <a:endParaRPr lang="en-CA" altLang="en-US"/>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E8EABCB-B0A8-428D-95CF-A8D67B79292D}" type="slidenum">
              <a:rPr lang="en-CA" altLang="en-US"/>
              <a:pPr>
                <a:spcBef>
                  <a:spcPct val="0"/>
                </a:spcBef>
              </a:pPr>
              <a:t>43</a:t>
            </a:fld>
            <a:endParaRPr lang="en-CA" altLang="en-US"/>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5BE91F9-6BD5-4C05-BFD0-210D5A60E389}" type="slidenum">
              <a:rPr lang="en-CA" altLang="en-US"/>
              <a:pPr>
                <a:spcBef>
                  <a:spcPct val="0"/>
                </a:spcBef>
              </a:pPr>
              <a:t>44</a:t>
            </a:fld>
            <a:endParaRPr lang="en-CA" altLang="en-US"/>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F7F7547-5C06-463E-9986-E3D7F7CC7869}" type="slidenum">
              <a:rPr lang="en-CA" altLang="en-US"/>
              <a:pPr>
                <a:spcBef>
                  <a:spcPct val="0"/>
                </a:spcBef>
              </a:pPr>
              <a:t>45</a:t>
            </a:fld>
            <a:endParaRPr lang="en-CA" altLang="en-US"/>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DD03C89-4924-4FB5-81FB-68D3021725A2}" type="slidenum">
              <a:rPr lang="en-CA" altLang="en-US"/>
              <a:pPr>
                <a:spcBef>
                  <a:spcPct val="0"/>
                </a:spcBef>
              </a:pPr>
              <a:t>46</a:t>
            </a:fld>
            <a:endParaRPr lang="en-CA" altLang="en-US"/>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ACE39E2-AC57-4D97-9C8F-9B316B392642}" type="slidenum">
              <a:rPr lang="en-CA" altLang="en-US"/>
              <a:pPr>
                <a:spcBef>
                  <a:spcPct val="0"/>
                </a:spcBef>
              </a:pPr>
              <a:t>47</a:t>
            </a:fld>
            <a:endParaRPr lang="en-CA" altLang="en-US"/>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D2D8D68-E977-4A29-B68F-E6A64567B672}" type="slidenum">
              <a:rPr lang="en-CA" altLang="en-US"/>
              <a:pPr>
                <a:spcBef>
                  <a:spcPct val="0"/>
                </a:spcBef>
              </a:pPr>
              <a:t>48</a:t>
            </a:fld>
            <a:endParaRPr lang="en-CA" altLang="en-US"/>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ABC4D8D-3936-418D-A825-559959354C1F}" type="slidenum">
              <a:rPr lang="en-CA" altLang="en-US"/>
              <a:pPr>
                <a:spcBef>
                  <a:spcPct val="0"/>
                </a:spcBef>
              </a:pPr>
              <a:t>49</a:t>
            </a:fld>
            <a:endParaRPr lang="en-CA" altLang="en-US"/>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8DCFADD-402D-457F-91D6-33B671A67FB0}" type="slidenum">
              <a:rPr lang="en-CA" altLang="en-US"/>
              <a:pPr>
                <a:spcBef>
                  <a:spcPct val="0"/>
                </a:spcBef>
              </a:pPr>
              <a:t>5</a:t>
            </a:fld>
            <a:endParaRPr lang="en-CA" altLang="en-US"/>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226D61D-343C-4759-A870-DC06178CA62D}" type="slidenum">
              <a:rPr lang="en-CA" altLang="en-US"/>
              <a:pPr>
                <a:spcBef>
                  <a:spcPct val="0"/>
                </a:spcBef>
              </a:pPr>
              <a:t>50</a:t>
            </a:fld>
            <a:endParaRPr lang="en-CA" altLang="en-US"/>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96AE9F8C-C065-4304-8960-BEC52BE39476}" type="slidenum">
              <a:rPr lang="en-CA" altLang="en-US"/>
              <a:pPr>
                <a:spcBef>
                  <a:spcPct val="0"/>
                </a:spcBef>
              </a:pPr>
              <a:t>51</a:t>
            </a:fld>
            <a:endParaRPr lang="en-CA" altLang="en-US"/>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324AEF3-AE02-4169-B23A-57D196B5C5F1}" type="slidenum">
              <a:rPr lang="en-CA" altLang="en-US"/>
              <a:pPr>
                <a:spcBef>
                  <a:spcPct val="0"/>
                </a:spcBef>
              </a:pPr>
              <a:t>52</a:t>
            </a:fld>
            <a:endParaRPr lang="en-CA" altLang="en-US"/>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916C07F-9815-482F-BBA8-3D2DCBD63F3C}" type="slidenum">
              <a:rPr lang="en-CA" altLang="en-US"/>
              <a:pPr>
                <a:spcBef>
                  <a:spcPct val="0"/>
                </a:spcBef>
              </a:pPr>
              <a:t>53</a:t>
            </a:fld>
            <a:endParaRPr lang="en-CA" altLang="en-US"/>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7B70AF8-8C82-457F-AC6A-F75D02CBE6ED}" type="slidenum">
              <a:rPr lang="en-CA" altLang="en-US"/>
              <a:pPr>
                <a:spcBef>
                  <a:spcPct val="0"/>
                </a:spcBef>
              </a:pPr>
              <a:t>54</a:t>
            </a:fld>
            <a:endParaRPr lang="en-CA" altLang="en-US"/>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CDC793F-1D2A-4FDF-8579-EFEB4EB15F22}" type="slidenum">
              <a:rPr lang="en-CA" altLang="en-US"/>
              <a:pPr>
                <a:spcBef>
                  <a:spcPct val="0"/>
                </a:spcBef>
              </a:pPr>
              <a:t>55</a:t>
            </a:fld>
            <a:endParaRPr lang="en-CA" altLang="en-US"/>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90DADDB-5BE5-4C0F-9508-F8442D4B2C64}" type="slidenum">
              <a:rPr lang="en-CA" altLang="en-US"/>
              <a:pPr>
                <a:spcBef>
                  <a:spcPct val="0"/>
                </a:spcBef>
              </a:pPr>
              <a:t>56</a:t>
            </a:fld>
            <a:endParaRPr lang="en-CA" altLang="en-US"/>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7DCE119-1F24-4925-8B4B-80C626031263}" type="slidenum">
              <a:rPr lang="en-CA" altLang="en-US"/>
              <a:pPr>
                <a:spcBef>
                  <a:spcPct val="0"/>
                </a:spcBef>
              </a:pPr>
              <a:t>57</a:t>
            </a:fld>
            <a:endParaRPr lang="en-CA" altLang="en-US"/>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EE910D6-77B8-40B4-8D37-355BC2035F50}" type="slidenum">
              <a:rPr lang="en-CA" altLang="en-US"/>
              <a:pPr>
                <a:spcBef>
                  <a:spcPct val="0"/>
                </a:spcBef>
              </a:pPr>
              <a:t>58</a:t>
            </a:fld>
            <a:endParaRPr lang="en-CA" altLang="en-US"/>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37A297C-D091-44F3-8510-E59366124748}" type="slidenum">
              <a:rPr lang="en-CA" altLang="en-US"/>
              <a:pPr>
                <a:spcBef>
                  <a:spcPct val="0"/>
                </a:spcBef>
              </a:pPr>
              <a:t>59</a:t>
            </a:fld>
            <a:endParaRPr lang="en-CA" altLang="en-US"/>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3B60B11-3995-45A8-9600-0B65F8D888F3}" type="slidenum">
              <a:rPr lang="en-CA" altLang="en-US"/>
              <a:pPr>
                <a:spcBef>
                  <a:spcPct val="0"/>
                </a:spcBef>
              </a:pPr>
              <a:t>6</a:t>
            </a:fld>
            <a:endParaRPr lang="en-CA" altLang="en-US"/>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12CF0786-6A85-4853-BC5E-0C6089D7C775}" type="slidenum">
              <a:rPr lang="en-CA" altLang="en-US"/>
              <a:pPr>
                <a:spcBef>
                  <a:spcPct val="0"/>
                </a:spcBef>
              </a:pPr>
              <a:t>60</a:t>
            </a:fld>
            <a:endParaRPr lang="en-CA" altLang="en-US"/>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D2F123A-60AB-42FD-900D-E28EE354CB27}" type="slidenum">
              <a:rPr lang="en-CA" altLang="en-US"/>
              <a:pPr>
                <a:spcBef>
                  <a:spcPct val="0"/>
                </a:spcBef>
              </a:pPr>
              <a:t>61</a:t>
            </a:fld>
            <a:endParaRPr lang="en-CA" altLang="en-US"/>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3F789E6F-7D95-4B59-8026-227076CE342B}" type="slidenum">
              <a:rPr lang="en-CA" altLang="en-US"/>
              <a:pPr>
                <a:spcBef>
                  <a:spcPct val="0"/>
                </a:spcBef>
              </a:pPr>
              <a:t>62</a:t>
            </a:fld>
            <a:endParaRPr lang="en-CA" altLang="en-US"/>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D6CC2F6-A42D-4D16-BE41-4AF3FED03E63}" type="slidenum">
              <a:rPr lang="en-CA" altLang="en-US"/>
              <a:pPr>
                <a:spcBef>
                  <a:spcPct val="0"/>
                </a:spcBef>
              </a:pPr>
              <a:t>7</a:t>
            </a:fld>
            <a:endParaRPr lang="en-CA" altLang="en-US"/>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A3A8754-4C37-41C8-AE96-B3DF9EA75CB1}" type="slidenum">
              <a:rPr lang="en-CA" altLang="en-US"/>
              <a:pPr>
                <a:spcBef>
                  <a:spcPct val="0"/>
                </a:spcBef>
              </a:pPr>
              <a:t>8</a:t>
            </a:fld>
            <a:endParaRPr lang="en-CA" altLang="en-US"/>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9824A58-2BF2-4CD7-8115-F3BF5BE4B355}" type="slidenum">
              <a:rPr lang="en-CA" altLang="en-US"/>
              <a:pPr>
                <a:spcBef>
                  <a:spcPct val="0"/>
                </a:spcBef>
              </a:pPr>
              <a:t>9</a:t>
            </a:fld>
            <a:endParaRPr lang="en-CA" altLang="en-US"/>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C7E359F-CBE0-421C-A9D0-D259F07620B3}" type="slidenum">
              <a:rPr lang="en-CA" altLang="en-US"/>
              <a:pPr/>
              <a:t>‹#›</a:t>
            </a:fld>
            <a:endParaRPr lang="en-CA" altLang="en-US"/>
          </a:p>
        </p:txBody>
      </p:sp>
    </p:spTree>
    <p:extLst>
      <p:ext uri="{BB962C8B-B14F-4D97-AF65-F5344CB8AC3E}">
        <p14:creationId xmlns:p14="http://schemas.microsoft.com/office/powerpoint/2010/main" val="202306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357BBB-2193-4F81-A8B3-9C55A3314722}" type="slidenum">
              <a:rPr lang="en-CA" altLang="en-US"/>
              <a:pPr/>
              <a:t>‹#›</a:t>
            </a:fld>
            <a:endParaRPr lang="en-CA" altLang="en-US"/>
          </a:p>
        </p:txBody>
      </p:sp>
    </p:spTree>
    <p:extLst>
      <p:ext uri="{BB962C8B-B14F-4D97-AF65-F5344CB8AC3E}">
        <p14:creationId xmlns:p14="http://schemas.microsoft.com/office/powerpoint/2010/main" val="218872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44F1E02-708B-4B4F-973C-4FAEF4AA5B10}" type="slidenum">
              <a:rPr lang="en-CA" altLang="en-US"/>
              <a:pPr/>
              <a:t>‹#›</a:t>
            </a:fld>
            <a:endParaRPr lang="en-CA" altLang="en-US"/>
          </a:p>
        </p:txBody>
      </p:sp>
    </p:spTree>
    <p:extLst>
      <p:ext uri="{BB962C8B-B14F-4D97-AF65-F5344CB8AC3E}">
        <p14:creationId xmlns:p14="http://schemas.microsoft.com/office/powerpoint/2010/main" val="394976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51FF1D-DACB-473E-82E8-955BB515082A}" type="slidenum">
              <a:rPr lang="en-CA" altLang="en-US"/>
              <a:pPr/>
              <a:t>‹#›</a:t>
            </a:fld>
            <a:endParaRPr lang="en-CA" altLang="en-US"/>
          </a:p>
        </p:txBody>
      </p:sp>
    </p:spTree>
    <p:extLst>
      <p:ext uri="{BB962C8B-B14F-4D97-AF65-F5344CB8AC3E}">
        <p14:creationId xmlns:p14="http://schemas.microsoft.com/office/powerpoint/2010/main" val="287071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E0AF4A-5FA2-4BA7-A669-7CEB65883C43}" type="slidenum">
              <a:rPr lang="en-CA" altLang="en-US"/>
              <a:pPr/>
              <a:t>‹#›</a:t>
            </a:fld>
            <a:endParaRPr lang="en-CA" altLang="en-US"/>
          </a:p>
        </p:txBody>
      </p:sp>
    </p:spTree>
    <p:extLst>
      <p:ext uri="{BB962C8B-B14F-4D97-AF65-F5344CB8AC3E}">
        <p14:creationId xmlns:p14="http://schemas.microsoft.com/office/powerpoint/2010/main" val="331085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89DC8A-9545-4E87-B232-10F697DF6DBC}" type="slidenum">
              <a:rPr lang="en-CA" altLang="en-US"/>
              <a:pPr/>
              <a:t>‹#›</a:t>
            </a:fld>
            <a:endParaRPr lang="en-CA" altLang="en-US"/>
          </a:p>
        </p:txBody>
      </p:sp>
    </p:spTree>
    <p:extLst>
      <p:ext uri="{BB962C8B-B14F-4D97-AF65-F5344CB8AC3E}">
        <p14:creationId xmlns:p14="http://schemas.microsoft.com/office/powerpoint/2010/main" val="217165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BF32FEB-103E-4583-9013-5CEEEF36547E}" type="slidenum">
              <a:rPr lang="en-CA" altLang="en-US"/>
              <a:pPr/>
              <a:t>‹#›</a:t>
            </a:fld>
            <a:endParaRPr lang="en-CA" altLang="en-US"/>
          </a:p>
        </p:txBody>
      </p:sp>
    </p:spTree>
    <p:extLst>
      <p:ext uri="{BB962C8B-B14F-4D97-AF65-F5344CB8AC3E}">
        <p14:creationId xmlns:p14="http://schemas.microsoft.com/office/powerpoint/2010/main" val="326540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9351BEC-AF41-475A-9212-734AFB252ED0}" type="slidenum">
              <a:rPr lang="en-CA" altLang="en-US"/>
              <a:pPr/>
              <a:t>‹#›</a:t>
            </a:fld>
            <a:endParaRPr lang="en-CA" altLang="en-US"/>
          </a:p>
        </p:txBody>
      </p:sp>
    </p:spTree>
    <p:extLst>
      <p:ext uri="{BB962C8B-B14F-4D97-AF65-F5344CB8AC3E}">
        <p14:creationId xmlns:p14="http://schemas.microsoft.com/office/powerpoint/2010/main" val="3785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485BA3D-802B-45C9-96B7-1EE4A1825446}" type="slidenum">
              <a:rPr lang="en-CA" altLang="en-US"/>
              <a:pPr/>
              <a:t>‹#›</a:t>
            </a:fld>
            <a:endParaRPr lang="en-CA" altLang="en-US"/>
          </a:p>
        </p:txBody>
      </p:sp>
    </p:spTree>
    <p:extLst>
      <p:ext uri="{BB962C8B-B14F-4D97-AF65-F5344CB8AC3E}">
        <p14:creationId xmlns:p14="http://schemas.microsoft.com/office/powerpoint/2010/main" val="78084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74C621-6804-40B7-8FF0-B0264C51CE09}" type="slidenum">
              <a:rPr lang="en-CA" altLang="en-US"/>
              <a:pPr/>
              <a:t>‹#›</a:t>
            </a:fld>
            <a:endParaRPr lang="en-CA" altLang="en-US"/>
          </a:p>
        </p:txBody>
      </p:sp>
    </p:spTree>
    <p:extLst>
      <p:ext uri="{BB962C8B-B14F-4D97-AF65-F5344CB8AC3E}">
        <p14:creationId xmlns:p14="http://schemas.microsoft.com/office/powerpoint/2010/main" val="203373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0334E4-9EB6-4868-807A-F175E4C85405}" type="slidenum">
              <a:rPr lang="en-CA" altLang="en-US"/>
              <a:pPr/>
              <a:t>‹#›</a:t>
            </a:fld>
            <a:endParaRPr lang="en-CA" altLang="en-US"/>
          </a:p>
        </p:txBody>
      </p:sp>
    </p:spTree>
    <p:extLst>
      <p:ext uri="{BB962C8B-B14F-4D97-AF65-F5344CB8AC3E}">
        <p14:creationId xmlns:p14="http://schemas.microsoft.com/office/powerpoint/2010/main" val="376728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75C5FA7-FC7E-4465-9FA4-E45613723E0A}"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eerwise.cs.auckland.ac.nz/"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CA" altLang="en-US" b="1" smtClean="0"/>
              <a:t>Energy</a:t>
            </a:r>
            <a:br>
              <a:rPr lang="en-CA" altLang="en-US" b="1" smtClean="0"/>
            </a:br>
            <a:r>
              <a:rPr lang="en-CA" altLang="en-US" smtClean="0"/>
              <a:t>Problems</a:t>
            </a:r>
          </a:p>
        </p:txBody>
      </p:sp>
      <p:sp>
        <p:nvSpPr>
          <p:cNvPr id="3075" name="Rectangle 3"/>
          <p:cNvSpPr>
            <a:spLocks noGrp="1" noChangeArrowheads="1"/>
          </p:cNvSpPr>
          <p:nvPr>
            <p:ph type="subTitle" idx="1"/>
          </p:nvPr>
        </p:nvSpPr>
        <p:spPr/>
        <p:txBody>
          <a:bodyPr/>
          <a:lstStyle/>
          <a:p>
            <a:pPr eaLnBrk="1" hangingPunct="1"/>
            <a:r>
              <a:rPr lang="en-CA" altLang="en-US" smtClean="0">
                <a:solidFill>
                  <a:srgbClr val="898989"/>
                </a:solidFill>
              </a:rPr>
              <a:t>Science and Mathematics Education Research Group</a:t>
            </a:r>
          </a:p>
        </p:txBody>
      </p:sp>
      <p:sp>
        <p:nvSpPr>
          <p:cNvPr id="3076" name="Rectangle 6"/>
          <p:cNvSpPr>
            <a:spLocks noChangeArrowheads="1"/>
          </p:cNvSpPr>
          <p:nvPr/>
        </p:nvSpPr>
        <p:spPr bwMode="auto">
          <a:xfrm flipH="1">
            <a:off x="1835150" y="0"/>
            <a:ext cx="73025" cy="155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77" name="Rectangle 7"/>
          <p:cNvSpPr>
            <a:spLocks noChangeArrowheads="1"/>
          </p:cNvSpPr>
          <p:nvPr/>
        </p:nvSpPr>
        <p:spPr bwMode="auto">
          <a:xfrm flipH="1">
            <a:off x="4427538" y="0"/>
            <a:ext cx="73025" cy="155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78" name="Text Box 12"/>
          <p:cNvSpPr txBox="1">
            <a:spLocks noChangeArrowheads="1"/>
          </p:cNvSpPr>
          <p:nvPr/>
        </p:nvSpPr>
        <p:spPr bwMode="auto">
          <a:xfrm>
            <a:off x="3457575" y="6308725"/>
            <a:ext cx="5686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CA" altLang="en-US" sz="1200"/>
              <a:t>Supported by UBC Teaching and Learning Enhancement Fund 2012-2015</a:t>
            </a:r>
          </a:p>
          <a:p>
            <a:pPr algn="ctr" eaLnBrk="1" hangingPunct="1">
              <a:spcBef>
                <a:spcPct val="50000"/>
              </a:spcBef>
              <a:buFontTx/>
              <a:buNone/>
            </a:pPr>
            <a:endParaRPr lang="en-CA" altLang="en-US" sz="1200"/>
          </a:p>
        </p:txBody>
      </p:sp>
      <p:graphicFrame>
        <p:nvGraphicFramePr>
          <p:cNvPr id="3079" name="Object 13"/>
          <p:cNvGraphicFramePr>
            <a:graphicFrameLocks noChangeAspect="1"/>
          </p:cNvGraphicFramePr>
          <p:nvPr/>
        </p:nvGraphicFramePr>
        <p:xfrm>
          <a:off x="5251450" y="417513"/>
          <a:ext cx="2940050" cy="225425"/>
        </p:xfrm>
        <a:graphic>
          <a:graphicData uri="http://schemas.openxmlformats.org/presentationml/2006/ole">
            <mc:AlternateContent xmlns:mc="http://schemas.openxmlformats.org/markup-compatibility/2006">
              <mc:Choice xmlns:v="urn:schemas-microsoft-com:vml" Requires="v">
                <p:oleObj spid="_x0000_s3087" name="Document" r:id="rId4" imgW="3105924" imgH="237589" progId="Word.Document.8">
                  <p:embed/>
                </p:oleObj>
              </mc:Choice>
              <mc:Fallback>
                <p:oleObj name="Document" r:id="rId4" imgW="3105924" imgH="237589" progId="Word.Documen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1450" y="417513"/>
                        <a:ext cx="29400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Rectangle 15"/>
          <p:cNvSpPr>
            <a:spLocks noChangeArrowheads="1"/>
          </p:cNvSpPr>
          <p:nvPr/>
        </p:nvSpPr>
        <p:spPr bwMode="auto">
          <a:xfrm>
            <a:off x="1524000" y="1366838"/>
            <a:ext cx="66675"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aphicFrame>
        <p:nvGraphicFramePr>
          <p:cNvPr id="3081" name="Object 20"/>
          <p:cNvGraphicFramePr>
            <a:graphicFrameLocks noChangeAspect="1"/>
          </p:cNvGraphicFramePr>
          <p:nvPr/>
        </p:nvGraphicFramePr>
        <p:xfrm>
          <a:off x="5251450" y="417513"/>
          <a:ext cx="2940050" cy="225425"/>
        </p:xfrm>
        <a:graphic>
          <a:graphicData uri="http://schemas.openxmlformats.org/presentationml/2006/ole">
            <mc:AlternateContent xmlns:mc="http://schemas.openxmlformats.org/markup-compatibility/2006">
              <mc:Choice xmlns:v="urn:schemas-microsoft-com:vml" Requires="v">
                <p:oleObj spid="_x0000_s3088" name="Document" r:id="rId6" imgW="3105924" imgH="237589" progId="Word.Document.8">
                  <p:embed/>
                </p:oleObj>
              </mc:Choice>
              <mc:Fallback>
                <p:oleObj name="Document" r:id="rId6" imgW="3105924" imgH="237589" progId="Word.Document.8">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1450" y="417513"/>
                        <a:ext cx="29400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2" name="Group 27"/>
          <p:cNvGrpSpPr>
            <a:grpSpLocks/>
          </p:cNvGrpSpPr>
          <p:nvPr/>
        </p:nvGrpSpPr>
        <p:grpSpPr bwMode="auto">
          <a:xfrm>
            <a:off x="0" y="0"/>
            <a:ext cx="9144000" cy="1527175"/>
            <a:chOff x="0" y="0"/>
            <a:chExt cx="5760" cy="962"/>
          </a:xfrm>
        </p:grpSpPr>
        <p:pic>
          <p:nvPicPr>
            <p:cNvPr id="3085" name="Picture 24" descr="ubc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2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5" descr="ubc_colo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2" y="0"/>
              <a:ext cx="2788"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22"/>
          <p:cNvSpPr txBox="1"/>
          <p:nvPr/>
        </p:nvSpPr>
        <p:spPr bwMode="auto">
          <a:xfrm>
            <a:off x="5040313" y="720725"/>
            <a:ext cx="2303462" cy="430213"/>
          </a:xfrm>
          <a:prstGeom prst="rect">
            <a:avLst/>
          </a:prstGeom>
          <a:noFill/>
        </p:spPr>
        <p:txBody>
          <a:bodyPr wrap="none">
            <a:spAutoFit/>
          </a:bodyPr>
          <a:lstStyle/>
          <a:p>
            <a:pPr eaLnBrk="1" hangingPunct="1">
              <a:defRPr/>
            </a:pPr>
            <a:r>
              <a:rPr lang="en-CA" sz="1100" b="1" spc="120" dirty="0">
                <a:solidFill>
                  <a:schemeClr val="bg1"/>
                </a:solidFill>
              </a:rPr>
              <a:t>Department of </a:t>
            </a:r>
          </a:p>
          <a:p>
            <a:pPr eaLnBrk="1" hangingPunct="1">
              <a:defRPr/>
            </a:pPr>
            <a:r>
              <a:rPr lang="en-CA" sz="1100" b="1" spc="120" dirty="0">
                <a:solidFill>
                  <a:schemeClr val="bg1"/>
                </a:solidFill>
              </a:rPr>
              <a:t>Curriculum and Pedagogy</a:t>
            </a:r>
          </a:p>
        </p:txBody>
      </p:sp>
      <p:sp>
        <p:nvSpPr>
          <p:cNvPr id="17" name="Text Box 23"/>
          <p:cNvSpPr txBox="1"/>
          <p:nvPr/>
        </p:nvSpPr>
        <p:spPr bwMode="auto">
          <a:xfrm>
            <a:off x="5040313" y="360363"/>
            <a:ext cx="3600450" cy="360362"/>
          </a:xfrm>
          <a:prstGeom prst="rect">
            <a:avLst/>
          </a:prstGeom>
          <a:noFill/>
        </p:spPr>
        <p:txBody>
          <a:bodyPr>
            <a:spAutoFit/>
          </a:bodyPr>
          <a:lstStyle/>
          <a:p>
            <a:pPr eaLnBrk="1" hangingPunct="1">
              <a:defRPr/>
            </a:pPr>
            <a:r>
              <a:rPr lang="en-CA" sz="1400" b="1" spc="450" dirty="0">
                <a:solidFill>
                  <a:schemeClr val="bg1"/>
                </a:solidFill>
              </a:rPr>
              <a:t>FACULTY OF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150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2150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150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2151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21511" name="Group 17"/>
          <p:cNvGrpSpPr>
            <a:grpSpLocks/>
          </p:cNvGrpSpPr>
          <p:nvPr/>
        </p:nvGrpSpPr>
        <p:grpSpPr bwMode="auto">
          <a:xfrm>
            <a:off x="0" y="0"/>
            <a:ext cx="9144000" cy="1527175"/>
            <a:chOff x="0" y="0"/>
            <a:chExt cx="5760" cy="962"/>
          </a:xfrm>
        </p:grpSpPr>
        <p:pic>
          <p:nvPicPr>
            <p:cNvPr id="21514"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III continued</a:t>
              </a:r>
              <a:endParaRPr lang="en-CA" altLang="en-US" sz="3600" b="1">
                <a:solidFill>
                  <a:schemeClr val="bg1"/>
                </a:solidFill>
              </a:endParaRPr>
            </a:p>
          </p:txBody>
        </p:sp>
        <p:sp>
          <p:nvSpPr>
            <p:cNvPr id="2151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21512" name="Rectangle 2"/>
          <p:cNvSpPr>
            <a:spLocks noChangeArrowheads="1"/>
          </p:cNvSpPr>
          <p:nvPr/>
        </p:nvSpPr>
        <p:spPr bwMode="auto">
          <a:xfrm>
            <a:off x="192088" y="1752600"/>
            <a:ext cx="8597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t>Which of the following expressions most accurately represents the speed of the block at the bottom of the track?</a:t>
            </a:r>
          </a:p>
          <a:p>
            <a:pPr eaLnBrk="1" hangingPunct="1">
              <a:spcBef>
                <a:spcPct val="50000"/>
              </a:spcBef>
              <a:buFontTx/>
              <a:buNone/>
            </a:pPr>
            <a:r>
              <a:rPr lang="en-US" altLang="en-US" sz="2400" b="1" i="1">
                <a:solidFill>
                  <a:srgbClr val="000000"/>
                </a:solidFill>
              </a:rPr>
              <a:t>g</a:t>
            </a:r>
            <a:r>
              <a:rPr lang="en-US" altLang="en-US" sz="2400">
                <a:solidFill>
                  <a:srgbClr val="000000"/>
                </a:solidFill>
              </a:rPr>
              <a:t> is the acceleration due to gravity.</a:t>
            </a:r>
            <a:endParaRPr lang="en-CA" altLang="en-US" sz="2200">
              <a:solidFill>
                <a:srgbClr val="000000"/>
              </a:solidFill>
            </a:endParaRPr>
          </a:p>
        </p:txBody>
      </p:sp>
      <p:sp>
        <p:nvSpPr>
          <p:cNvPr id="5129" name="Text Box 4"/>
          <p:cNvSpPr txBox="1">
            <a:spLocks noRot="1" noChangeAspect="1" noMove="1" noResize="1" noEditPoints="1" noAdjustHandles="1" noChangeArrowheads="1" noChangeShapeType="1" noTextEdit="1"/>
          </p:cNvSpPr>
          <p:nvPr/>
        </p:nvSpPr>
        <p:spPr bwMode="auto">
          <a:xfrm>
            <a:off x="273203" y="3666460"/>
            <a:ext cx="8516835" cy="2527102"/>
          </a:xfrm>
          <a:prstGeom prst="rect">
            <a:avLst/>
          </a:prstGeom>
          <a:blipFill rotWithShape="1">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355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2355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355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2355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23559" name="Group 17"/>
          <p:cNvGrpSpPr>
            <a:grpSpLocks/>
          </p:cNvGrpSpPr>
          <p:nvPr/>
        </p:nvGrpSpPr>
        <p:grpSpPr bwMode="auto">
          <a:xfrm>
            <a:off x="0" y="0"/>
            <a:ext cx="9144000" cy="1527175"/>
            <a:chOff x="0" y="0"/>
            <a:chExt cx="5760" cy="962"/>
          </a:xfrm>
        </p:grpSpPr>
        <p:pic>
          <p:nvPicPr>
            <p:cNvPr id="2356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2356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23560" name="Text Box 6"/>
          <p:cNvSpPr txBox="1">
            <a:spLocks noChangeArrowheads="1"/>
          </p:cNvSpPr>
          <p:nvPr/>
        </p:nvSpPr>
        <p:spPr bwMode="auto">
          <a:xfrm>
            <a:off x="0" y="1527175"/>
            <a:ext cx="91440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B</a:t>
            </a:r>
          </a:p>
          <a:p>
            <a:pPr eaLnBrk="1" hangingPunct="1">
              <a:spcBef>
                <a:spcPts val="600"/>
              </a:spcBef>
              <a:buFontTx/>
              <a:buNone/>
            </a:pPr>
            <a:r>
              <a:rPr lang="en-CA" altLang="en-US" sz="2200" b="1"/>
              <a:t>Justification:</a:t>
            </a:r>
            <a:r>
              <a:rPr lang="en-CA" altLang="en-US" sz="2200"/>
              <a:t>  </a:t>
            </a:r>
            <a:r>
              <a:rPr lang="en-US" altLang="en-US" sz="2200"/>
              <a:t>To solve this problem we need to use the conservation of energy.</a:t>
            </a:r>
          </a:p>
          <a:p>
            <a:pPr eaLnBrk="1" hangingPunct="1">
              <a:spcBef>
                <a:spcPts val="600"/>
              </a:spcBef>
              <a:buFontTx/>
              <a:buNone/>
            </a:pPr>
            <a:r>
              <a:rPr lang="en-US" altLang="en-US" sz="2200"/>
              <a:t>At the top of the track, the block has potential energy of:</a:t>
            </a:r>
          </a:p>
          <a:p>
            <a:pPr eaLnBrk="1" hangingPunct="1">
              <a:spcBef>
                <a:spcPts val="600"/>
              </a:spcBef>
              <a:buFontTx/>
              <a:buNone/>
            </a:pPr>
            <a:r>
              <a:rPr lang="en-US" altLang="en-US" sz="2200"/>
              <a:t>Since it is stationary at the top of the track, it has no kinetic energy and therefore the total mechanical energy of the block is equal to </a:t>
            </a:r>
            <a:r>
              <a:rPr lang="en-US" altLang="en-US" sz="2200" i="1"/>
              <a:t>E</a:t>
            </a:r>
            <a:r>
              <a:rPr lang="en-US" altLang="en-US" sz="2200" i="1" baseline="-25000"/>
              <a:t>P</a:t>
            </a:r>
            <a:r>
              <a:rPr lang="en-US" altLang="en-US" sz="2200"/>
              <a:t>.</a:t>
            </a:r>
          </a:p>
          <a:p>
            <a:pPr eaLnBrk="1" hangingPunct="1">
              <a:spcBef>
                <a:spcPts val="1200"/>
              </a:spcBef>
              <a:buFontTx/>
              <a:buNone/>
            </a:pPr>
            <a:r>
              <a:rPr lang="en-US" altLang="en-US" sz="2200"/>
              <a:t>At the bottom of the track, the block has kinetic energy of:</a:t>
            </a:r>
          </a:p>
          <a:p>
            <a:pPr eaLnBrk="1" hangingPunct="1">
              <a:spcBef>
                <a:spcPts val="600"/>
              </a:spcBef>
              <a:buFontTx/>
              <a:buNone/>
            </a:pPr>
            <a:r>
              <a:rPr lang="en-US" altLang="en-US" sz="2200"/>
              <a:t>Since we have used the bottom of the track to represent ground zero, the block has no potential energy at this point, and therefore the total mechanical energy of the block is equal to </a:t>
            </a:r>
            <a:r>
              <a:rPr lang="en-US" altLang="en-US" sz="2200" i="1"/>
              <a:t>E</a:t>
            </a:r>
            <a:r>
              <a:rPr lang="en-US" altLang="en-US" sz="2200" i="1" baseline="-25000"/>
              <a:t>K</a:t>
            </a:r>
            <a:r>
              <a:rPr lang="en-US" altLang="en-US" sz="2200" i="1"/>
              <a:t>.</a:t>
            </a:r>
          </a:p>
          <a:p>
            <a:pPr eaLnBrk="1" hangingPunct="1">
              <a:spcBef>
                <a:spcPts val="600"/>
              </a:spcBef>
              <a:buFontTx/>
              <a:buNone/>
            </a:pPr>
            <a:r>
              <a:rPr lang="en-US" altLang="en-US" sz="2200"/>
              <a:t>Since the track is frictionless, the only energies we are dealing with are Kinetic and Potential energy. Therefore no energy is lost due to heat or friction, so the total mechanical energy will be the same at the top and bottom of the track.</a:t>
            </a:r>
          </a:p>
        </p:txBody>
      </p:sp>
      <p:sp>
        <p:nvSpPr>
          <p:cNvPr id="3" name="TextBox 2"/>
          <p:cNvSpPr txBox="1">
            <a:spLocks noRot="1" noChangeAspect="1" noMove="1" noResize="1" noEditPoints="1" noAdjustHandles="1" noChangeArrowheads="1" noChangeShapeType="1" noTextEdit="1"/>
          </p:cNvSpPr>
          <p:nvPr/>
        </p:nvSpPr>
        <p:spPr>
          <a:xfrm>
            <a:off x="7079226" y="2665949"/>
            <a:ext cx="1680588" cy="461665"/>
          </a:xfrm>
          <a:prstGeom prst="rect">
            <a:avLst/>
          </a:prstGeom>
          <a:blipFill rotWithShape="1">
            <a:blip r:embed="rId4"/>
            <a:stretch>
              <a:fillRect b="-13158"/>
            </a:stretch>
          </a:blipFill>
        </p:spPr>
        <p:txBody>
          <a:bodyPr/>
          <a:lstStyle/>
          <a:p>
            <a:pPr>
              <a:defRPr/>
            </a:pPr>
            <a:r>
              <a:rPr lang="en-US">
                <a:noFill/>
              </a:rPr>
              <a:t> </a:t>
            </a:r>
          </a:p>
        </p:txBody>
      </p:sp>
      <p:sp>
        <p:nvSpPr>
          <p:cNvPr id="14" name="TextBox 13"/>
          <p:cNvSpPr txBox="1">
            <a:spLocks noRot="1" noChangeAspect="1" noMove="1" noResize="1" noEditPoints="1" noAdjustHandles="1" noChangeArrowheads="1" noChangeShapeType="1" noTextEdit="1"/>
          </p:cNvSpPr>
          <p:nvPr/>
        </p:nvSpPr>
        <p:spPr>
          <a:xfrm>
            <a:off x="7202181" y="3674250"/>
            <a:ext cx="1838580" cy="783804"/>
          </a:xfrm>
          <a:prstGeom prst="rect">
            <a:avLst/>
          </a:prstGeom>
          <a:blipFill rotWithShape="1">
            <a:blip r:embed="rId5"/>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560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2560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560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2560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25607" name="Group 17"/>
          <p:cNvGrpSpPr>
            <a:grpSpLocks/>
          </p:cNvGrpSpPr>
          <p:nvPr/>
        </p:nvGrpSpPr>
        <p:grpSpPr bwMode="auto">
          <a:xfrm>
            <a:off x="0" y="0"/>
            <a:ext cx="9144000" cy="1527175"/>
            <a:chOff x="0" y="0"/>
            <a:chExt cx="5760" cy="962"/>
          </a:xfrm>
        </p:grpSpPr>
        <p:pic>
          <p:nvPicPr>
            <p:cNvPr id="2561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2561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25608" name="Text Box 6"/>
          <p:cNvSpPr txBox="1">
            <a:spLocks noChangeArrowheads="1"/>
          </p:cNvSpPr>
          <p:nvPr/>
        </p:nvSpPr>
        <p:spPr bwMode="auto">
          <a:xfrm>
            <a:off x="0" y="152717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Therefore:</a:t>
            </a:r>
          </a:p>
        </p:txBody>
      </p:sp>
      <p:sp>
        <p:nvSpPr>
          <p:cNvPr id="3" name="TextBox 2"/>
          <p:cNvSpPr txBox="1">
            <a:spLocks noRot="1" noChangeAspect="1" noMove="1" noResize="1" noEditPoints="1" noAdjustHandles="1" noChangeArrowheads="1" noChangeShapeType="1" noTextEdit="1"/>
          </p:cNvSpPr>
          <p:nvPr/>
        </p:nvSpPr>
        <p:spPr>
          <a:xfrm>
            <a:off x="1792288" y="1553164"/>
            <a:ext cx="2031325" cy="2104935"/>
          </a:xfrm>
          <a:prstGeom prst="rect">
            <a:avLst/>
          </a:prstGeom>
          <a:blipFill rotWithShape="1">
            <a:blip r:embed="rId4"/>
            <a:stretch>
              <a:fillRect b="-2319"/>
            </a:stretch>
          </a:blipFill>
        </p:spPr>
        <p:txBody>
          <a:bodyPr/>
          <a:lstStyle/>
          <a:p>
            <a:pPr>
              <a:defRPr/>
            </a:pPr>
            <a:r>
              <a:rPr lang="en-US">
                <a:noFill/>
              </a:rPr>
              <a:t> </a:t>
            </a:r>
          </a:p>
        </p:txBody>
      </p:sp>
      <p:sp>
        <p:nvSpPr>
          <p:cNvPr id="25610" name="Text Box 6"/>
          <p:cNvSpPr txBox="1">
            <a:spLocks noChangeArrowheads="1"/>
          </p:cNvSpPr>
          <p:nvPr/>
        </p:nvSpPr>
        <p:spPr bwMode="auto">
          <a:xfrm>
            <a:off x="3824288" y="3178175"/>
            <a:ext cx="4286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(answer </a:t>
            </a:r>
            <a:r>
              <a:rPr lang="en-US" altLang="en-US" sz="2200" b="1"/>
              <a:t>B</a:t>
            </a:r>
            <a:r>
              <a:rPr lang="en-US" altLang="en-US" sz="2200"/>
              <a:t>)</a:t>
            </a:r>
          </a:p>
        </p:txBody>
      </p:sp>
      <p:sp>
        <p:nvSpPr>
          <p:cNvPr id="16" name="Text Box 6"/>
          <p:cNvSpPr txBox="1">
            <a:spLocks noRot="1" noChangeAspect="1" noMove="1" noResize="1" noEditPoints="1" noAdjustHandles="1" noChangeArrowheads="1" noChangeShapeType="1" noTextEdit="1"/>
          </p:cNvSpPr>
          <p:nvPr/>
        </p:nvSpPr>
        <p:spPr bwMode="auto">
          <a:xfrm>
            <a:off x="0" y="3647074"/>
            <a:ext cx="9144000" cy="3298019"/>
          </a:xfrm>
          <a:prstGeom prst="rect">
            <a:avLst/>
          </a:prstGeom>
          <a:blipFill rotWithShape="1">
            <a:blip r:embed="rId5"/>
            <a:stretch>
              <a:fillRect l="-800" t="-92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2605088"/>
            <a:ext cx="763587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7652"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27653"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7654"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27655"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27656" name="Group 17"/>
          <p:cNvGrpSpPr>
            <a:grpSpLocks/>
          </p:cNvGrpSpPr>
          <p:nvPr/>
        </p:nvGrpSpPr>
        <p:grpSpPr bwMode="auto">
          <a:xfrm>
            <a:off x="0" y="0"/>
            <a:ext cx="9144000" cy="1527175"/>
            <a:chOff x="0" y="0"/>
            <a:chExt cx="5760" cy="962"/>
          </a:xfrm>
        </p:grpSpPr>
        <p:pic>
          <p:nvPicPr>
            <p:cNvPr id="27658"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IV</a:t>
              </a:r>
              <a:endParaRPr lang="en-CA" altLang="en-US" sz="3600" b="1">
                <a:solidFill>
                  <a:schemeClr val="bg1"/>
                </a:solidFill>
              </a:endParaRPr>
            </a:p>
          </p:txBody>
        </p:sp>
        <p:sp>
          <p:nvSpPr>
            <p:cNvPr id="2766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27657" name="Rectangle 2"/>
          <p:cNvSpPr>
            <a:spLocks noChangeArrowheads="1"/>
          </p:cNvSpPr>
          <p:nvPr/>
        </p:nvSpPr>
        <p:spPr bwMode="auto">
          <a:xfrm>
            <a:off x="192088" y="1774825"/>
            <a:ext cx="859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t>A 50kg ski jumper skis down a frictionless slope as shown below. The skier is stationary at point 1.</a:t>
            </a:r>
            <a:endParaRPr lang="en-CA" altLang="en-US" sz="22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969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2970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970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2970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29703" name="Group 17"/>
          <p:cNvGrpSpPr>
            <a:grpSpLocks/>
          </p:cNvGrpSpPr>
          <p:nvPr/>
        </p:nvGrpSpPr>
        <p:grpSpPr bwMode="auto">
          <a:xfrm>
            <a:off x="0" y="0"/>
            <a:ext cx="9144000" cy="1527175"/>
            <a:chOff x="0" y="0"/>
            <a:chExt cx="5760" cy="962"/>
          </a:xfrm>
        </p:grpSpPr>
        <p:pic>
          <p:nvPicPr>
            <p:cNvPr id="2970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IV continued</a:t>
              </a:r>
              <a:endParaRPr lang="en-CA" altLang="en-US" sz="3600" b="1">
                <a:solidFill>
                  <a:schemeClr val="bg1"/>
                </a:solidFill>
              </a:endParaRPr>
            </a:p>
          </p:txBody>
        </p:sp>
        <p:sp>
          <p:nvSpPr>
            <p:cNvPr id="2970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29704" name="Rectangle 2"/>
          <p:cNvSpPr>
            <a:spLocks noChangeArrowheads="1"/>
          </p:cNvSpPr>
          <p:nvPr/>
        </p:nvSpPr>
        <p:spPr bwMode="auto">
          <a:xfrm>
            <a:off x="192088" y="1554163"/>
            <a:ext cx="8597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t>At which point is the following true?</a:t>
            </a:r>
            <a:endParaRPr lang="en-CA" altLang="en-US" sz="2200">
              <a:solidFill>
                <a:srgbClr val="000000"/>
              </a:solidFill>
            </a:endParaRPr>
          </a:p>
        </p:txBody>
      </p:sp>
      <p:sp>
        <p:nvSpPr>
          <p:cNvPr id="29705" name="Text Box 4"/>
          <p:cNvSpPr txBox="1">
            <a:spLocks noChangeArrowheads="1"/>
          </p:cNvSpPr>
          <p:nvPr/>
        </p:nvSpPr>
        <p:spPr bwMode="auto">
          <a:xfrm>
            <a:off x="192088" y="4622800"/>
            <a:ext cx="8516937"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FontTx/>
              <a:buAutoNum type="alphaUcPeriod"/>
            </a:pPr>
            <a:r>
              <a:rPr lang="en-US" altLang="en-US" sz="2200"/>
              <a:t>1</a:t>
            </a:r>
          </a:p>
          <a:p>
            <a:pPr>
              <a:buFontTx/>
              <a:buAutoNum type="alphaUcPeriod"/>
            </a:pPr>
            <a:r>
              <a:rPr lang="en-US" altLang="en-US" sz="2200"/>
              <a:t>2</a:t>
            </a:r>
          </a:p>
          <a:p>
            <a:pPr>
              <a:buFontTx/>
              <a:buAutoNum type="alphaUcPeriod"/>
            </a:pPr>
            <a:r>
              <a:rPr lang="en-US" altLang="en-US" sz="2200"/>
              <a:t>3</a:t>
            </a:r>
          </a:p>
          <a:p>
            <a:pPr>
              <a:buFontTx/>
              <a:buAutoNum type="alphaUcPeriod"/>
            </a:pPr>
            <a:r>
              <a:rPr lang="en-US" altLang="en-US" sz="2200"/>
              <a:t>4</a:t>
            </a:r>
          </a:p>
          <a:p>
            <a:pPr>
              <a:buFontTx/>
              <a:buAutoNum type="alphaUcPeriod"/>
            </a:pPr>
            <a:r>
              <a:rPr lang="en-US" altLang="en-US" sz="2200"/>
              <a:t>Both 2 and 4</a:t>
            </a:r>
          </a:p>
        </p:txBody>
      </p:sp>
      <p:sp>
        <p:nvSpPr>
          <p:cNvPr id="13" name="TextBox 12"/>
          <p:cNvSpPr txBox="1">
            <a:spLocks noRot="1" noChangeAspect="1" noMove="1" noResize="1" noEditPoints="1" noAdjustHandles="1" noChangeArrowheads="1" noChangeShapeType="1" noTextEdit="1"/>
          </p:cNvSpPr>
          <p:nvPr/>
        </p:nvSpPr>
        <p:spPr>
          <a:xfrm>
            <a:off x="273202" y="2020412"/>
            <a:ext cx="8516835" cy="2484398"/>
          </a:xfrm>
          <a:prstGeom prst="rect">
            <a:avLst/>
          </a:prstGeom>
          <a:blipFill rotWithShape="1">
            <a:blip r:embed="rId4"/>
            <a:stretch>
              <a:fillRect l="-1145" b="-4657"/>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174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3174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174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3175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31751" name="Group 17"/>
          <p:cNvGrpSpPr>
            <a:grpSpLocks/>
          </p:cNvGrpSpPr>
          <p:nvPr/>
        </p:nvGrpSpPr>
        <p:grpSpPr bwMode="auto">
          <a:xfrm>
            <a:off x="0" y="0"/>
            <a:ext cx="9144000" cy="1527175"/>
            <a:chOff x="0" y="0"/>
            <a:chExt cx="5760" cy="962"/>
          </a:xfrm>
        </p:grpSpPr>
        <p:pic>
          <p:nvPicPr>
            <p:cNvPr id="31754"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3175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31752" name="Text Box 6"/>
          <p:cNvSpPr txBox="1">
            <a:spLocks noChangeArrowheads="1"/>
          </p:cNvSpPr>
          <p:nvPr/>
        </p:nvSpPr>
        <p:spPr bwMode="auto">
          <a:xfrm>
            <a:off x="0" y="1527175"/>
            <a:ext cx="927735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2200" b="1"/>
              <a:t>Answer:</a:t>
            </a:r>
            <a:r>
              <a:rPr lang="en-CA" altLang="en-US" sz="2200"/>
              <a:t> E</a:t>
            </a:r>
          </a:p>
          <a:p>
            <a:pPr eaLnBrk="1" hangingPunct="1">
              <a:spcBef>
                <a:spcPct val="0"/>
              </a:spcBef>
              <a:buFontTx/>
              <a:buNone/>
            </a:pPr>
            <a:r>
              <a:rPr lang="en-CA" altLang="en-US" sz="2200" b="1"/>
              <a:t>Justification:</a:t>
            </a:r>
            <a:r>
              <a:rPr lang="en-CA" altLang="en-US" sz="2200"/>
              <a:t>  </a:t>
            </a:r>
            <a:r>
              <a:rPr lang="en-US" altLang="en-US" sz="2400"/>
              <a:t>This problem can be solved numerically by calculating the gravitational potential energy at each of the five points using:</a:t>
            </a:r>
          </a:p>
          <a:p>
            <a:pPr eaLnBrk="1" hangingPunct="1">
              <a:spcBef>
                <a:spcPct val="0"/>
              </a:spcBef>
              <a:buFontTx/>
              <a:buNone/>
            </a:pPr>
            <a:r>
              <a:rPr lang="en-US" altLang="en-US" sz="2400"/>
              <a:t>For the numbers 1 through 5 we would get the </a:t>
            </a:r>
            <a:r>
              <a:rPr lang="en-US" altLang="en-US" sz="2400" i="1"/>
              <a:t>E</a:t>
            </a:r>
            <a:r>
              <a:rPr lang="en-US" altLang="en-US" sz="2400" i="1" baseline="-25000"/>
              <a:t>P</a:t>
            </a:r>
            <a:r>
              <a:rPr lang="en-US" altLang="en-US" sz="2400" i="1"/>
              <a:t> </a:t>
            </a:r>
            <a:r>
              <a:rPr lang="en-US" altLang="en-US" sz="2400"/>
              <a:t>to be 50kJ, 30kJ, 15kJ, 30kJ, and 0kJ respectively.</a:t>
            </a:r>
          </a:p>
          <a:p>
            <a:pPr eaLnBrk="1" hangingPunct="1">
              <a:spcBef>
                <a:spcPct val="0"/>
              </a:spcBef>
              <a:buFontTx/>
              <a:buNone/>
            </a:pPr>
            <a:r>
              <a:rPr lang="en-US" altLang="en-US" sz="2400"/>
              <a:t>Since we know that at point 1, the skier has no velocity (and therefore no kinetic energy </a:t>
            </a:r>
            <a:r>
              <a:rPr lang="en-US" altLang="en-US" sz="2400" i="1"/>
              <a:t>E</a:t>
            </a:r>
            <a:r>
              <a:rPr lang="en-US" altLang="en-US" sz="2400" i="1" baseline="-25000"/>
              <a:t>K</a:t>
            </a:r>
            <a:r>
              <a:rPr lang="en-US" altLang="en-US" sz="2400"/>
              <a:t>), then the total mechanical energy is equal to </a:t>
            </a:r>
            <a:r>
              <a:rPr lang="en-US" altLang="en-US" sz="2400" i="1"/>
              <a:t>E</a:t>
            </a:r>
            <a:r>
              <a:rPr lang="en-US" altLang="en-US" sz="2400" i="1" baseline="-25000"/>
              <a:t>P</a:t>
            </a:r>
            <a:r>
              <a:rPr lang="en-US" altLang="en-US" sz="2400"/>
              <a:t> at that point (50kJ). Due to the lack of friction, we know that the total mechanical energy will be equal at all points of the skier’s trajectory, and that no energy will be converted into heat due to friction. Therefore we can calculate </a:t>
            </a:r>
            <a:r>
              <a:rPr lang="en-US" altLang="en-US" sz="2400" i="1"/>
              <a:t>E</a:t>
            </a:r>
            <a:r>
              <a:rPr lang="en-US" altLang="en-US" sz="2400" i="1" baseline="-25000"/>
              <a:t>K</a:t>
            </a:r>
            <a:r>
              <a:rPr lang="en-US" altLang="en-US" sz="2400"/>
              <a:t> at points 1 through 5 by subtracting </a:t>
            </a:r>
            <a:r>
              <a:rPr lang="en-US" altLang="en-US" sz="2400" i="1"/>
              <a:t>E</a:t>
            </a:r>
            <a:r>
              <a:rPr lang="en-US" altLang="en-US" sz="2400" i="1" baseline="-25000"/>
              <a:t>P</a:t>
            </a:r>
            <a:r>
              <a:rPr lang="en-US" altLang="en-US" sz="2400"/>
              <a:t> from the total mechanical energy – and so we get </a:t>
            </a:r>
            <a:r>
              <a:rPr lang="en-US" altLang="en-US" sz="2400" i="1"/>
              <a:t>E</a:t>
            </a:r>
            <a:r>
              <a:rPr lang="en-US" altLang="en-US" sz="2400" i="1" baseline="-25000"/>
              <a:t>K</a:t>
            </a:r>
            <a:r>
              <a:rPr lang="en-US" altLang="en-US" sz="2400"/>
              <a:t> to be 0kJ, 20kJ, 35kJ, 20kJ, and 50kJ respectively.</a:t>
            </a:r>
            <a:endParaRPr lang="en-US" altLang="en-US" sz="2200"/>
          </a:p>
        </p:txBody>
      </p:sp>
      <p:sp>
        <p:nvSpPr>
          <p:cNvPr id="3" name="TextBox 2"/>
          <p:cNvSpPr txBox="1">
            <a:spLocks noRot="1" noChangeAspect="1" noMove="1" noResize="1" noEditPoints="1" noAdjustHandles="1" noChangeArrowheads="1" noChangeShapeType="1" noTextEdit="1"/>
          </p:cNvSpPr>
          <p:nvPr/>
        </p:nvSpPr>
        <p:spPr>
          <a:xfrm>
            <a:off x="1713656" y="2654076"/>
            <a:ext cx="1669944" cy="461665"/>
          </a:xfrm>
          <a:prstGeom prst="rect">
            <a:avLst/>
          </a:prstGeom>
          <a:blipFill rotWithShape="1">
            <a:blip r:embed="rId4"/>
            <a:stretch>
              <a:fillRect b="-13158"/>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379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3379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379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3379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33799" name="Group 17"/>
          <p:cNvGrpSpPr>
            <a:grpSpLocks/>
          </p:cNvGrpSpPr>
          <p:nvPr/>
        </p:nvGrpSpPr>
        <p:grpSpPr bwMode="auto">
          <a:xfrm>
            <a:off x="0" y="0"/>
            <a:ext cx="9144000" cy="1527175"/>
            <a:chOff x="0" y="0"/>
            <a:chExt cx="5760" cy="962"/>
          </a:xfrm>
        </p:grpSpPr>
        <p:pic>
          <p:nvPicPr>
            <p:cNvPr id="3380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3380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33800" name="Text Box 6"/>
          <p:cNvSpPr txBox="1">
            <a:spLocks noChangeArrowheads="1"/>
          </p:cNvSpPr>
          <p:nvPr/>
        </p:nvSpPr>
        <p:spPr bwMode="auto">
          <a:xfrm>
            <a:off x="0" y="1527175"/>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t>From there we can calculate the ratios between </a:t>
            </a:r>
            <a:r>
              <a:rPr lang="en-US" altLang="en-US" sz="2400" i="1"/>
              <a:t>E</a:t>
            </a:r>
            <a:r>
              <a:rPr lang="en-US" altLang="en-US" sz="2400" i="1" baseline="-25000"/>
              <a:t>P</a:t>
            </a:r>
            <a:r>
              <a:rPr lang="en-US" altLang="en-US" sz="2400" i="1"/>
              <a:t> </a:t>
            </a:r>
            <a:r>
              <a:rPr lang="en-US" altLang="en-US" sz="2400"/>
              <a:t>and </a:t>
            </a:r>
            <a:r>
              <a:rPr lang="en-US" altLang="en-US" sz="2400" i="1"/>
              <a:t>E</a:t>
            </a:r>
            <a:r>
              <a:rPr lang="en-US" altLang="en-US" sz="2400" i="1" baseline="-25000"/>
              <a:t>K</a:t>
            </a:r>
            <a:r>
              <a:rPr lang="en-US" altLang="en-US" sz="2400"/>
              <a:t>, and we will find that 		at points 2 and 4 (answer </a:t>
            </a:r>
            <a:r>
              <a:rPr lang="en-US" altLang="en-US" sz="2400" b="1"/>
              <a:t>E</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However, this question is easier to solve if we see that neither potential nor kinetic energy can be zero. Therefore we can rule out point 1 (answer </a:t>
            </a:r>
            <a:r>
              <a:rPr lang="en-US" altLang="en-US" sz="2400" b="1"/>
              <a:t>A</a:t>
            </a:r>
            <a:r>
              <a:rPr lang="en-US" altLang="en-US" sz="2400"/>
              <a:t>), since </a:t>
            </a:r>
            <a:r>
              <a:rPr lang="en-US" altLang="en-US" sz="2400" i="1"/>
              <a:t>E</a:t>
            </a:r>
            <a:r>
              <a:rPr lang="en-US" altLang="en-US" sz="2400" i="1" baseline="-25000"/>
              <a:t>K</a:t>
            </a:r>
            <a:r>
              <a:rPr lang="en-US" altLang="en-US" sz="2400"/>
              <a:t> is zero at this point. We can also see that for the ratio to hold true, </a:t>
            </a:r>
            <a:r>
              <a:rPr lang="en-US" altLang="en-US" sz="2400" i="1"/>
              <a:t>E</a:t>
            </a:r>
            <a:r>
              <a:rPr lang="en-US" altLang="en-US" sz="2400" i="1" baseline="-25000"/>
              <a:t>P</a:t>
            </a:r>
            <a:r>
              <a:rPr lang="en-US" altLang="en-US" sz="2400"/>
              <a:t> &gt; </a:t>
            </a:r>
            <a:r>
              <a:rPr lang="en-US" altLang="en-US" sz="2400" i="1"/>
              <a:t>E</a:t>
            </a:r>
            <a:r>
              <a:rPr lang="en-US" altLang="en-US" sz="2400" i="1" baseline="-25000"/>
              <a:t>K</a:t>
            </a:r>
            <a:r>
              <a:rPr lang="en-US" altLang="en-US" sz="2400"/>
              <a:t>, and therefore the skier must still be more than halfway up the slope. Therefore we can rule out answer </a:t>
            </a:r>
            <a:r>
              <a:rPr lang="en-US" altLang="en-US" sz="2400" b="1"/>
              <a:t>C</a:t>
            </a:r>
            <a:r>
              <a:rPr lang="en-US" altLang="en-US" sz="2400"/>
              <a:t>. Since points 2 and 4 are on the same elevation (60m), the answer must be </a:t>
            </a:r>
            <a:r>
              <a:rPr lang="en-US" altLang="en-US" sz="2400" b="1"/>
              <a:t>E</a:t>
            </a:r>
            <a:r>
              <a:rPr lang="en-US" altLang="en-US" sz="2400"/>
              <a:t>.</a:t>
            </a:r>
            <a:endParaRPr lang="en-US" altLang="en-US" sz="2200"/>
          </a:p>
        </p:txBody>
      </p:sp>
      <p:sp>
        <p:nvSpPr>
          <p:cNvPr id="2" name="TextBox 1"/>
          <p:cNvSpPr txBox="1">
            <a:spLocks noRot="1" noChangeAspect="1" noMove="1" noResize="1" noEditPoints="1" noAdjustHandles="1" noChangeArrowheads="1" noChangeShapeType="1" noTextEdit="1"/>
          </p:cNvSpPr>
          <p:nvPr/>
        </p:nvSpPr>
        <p:spPr>
          <a:xfrm>
            <a:off x="2197510" y="1814052"/>
            <a:ext cx="1471428" cy="728341"/>
          </a:xfrm>
          <a:prstGeom prst="rect">
            <a:avLst/>
          </a:prstGeom>
          <a:blipFill rotWithShape="1">
            <a:blip r:embed="rId4"/>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2368550"/>
            <a:ext cx="84915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5844"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35845"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5846"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35847"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35848" name="Group 17"/>
          <p:cNvGrpSpPr>
            <a:grpSpLocks/>
          </p:cNvGrpSpPr>
          <p:nvPr/>
        </p:nvGrpSpPr>
        <p:grpSpPr bwMode="auto">
          <a:xfrm>
            <a:off x="0" y="0"/>
            <a:ext cx="9144000" cy="1527175"/>
            <a:chOff x="0" y="0"/>
            <a:chExt cx="5760" cy="962"/>
          </a:xfrm>
        </p:grpSpPr>
        <p:pic>
          <p:nvPicPr>
            <p:cNvPr id="35856"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V</a:t>
              </a:r>
              <a:endParaRPr lang="en-CA" altLang="en-US" sz="3600" b="1">
                <a:solidFill>
                  <a:schemeClr val="bg1"/>
                </a:solidFill>
              </a:endParaRPr>
            </a:p>
          </p:txBody>
        </p:sp>
        <p:sp>
          <p:nvSpPr>
            <p:cNvPr id="3585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35849" name="Rectangle 2"/>
          <p:cNvSpPr>
            <a:spLocks noChangeArrowheads="1"/>
          </p:cNvSpPr>
          <p:nvPr/>
        </p:nvSpPr>
        <p:spPr bwMode="auto">
          <a:xfrm>
            <a:off x="26988" y="1527175"/>
            <a:ext cx="9090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t>A total radical skater dude is doing sweet tricks on an epic (frictionless) skate track.</a:t>
            </a:r>
            <a:endParaRPr lang="en-CA" altLang="en-US" sz="2200">
              <a:solidFill>
                <a:srgbClr val="000000"/>
              </a:solidFill>
            </a:endParaRPr>
          </a:p>
        </p:txBody>
      </p:sp>
      <p:cxnSp>
        <p:nvCxnSpPr>
          <p:cNvPr id="4" name="Straight Arrow Connector 3"/>
          <p:cNvCxnSpPr/>
          <p:nvPr/>
        </p:nvCxnSpPr>
        <p:spPr>
          <a:xfrm flipV="1">
            <a:off x="490538" y="4089400"/>
            <a:ext cx="0" cy="22129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0538" y="6302375"/>
            <a:ext cx="23082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852" name="TextBox 8"/>
          <p:cNvSpPr txBox="1">
            <a:spLocks noChangeArrowheads="1"/>
          </p:cNvSpPr>
          <p:nvPr/>
        </p:nvSpPr>
        <p:spPr bwMode="auto">
          <a:xfrm>
            <a:off x="419100" y="63007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a:t>0</a:t>
            </a:r>
          </a:p>
        </p:txBody>
      </p:sp>
      <p:sp>
        <p:nvSpPr>
          <p:cNvPr id="35853" name="TextBox 21"/>
          <p:cNvSpPr txBox="1">
            <a:spLocks noChangeArrowheads="1"/>
          </p:cNvSpPr>
          <p:nvPr/>
        </p:nvSpPr>
        <p:spPr bwMode="auto">
          <a:xfrm>
            <a:off x="252413" y="597376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a:t>0</a:t>
            </a:r>
          </a:p>
        </p:txBody>
      </p:sp>
      <p:sp>
        <p:nvSpPr>
          <p:cNvPr id="35854" name="TextBox 22"/>
          <p:cNvSpPr txBox="1">
            <a:spLocks noChangeArrowheads="1"/>
          </p:cNvSpPr>
          <p:nvPr/>
        </p:nvSpPr>
        <p:spPr bwMode="auto">
          <a:xfrm>
            <a:off x="2414588" y="6327775"/>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a:t>X</a:t>
            </a:r>
          </a:p>
        </p:txBody>
      </p:sp>
      <p:sp>
        <p:nvSpPr>
          <p:cNvPr id="35855" name="TextBox 23"/>
          <p:cNvSpPr txBox="1">
            <a:spLocks noChangeArrowheads="1"/>
          </p:cNvSpPr>
          <p:nvPr/>
        </p:nvSpPr>
        <p:spPr bwMode="auto">
          <a:xfrm>
            <a:off x="152400" y="4333875"/>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a: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2665413"/>
            <a:ext cx="1252538"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665413"/>
            <a:ext cx="138112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475" y="2414588"/>
            <a:ext cx="1635125" cy="454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7894"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37895"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7896"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37897"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37898" name="Group 17"/>
          <p:cNvGrpSpPr>
            <a:grpSpLocks/>
          </p:cNvGrpSpPr>
          <p:nvPr/>
        </p:nvGrpSpPr>
        <p:grpSpPr bwMode="auto">
          <a:xfrm>
            <a:off x="0" y="0"/>
            <a:ext cx="9144000" cy="1527175"/>
            <a:chOff x="0" y="0"/>
            <a:chExt cx="5760" cy="962"/>
          </a:xfrm>
        </p:grpSpPr>
        <p:pic>
          <p:nvPicPr>
            <p:cNvPr id="37907" name="Picture 14" descr="ubc_col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V continued</a:t>
              </a:r>
              <a:endParaRPr lang="en-CA" altLang="en-US" sz="3600" b="1">
                <a:solidFill>
                  <a:schemeClr val="bg1"/>
                </a:solidFill>
              </a:endParaRPr>
            </a:p>
          </p:txBody>
        </p:sp>
        <p:sp>
          <p:nvSpPr>
            <p:cNvPr id="3790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37899" name="Rectangle 2"/>
          <p:cNvSpPr>
            <a:spLocks noChangeArrowheads="1"/>
          </p:cNvSpPr>
          <p:nvPr/>
        </p:nvSpPr>
        <p:spPr bwMode="auto">
          <a:xfrm>
            <a:off x="192088" y="1554163"/>
            <a:ext cx="8597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t>If he starts from rest at point 1, which graph represents his </a:t>
            </a:r>
            <a:r>
              <a:rPr lang="en-US" altLang="en-US" sz="2400" i="1"/>
              <a:t>E</a:t>
            </a:r>
            <a:r>
              <a:rPr lang="en-US" altLang="en-US" sz="2400" i="1" baseline="-25000"/>
              <a:t>P</a:t>
            </a:r>
            <a:r>
              <a:rPr lang="en-US" altLang="en-US" sz="2400"/>
              <a:t> and </a:t>
            </a:r>
            <a:r>
              <a:rPr lang="en-US" altLang="en-US" sz="2400" i="1"/>
              <a:t>E</a:t>
            </a:r>
            <a:r>
              <a:rPr lang="en-US" altLang="en-US" sz="2400" i="1" baseline="-25000"/>
              <a:t>K</a:t>
            </a:r>
            <a:r>
              <a:rPr lang="en-US" altLang="en-US" sz="2400"/>
              <a:t> best at point 2?</a:t>
            </a:r>
            <a:endParaRPr lang="en-CA" altLang="en-US" sz="2200">
              <a:solidFill>
                <a:srgbClr val="000000"/>
              </a:solidFill>
            </a:endParaRPr>
          </a:p>
        </p:txBody>
      </p:sp>
      <p:sp>
        <p:nvSpPr>
          <p:cNvPr id="37900" name="Text Box 4"/>
          <p:cNvSpPr txBox="1">
            <a:spLocks noChangeArrowheads="1"/>
          </p:cNvSpPr>
          <p:nvPr/>
        </p:nvSpPr>
        <p:spPr bwMode="auto">
          <a:xfrm>
            <a:off x="0" y="3976688"/>
            <a:ext cx="5889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FontTx/>
              <a:buNone/>
            </a:pPr>
            <a:r>
              <a:rPr lang="en-US" altLang="en-US" sz="2200"/>
              <a:t>A.</a:t>
            </a:r>
          </a:p>
        </p:txBody>
      </p:sp>
      <p:sp>
        <p:nvSpPr>
          <p:cNvPr id="37901" name="Text Box 4"/>
          <p:cNvSpPr txBox="1">
            <a:spLocks noChangeArrowheads="1"/>
          </p:cNvSpPr>
          <p:nvPr/>
        </p:nvSpPr>
        <p:spPr bwMode="auto">
          <a:xfrm>
            <a:off x="1524000" y="4038600"/>
            <a:ext cx="5889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FontTx/>
              <a:buNone/>
            </a:pPr>
            <a:r>
              <a:rPr lang="en-US" altLang="en-US" sz="2200"/>
              <a:t>B.</a:t>
            </a:r>
          </a:p>
        </p:txBody>
      </p:sp>
      <p:sp>
        <p:nvSpPr>
          <p:cNvPr id="37902" name="Text Box 4"/>
          <p:cNvSpPr txBox="1">
            <a:spLocks noChangeArrowheads="1"/>
          </p:cNvSpPr>
          <p:nvPr/>
        </p:nvSpPr>
        <p:spPr bwMode="auto">
          <a:xfrm>
            <a:off x="3378200" y="4075113"/>
            <a:ext cx="5905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FontTx/>
              <a:buNone/>
            </a:pPr>
            <a:r>
              <a:rPr lang="en-US" altLang="en-US" sz="2200"/>
              <a:t>C.</a:t>
            </a:r>
          </a:p>
        </p:txBody>
      </p:sp>
      <p:sp>
        <p:nvSpPr>
          <p:cNvPr id="37903" name="Text Box 4"/>
          <p:cNvSpPr txBox="1">
            <a:spLocks noChangeArrowheads="1"/>
          </p:cNvSpPr>
          <p:nvPr/>
        </p:nvSpPr>
        <p:spPr bwMode="auto">
          <a:xfrm>
            <a:off x="5283200" y="4089400"/>
            <a:ext cx="590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FontTx/>
              <a:buNone/>
            </a:pPr>
            <a:r>
              <a:rPr lang="en-US" altLang="en-US" sz="2200"/>
              <a:t>D.</a:t>
            </a:r>
          </a:p>
        </p:txBody>
      </p:sp>
      <p:pic>
        <p:nvPicPr>
          <p:cNvPr id="3790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2665413"/>
            <a:ext cx="1262063"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0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4838" y="2603500"/>
            <a:ext cx="12954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906" name="Text Box 4"/>
          <p:cNvSpPr txBox="1">
            <a:spLocks noChangeArrowheads="1"/>
          </p:cNvSpPr>
          <p:nvPr/>
        </p:nvSpPr>
        <p:spPr bwMode="auto">
          <a:xfrm>
            <a:off x="7018338" y="4038600"/>
            <a:ext cx="590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FontTx/>
              <a:buNone/>
            </a:pPr>
            <a:r>
              <a:rPr lang="en-US" altLang="en-US" sz="2200"/>
              <a: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993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3994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994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3994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39943" name="Group 17"/>
          <p:cNvGrpSpPr>
            <a:grpSpLocks/>
          </p:cNvGrpSpPr>
          <p:nvPr/>
        </p:nvGrpSpPr>
        <p:grpSpPr bwMode="auto">
          <a:xfrm>
            <a:off x="0" y="0"/>
            <a:ext cx="9144000" cy="1527175"/>
            <a:chOff x="0" y="0"/>
            <a:chExt cx="5760" cy="962"/>
          </a:xfrm>
        </p:grpSpPr>
        <p:pic>
          <p:nvPicPr>
            <p:cNvPr id="3994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3994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39944" name="Text Box 6"/>
          <p:cNvSpPr txBox="1">
            <a:spLocks noChangeArrowheads="1"/>
          </p:cNvSpPr>
          <p:nvPr/>
        </p:nvSpPr>
        <p:spPr bwMode="auto">
          <a:xfrm>
            <a:off x="0" y="15271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C</a:t>
            </a:r>
          </a:p>
          <a:p>
            <a:pPr eaLnBrk="1" hangingPunct="1">
              <a:spcBef>
                <a:spcPts val="600"/>
              </a:spcBef>
              <a:buFontTx/>
              <a:buNone/>
            </a:pPr>
            <a:r>
              <a:rPr lang="en-CA" altLang="en-US" sz="2200" b="1"/>
              <a:t>Justification:</a:t>
            </a:r>
            <a:r>
              <a:rPr lang="en-CA" altLang="en-US" sz="2200"/>
              <a:t>  </a:t>
            </a:r>
            <a:r>
              <a:rPr lang="en-US" altLang="en-US" sz="2200"/>
              <a:t>As the skater descends the track, his initial potential energy is converted without loss (no friction) into kinetic energy. </a:t>
            </a:r>
          </a:p>
          <a:p>
            <a:pPr eaLnBrk="1" hangingPunct="1">
              <a:spcBef>
                <a:spcPts val="600"/>
              </a:spcBef>
              <a:buFontTx/>
              <a:buNone/>
            </a:pPr>
            <a:r>
              <a:rPr lang="en-US" altLang="en-US" sz="2200"/>
              <a:t>As point 2 is the lowest point on the track, the skater will have maximum kinetic energy at this point, so you may be tempted to select option D, which shows 0% potential energy, and 100% kinetic energy. However, point 2 is not at ground level, which is the point of reference for calculating potential energy (using the axes provided), and so the skater will still have some potential energy. Thus, D is incorrect.</a:t>
            </a:r>
          </a:p>
          <a:p>
            <a:pPr eaLnBrk="1" hangingPunct="1">
              <a:spcBef>
                <a:spcPts val="600"/>
              </a:spcBef>
              <a:buFontTx/>
              <a:buNone/>
            </a:pPr>
            <a:r>
              <a:rPr lang="en-US" altLang="en-US" sz="2200"/>
              <a:t>As the skater is clearly closer to the ground than to the top of the track, his </a:t>
            </a:r>
            <a:r>
              <a:rPr lang="en-US" altLang="en-US" sz="2200" i="1"/>
              <a:t>E</a:t>
            </a:r>
            <a:r>
              <a:rPr lang="en-US" altLang="en-US" sz="2200" i="1" baseline="-25000"/>
              <a:t>K</a:t>
            </a:r>
            <a:r>
              <a:rPr lang="en-US" altLang="en-US" sz="2200"/>
              <a:t> will be greater than his </a:t>
            </a:r>
            <a:r>
              <a:rPr lang="en-US" altLang="en-US" sz="2200" i="1"/>
              <a:t>E</a:t>
            </a:r>
            <a:r>
              <a:rPr lang="en-US" altLang="en-US" sz="2200" i="1" baseline="-25000"/>
              <a:t>P</a:t>
            </a:r>
            <a:r>
              <a:rPr lang="en-US" altLang="en-US" sz="2200"/>
              <a:t>, so A and B are incorrect. He is also very obviously not at the top of the track, so he will have at least some </a:t>
            </a:r>
            <a:r>
              <a:rPr lang="en-US" altLang="en-US" sz="2200" i="1"/>
              <a:t>E</a:t>
            </a:r>
            <a:r>
              <a:rPr lang="en-US" altLang="en-US" sz="2200" i="1" baseline="-25000"/>
              <a:t>K</a:t>
            </a:r>
            <a:r>
              <a:rPr lang="en-US" altLang="en-US" sz="2200"/>
              <a:t>, so E is also incorrect.</a:t>
            </a:r>
          </a:p>
          <a:p>
            <a:pPr eaLnBrk="1" hangingPunct="1">
              <a:spcBef>
                <a:spcPts val="600"/>
              </a:spcBef>
              <a:buFontTx/>
              <a:buNone/>
            </a:pPr>
            <a:r>
              <a:rPr lang="en-US" altLang="en-US" sz="2200"/>
              <a:t>Thus, </a:t>
            </a:r>
            <a:r>
              <a:rPr lang="en-US" altLang="en-US" sz="2200" b="1"/>
              <a:t>C </a:t>
            </a:r>
            <a:r>
              <a:rPr lang="en-US" altLang="en-US" sz="2200"/>
              <a:t>must be the right answer, with </a:t>
            </a:r>
            <a:r>
              <a:rPr lang="en-US" altLang="en-US" sz="2200" i="1"/>
              <a:t>E</a:t>
            </a:r>
            <a:r>
              <a:rPr lang="en-US" altLang="en-US" sz="2200" i="1" baseline="-25000"/>
              <a:t>K </a:t>
            </a:r>
            <a:r>
              <a:rPr lang="en-US" altLang="en-US" sz="2200" i="1"/>
              <a:t>&gt; E</a:t>
            </a:r>
            <a:r>
              <a:rPr lang="en-US" altLang="en-US" sz="2200" i="1" baseline="-25000"/>
              <a:t>P</a:t>
            </a:r>
            <a:r>
              <a:rPr lang="en-US" altLang="en-US" sz="2200"/>
              <a:t>, but </a:t>
            </a:r>
            <a:r>
              <a:rPr lang="en-US" altLang="en-US" sz="2200" i="1"/>
              <a:t>E</a:t>
            </a:r>
            <a:r>
              <a:rPr lang="en-US" altLang="en-US" sz="2200" i="1" baseline="-25000"/>
              <a:t>P </a:t>
            </a:r>
            <a:r>
              <a:rPr lang="en-US" altLang="en-US" sz="2200"/>
              <a:t>&gt; 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12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512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512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512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5127" name="Group 17"/>
          <p:cNvGrpSpPr>
            <a:grpSpLocks/>
          </p:cNvGrpSpPr>
          <p:nvPr/>
        </p:nvGrpSpPr>
        <p:grpSpPr bwMode="auto">
          <a:xfrm>
            <a:off x="0" y="0"/>
            <a:ext cx="9144000" cy="1527175"/>
            <a:chOff x="0" y="0"/>
            <a:chExt cx="5760" cy="962"/>
          </a:xfrm>
        </p:grpSpPr>
        <p:pic>
          <p:nvPicPr>
            <p:cNvPr id="513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a:t>
              </a:r>
              <a:endParaRPr lang="en-CA" altLang="en-US" sz="3600" b="1">
                <a:solidFill>
                  <a:schemeClr val="bg1"/>
                </a:solidFill>
              </a:endParaRPr>
            </a:p>
          </p:txBody>
        </p:sp>
        <p:sp>
          <p:nvSpPr>
            <p:cNvPr id="513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pic>
        <p:nvPicPr>
          <p:cNvPr id="512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1600200"/>
            <a:ext cx="6578600" cy="49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9" name="TextBox 1"/>
          <p:cNvSpPr txBox="1">
            <a:spLocks noChangeArrowheads="1"/>
          </p:cNvSpPr>
          <p:nvPr/>
        </p:nvSpPr>
        <p:spPr bwMode="auto">
          <a:xfrm>
            <a:off x="587375" y="6535738"/>
            <a:ext cx="796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400"/>
              <a:t>Retrieved from: http://www.success.co.il/knowledge/images/matter-and-energy-Physics-e=mc2.jpg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3290888"/>
            <a:ext cx="739775"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1988"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41989"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1990"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41991"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41992" name="Group 17"/>
          <p:cNvGrpSpPr>
            <a:grpSpLocks/>
          </p:cNvGrpSpPr>
          <p:nvPr/>
        </p:nvGrpSpPr>
        <p:grpSpPr bwMode="auto">
          <a:xfrm>
            <a:off x="0" y="0"/>
            <a:ext cx="9144000" cy="1527175"/>
            <a:chOff x="0" y="0"/>
            <a:chExt cx="5760" cy="962"/>
          </a:xfrm>
        </p:grpSpPr>
        <p:pic>
          <p:nvPicPr>
            <p:cNvPr id="42003"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VI</a:t>
              </a:r>
              <a:endParaRPr lang="en-CA" altLang="en-US" sz="3600" b="1">
                <a:solidFill>
                  <a:schemeClr val="bg1"/>
                </a:solidFill>
              </a:endParaRPr>
            </a:p>
          </p:txBody>
        </p:sp>
        <p:sp>
          <p:nvSpPr>
            <p:cNvPr id="4200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41993" name="Rectangle 2"/>
          <p:cNvSpPr>
            <a:spLocks noChangeArrowheads="1"/>
          </p:cNvSpPr>
          <p:nvPr/>
        </p:nvSpPr>
        <p:spPr bwMode="auto">
          <a:xfrm>
            <a:off x="26988" y="1527175"/>
            <a:ext cx="90900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An ice cube of mass </a:t>
            </a:r>
            <a:r>
              <a:rPr lang="en-US" altLang="en-US" sz="2400" i="1"/>
              <a:t>m </a:t>
            </a:r>
            <a:r>
              <a:rPr lang="en-US" altLang="en-US" sz="2400"/>
              <a:t>is placed on the rim of a hemispherical glass bowl of radius </a:t>
            </a:r>
            <a:r>
              <a:rPr lang="en-US" altLang="en-US" sz="2400" i="1"/>
              <a:t>r</a:t>
            </a:r>
            <a:r>
              <a:rPr lang="en-US" altLang="en-US" sz="2400"/>
              <a:t> and then released to slide inside it.</a:t>
            </a:r>
          </a:p>
          <a:p>
            <a:pPr eaLnBrk="1" hangingPunct="1">
              <a:spcBef>
                <a:spcPts val="600"/>
              </a:spcBef>
              <a:buFontTx/>
              <a:buNone/>
            </a:pPr>
            <a:r>
              <a:rPr lang="en-US" altLang="en-US" sz="2400" b="1" i="1">
                <a:solidFill>
                  <a:srgbClr val="000000"/>
                </a:solidFill>
              </a:rPr>
              <a:t>v </a:t>
            </a:r>
            <a:r>
              <a:rPr lang="en-US" altLang="en-US" sz="2400">
                <a:solidFill>
                  <a:srgbClr val="000000"/>
                </a:solidFill>
              </a:rPr>
              <a:t> is the tangential velocity of the ice cube at the bottom of the bowl, and </a:t>
            </a:r>
            <a:r>
              <a:rPr lang="en-US" altLang="en-US" sz="2400" b="1" i="1">
                <a:solidFill>
                  <a:srgbClr val="000000"/>
                </a:solidFill>
              </a:rPr>
              <a:t>a</a:t>
            </a:r>
            <a:r>
              <a:rPr lang="en-US" altLang="en-US" sz="2400" b="1" i="1" baseline="-25000">
                <a:solidFill>
                  <a:srgbClr val="000000"/>
                </a:solidFill>
              </a:rPr>
              <a:t>R</a:t>
            </a:r>
            <a:r>
              <a:rPr lang="en-US" altLang="en-US" sz="2400">
                <a:solidFill>
                  <a:srgbClr val="000000"/>
                </a:solidFill>
              </a:rPr>
              <a:t> is its radial acceleration.</a:t>
            </a:r>
          </a:p>
        </p:txBody>
      </p:sp>
      <p:sp>
        <p:nvSpPr>
          <p:cNvPr id="5" name="Chord 4"/>
          <p:cNvSpPr/>
          <p:nvPr/>
        </p:nvSpPr>
        <p:spPr>
          <a:xfrm>
            <a:off x="1595438" y="1655763"/>
            <a:ext cx="4845050" cy="4746625"/>
          </a:xfrm>
          <a:prstGeom prst="chord">
            <a:avLst>
              <a:gd name="adj1" fmla="val 41066"/>
              <a:gd name="adj2" fmla="val 107767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3924300" y="4062413"/>
            <a:ext cx="2532063"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rot="5400000" flipV="1">
            <a:off x="1501775" y="1463676"/>
            <a:ext cx="5032375" cy="4845050"/>
          </a:xfrm>
          <a:prstGeom prst="arc">
            <a:avLst>
              <a:gd name="adj1" fmla="val 16335365"/>
              <a:gd name="adj2" fmla="val 0"/>
            </a:avLst>
          </a:prstGeom>
          <a:ln w="254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41997" name="Picture 2"/>
          <p:cNvPicPr>
            <a:picLocks noChangeAspect="1" noChangeArrowheads="1"/>
          </p:cNvPicPr>
          <p:nvPr/>
        </p:nvPicPr>
        <p:blipFill>
          <a:blip r:embed="rId5">
            <a:extLst>
              <a:ext uri="{28A0092B-C50C-407E-A947-70E740481C1C}">
                <a14:useLocalDpi xmlns:a14="http://schemas.microsoft.com/office/drawing/2010/main" val="0"/>
              </a:ext>
            </a:extLst>
          </a:blip>
          <a:srcRect l="8228" t="9892" r="6001" b="8275"/>
          <a:stretch>
            <a:fillRect/>
          </a:stretch>
        </p:blipFill>
        <p:spPr bwMode="auto">
          <a:xfrm>
            <a:off x="3662363" y="5713413"/>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8" name="TextBox 15"/>
          <p:cNvSpPr txBox="1">
            <a:spLocks noChangeArrowheads="1"/>
          </p:cNvSpPr>
          <p:nvPr/>
        </p:nvSpPr>
        <p:spPr bwMode="auto">
          <a:xfrm>
            <a:off x="4916488" y="3659188"/>
            <a:ext cx="27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i="1"/>
              <a:t>r</a:t>
            </a:r>
          </a:p>
        </p:txBody>
      </p:sp>
      <p:cxnSp>
        <p:nvCxnSpPr>
          <p:cNvPr id="34" name="Straight Arrow Connector 33"/>
          <p:cNvCxnSpPr/>
          <p:nvPr/>
        </p:nvCxnSpPr>
        <p:spPr>
          <a:xfrm>
            <a:off x="4240213" y="5953125"/>
            <a:ext cx="625475" cy="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2000" name="TextBox 36"/>
          <p:cNvSpPr txBox="1">
            <a:spLocks noChangeArrowheads="1"/>
          </p:cNvSpPr>
          <p:nvPr/>
        </p:nvSpPr>
        <p:spPr bwMode="auto">
          <a:xfrm>
            <a:off x="4348163" y="561022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i="1"/>
              <a:t>v</a:t>
            </a:r>
          </a:p>
        </p:txBody>
      </p:sp>
      <p:cxnSp>
        <p:nvCxnSpPr>
          <p:cNvPr id="38" name="Straight Arrow Connector 37"/>
          <p:cNvCxnSpPr/>
          <p:nvPr/>
        </p:nvCxnSpPr>
        <p:spPr>
          <a:xfrm flipV="1">
            <a:off x="3929063" y="5156200"/>
            <a:ext cx="0" cy="557213"/>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2002" name="TextBox 39"/>
          <p:cNvSpPr txBox="1">
            <a:spLocks noChangeArrowheads="1"/>
          </p:cNvSpPr>
          <p:nvPr/>
        </p:nvSpPr>
        <p:spPr bwMode="auto">
          <a:xfrm>
            <a:off x="3924300" y="5311775"/>
            <a:ext cx="423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i="1"/>
              <a:t>a</a:t>
            </a:r>
            <a:r>
              <a:rPr lang="en-US" altLang="en-US" sz="1800" b="1" i="1" baseline="-25000"/>
              <a:t>R</a:t>
            </a:r>
            <a:endParaRPr lang="en-US" altLang="en-US" sz="1800" b="1" i="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403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4403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403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4403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44039" name="Group 17"/>
          <p:cNvGrpSpPr>
            <a:grpSpLocks/>
          </p:cNvGrpSpPr>
          <p:nvPr/>
        </p:nvGrpSpPr>
        <p:grpSpPr bwMode="auto">
          <a:xfrm>
            <a:off x="0" y="0"/>
            <a:ext cx="9144000" cy="1527175"/>
            <a:chOff x="0" y="0"/>
            <a:chExt cx="5760" cy="962"/>
          </a:xfrm>
        </p:grpSpPr>
        <p:pic>
          <p:nvPicPr>
            <p:cNvPr id="4404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VI continued</a:t>
              </a:r>
              <a:endParaRPr lang="en-CA" altLang="en-US" sz="3600" b="1">
                <a:solidFill>
                  <a:schemeClr val="bg1"/>
                </a:solidFill>
              </a:endParaRPr>
            </a:p>
          </p:txBody>
        </p:sp>
        <p:sp>
          <p:nvSpPr>
            <p:cNvPr id="4404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44040" name="Rectangle 2"/>
          <p:cNvSpPr>
            <a:spLocks noChangeArrowheads="1"/>
          </p:cNvSpPr>
          <p:nvPr/>
        </p:nvSpPr>
        <p:spPr bwMode="auto">
          <a:xfrm>
            <a:off x="192088" y="1579563"/>
            <a:ext cx="8597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t>What are </a:t>
            </a:r>
            <a:r>
              <a:rPr lang="en-US" altLang="en-US" sz="2400" b="1" i="1"/>
              <a:t>v</a:t>
            </a:r>
            <a:r>
              <a:rPr lang="en-US" altLang="en-US" sz="2400" i="1" baseline="30000"/>
              <a:t>2</a:t>
            </a:r>
            <a:r>
              <a:rPr lang="en-US" altLang="en-US" sz="2400"/>
              <a:t> and </a:t>
            </a:r>
            <a:r>
              <a:rPr lang="en-US" altLang="en-US" sz="2400" b="1" i="1"/>
              <a:t>a</a:t>
            </a:r>
            <a:r>
              <a:rPr lang="en-US" altLang="en-US" sz="2400" b="1" i="1" baseline="-25000"/>
              <a:t>R</a:t>
            </a:r>
            <a:r>
              <a:rPr lang="en-US" altLang="en-US" sz="2400"/>
              <a:t> of the ice cube as it reaches the bottom of the bowl (point 1)?</a:t>
            </a:r>
          </a:p>
          <a:p>
            <a:pPr eaLnBrk="1" hangingPunct="1">
              <a:spcBef>
                <a:spcPct val="50000"/>
              </a:spcBef>
              <a:buFontTx/>
              <a:buNone/>
            </a:pPr>
            <a:r>
              <a:rPr lang="en-US" altLang="en-US" sz="2400" b="1" i="1">
                <a:solidFill>
                  <a:srgbClr val="000000"/>
                </a:solidFill>
              </a:rPr>
              <a:t>g </a:t>
            </a:r>
            <a:r>
              <a:rPr lang="en-US" altLang="en-US" sz="2400">
                <a:solidFill>
                  <a:srgbClr val="000000"/>
                </a:solidFill>
              </a:rPr>
              <a:t>is the acceleration due to gravity.</a:t>
            </a:r>
            <a:endParaRPr lang="en-CA" altLang="en-US" sz="2200" b="1" i="1">
              <a:solidFill>
                <a:srgbClr val="000000"/>
              </a:solidFill>
            </a:endParaRPr>
          </a:p>
        </p:txBody>
      </p:sp>
      <p:sp>
        <p:nvSpPr>
          <p:cNvPr id="44041" name="Text Box 4"/>
          <p:cNvSpPr txBox="1">
            <a:spLocks noChangeArrowheads="1"/>
          </p:cNvSpPr>
          <p:nvPr/>
        </p:nvSpPr>
        <p:spPr bwMode="auto">
          <a:xfrm>
            <a:off x="192088" y="3482975"/>
            <a:ext cx="8516937"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50000"/>
              </a:lnSpc>
              <a:buFontTx/>
              <a:buAutoNum type="alphaUcPeriod"/>
            </a:pPr>
            <a:r>
              <a:rPr lang="en-US" altLang="en-US" sz="2200" b="1" i="1"/>
              <a:t>v</a:t>
            </a:r>
            <a:r>
              <a:rPr lang="en-US" altLang="en-US" sz="2200" i="1" baseline="30000"/>
              <a:t>2</a:t>
            </a:r>
            <a:r>
              <a:rPr lang="en-US" altLang="en-US" sz="2200"/>
              <a:t> = </a:t>
            </a:r>
            <a:r>
              <a:rPr lang="en-US" altLang="en-US" sz="2200" b="1" i="1"/>
              <a:t>g</a:t>
            </a:r>
            <a:r>
              <a:rPr lang="en-US" altLang="en-US" sz="2200" i="1"/>
              <a:t>r </a:t>
            </a:r>
            <a:r>
              <a:rPr lang="en-US" altLang="en-US" sz="2200"/>
              <a:t>and </a:t>
            </a:r>
            <a:r>
              <a:rPr lang="en-US" altLang="en-US" sz="2200" b="1" i="1"/>
              <a:t>a</a:t>
            </a:r>
            <a:r>
              <a:rPr lang="en-US" altLang="en-US" sz="2200" b="1" i="1" baseline="-25000"/>
              <a:t>R</a:t>
            </a:r>
            <a:r>
              <a:rPr lang="en-US" altLang="en-US" sz="2200"/>
              <a:t> = </a:t>
            </a:r>
            <a:r>
              <a:rPr lang="en-US" altLang="en-US" sz="2200" b="1" i="1"/>
              <a:t>g</a:t>
            </a:r>
          </a:p>
          <a:p>
            <a:pPr>
              <a:lnSpc>
                <a:spcPct val="150000"/>
              </a:lnSpc>
              <a:buFontTx/>
              <a:buAutoNum type="alphaUcPeriod"/>
            </a:pPr>
            <a:r>
              <a:rPr lang="en-US" altLang="en-US" sz="2200" b="1" i="1"/>
              <a:t>v</a:t>
            </a:r>
            <a:r>
              <a:rPr lang="en-US" altLang="en-US" sz="2200" i="1" baseline="30000"/>
              <a:t>2</a:t>
            </a:r>
            <a:r>
              <a:rPr lang="en-US" altLang="en-US" sz="2200"/>
              <a:t> = 2</a:t>
            </a:r>
            <a:r>
              <a:rPr lang="en-US" altLang="en-US" sz="2200" b="1" i="1"/>
              <a:t>g</a:t>
            </a:r>
            <a:r>
              <a:rPr lang="en-US" altLang="en-US" sz="2200" i="1"/>
              <a:t>r</a:t>
            </a:r>
            <a:r>
              <a:rPr lang="en-US" altLang="en-US" sz="2200"/>
              <a:t> and </a:t>
            </a:r>
            <a:r>
              <a:rPr lang="en-US" altLang="en-US" sz="2200" b="1" i="1"/>
              <a:t>a</a:t>
            </a:r>
            <a:r>
              <a:rPr lang="en-US" altLang="en-US" sz="2200" b="1" i="1" baseline="-25000"/>
              <a:t>R</a:t>
            </a:r>
            <a:r>
              <a:rPr lang="en-US" altLang="en-US" sz="2200"/>
              <a:t> = 2</a:t>
            </a:r>
            <a:r>
              <a:rPr lang="en-US" altLang="en-US" sz="2200" b="1" i="1"/>
              <a:t>g</a:t>
            </a:r>
            <a:endParaRPr lang="en-US" altLang="en-US" sz="2200" i="1"/>
          </a:p>
          <a:p>
            <a:pPr>
              <a:lnSpc>
                <a:spcPct val="150000"/>
              </a:lnSpc>
              <a:buFontTx/>
              <a:buAutoNum type="alphaUcPeriod"/>
            </a:pPr>
            <a:r>
              <a:rPr lang="en-US" altLang="en-US" sz="2200" b="1" i="1"/>
              <a:t>v</a:t>
            </a:r>
            <a:r>
              <a:rPr lang="en-US" altLang="en-US" sz="2200" i="1" baseline="30000"/>
              <a:t>2</a:t>
            </a:r>
            <a:r>
              <a:rPr lang="en-US" altLang="en-US" sz="2200"/>
              <a:t> = ½</a:t>
            </a:r>
            <a:r>
              <a:rPr lang="en-US" altLang="en-US" sz="2200" b="1" i="1"/>
              <a:t>g</a:t>
            </a:r>
            <a:r>
              <a:rPr lang="en-US" altLang="en-US" sz="2200" i="1"/>
              <a:t>r</a:t>
            </a:r>
            <a:r>
              <a:rPr lang="en-US" altLang="en-US" sz="2200"/>
              <a:t> and </a:t>
            </a:r>
            <a:r>
              <a:rPr lang="en-US" altLang="en-US" sz="2200" b="1" i="1"/>
              <a:t>a</a:t>
            </a:r>
            <a:r>
              <a:rPr lang="en-US" altLang="en-US" sz="2200" b="1" i="1" baseline="-25000"/>
              <a:t>R</a:t>
            </a:r>
            <a:r>
              <a:rPr lang="en-US" altLang="en-US" sz="2200"/>
              <a:t> = ½</a:t>
            </a:r>
            <a:r>
              <a:rPr lang="en-US" altLang="en-US" sz="2200" i="1"/>
              <a:t>m</a:t>
            </a:r>
            <a:r>
              <a:rPr lang="en-US" altLang="en-US" sz="2200" b="1" i="1"/>
              <a:t>g</a:t>
            </a:r>
            <a:r>
              <a:rPr lang="en-US" altLang="en-US" sz="2200"/>
              <a:t> </a:t>
            </a:r>
            <a:endParaRPr lang="en-US" altLang="en-US" sz="2200" i="1"/>
          </a:p>
          <a:p>
            <a:pPr>
              <a:lnSpc>
                <a:spcPct val="150000"/>
              </a:lnSpc>
              <a:buFontTx/>
              <a:buAutoNum type="alphaUcPeriod"/>
            </a:pPr>
            <a:r>
              <a:rPr lang="en-US" altLang="en-US" sz="2200" b="1" i="1"/>
              <a:t>v</a:t>
            </a:r>
            <a:r>
              <a:rPr lang="en-US" altLang="en-US" sz="2200" i="1" baseline="30000"/>
              <a:t>2</a:t>
            </a:r>
            <a:r>
              <a:rPr lang="en-US" altLang="en-US" sz="2200"/>
              <a:t> = 2</a:t>
            </a:r>
            <a:r>
              <a:rPr lang="en-US" altLang="en-US" sz="2200" b="1" i="1"/>
              <a:t>g</a:t>
            </a:r>
            <a:r>
              <a:rPr lang="en-US" altLang="en-US" sz="2200" i="1"/>
              <a:t>r </a:t>
            </a:r>
            <a:r>
              <a:rPr lang="en-US" altLang="en-US" sz="2200"/>
              <a:t>and </a:t>
            </a:r>
            <a:r>
              <a:rPr lang="en-US" altLang="en-US" sz="2200" b="1" i="1"/>
              <a:t>a</a:t>
            </a:r>
            <a:r>
              <a:rPr lang="en-US" altLang="en-US" sz="2200" b="1" i="1" baseline="-25000"/>
              <a:t>R</a:t>
            </a:r>
            <a:r>
              <a:rPr lang="en-US" altLang="en-US" sz="2200"/>
              <a:t> = 2</a:t>
            </a:r>
            <a:r>
              <a:rPr lang="en-US" altLang="en-US" sz="2200" i="1"/>
              <a:t>m</a:t>
            </a:r>
            <a:r>
              <a:rPr lang="en-US" altLang="en-US" sz="2200" b="1" i="1"/>
              <a:t>g</a:t>
            </a:r>
            <a:endParaRPr lang="en-US" altLang="en-US" sz="2200" i="1"/>
          </a:p>
          <a:p>
            <a:pPr>
              <a:lnSpc>
                <a:spcPct val="150000"/>
              </a:lnSpc>
              <a:buFontTx/>
              <a:buAutoNum type="alphaUcPeriod"/>
            </a:pPr>
            <a:r>
              <a:rPr lang="en-US" altLang="en-US" sz="2200" b="1" i="1"/>
              <a:t>v</a:t>
            </a:r>
            <a:r>
              <a:rPr lang="en-US" altLang="en-US" sz="2200" i="1" baseline="30000"/>
              <a:t>2</a:t>
            </a:r>
            <a:r>
              <a:rPr lang="en-US" altLang="en-US" sz="2200"/>
              <a:t> = ½</a:t>
            </a:r>
            <a:r>
              <a:rPr lang="en-US" altLang="en-US" sz="2200" b="1" i="1"/>
              <a:t>g</a:t>
            </a:r>
            <a:r>
              <a:rPr lang="en-US" altLang="en-US" sz="2200" i="1"/>
              <a:t>r</a:t>
            </a:r>
            <a:r>
              <a:rPr lang="en-US" altLang="en-US" sz="2200"/>
              <a:t> and </a:t>
            </a:r>
            <a:r>
              <a:rPr lang="en-US" altLang="en-US" sz="2200" b="1" i="1"/>
              <a:t>a</a:t>
            </a:r>
            <a:r>
              <a:rPr lang="en-US" altLang="en-US" sz="2200" b="1" i="1" baseline="-25000"/>
              <a:t>R</a:t>
            </a:r>
            <a:r>
              <a:rPr lang="en-US" altLang="en-US" sz="2200"/>
              <a:t> = ½</a:t>
            </a:r>
            <a:r>
              <a:rPr lang="en-US" altLang="en-US" sz="2200" b="1" i="1"/>
              <a:t>g</a:t>
            </a:r>
            <a:r>
              <a:rPr lang="en-US" altLang="en-US" sz="2200"/>
              <a:t> </a:t>
            </a:r>
            <a:endParaRPr lang="en-US" altLang="en-US" sz="2200" i="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608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4608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608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4608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46087" name="Group 17"/>
          <p:cNvGrpSpPr>
            <a:grpSpLocks/>
          </p:cNvGrpSpPr>
          <p:nvPr/>
        </p:nvGrpSpPr>
        <p:grpSpPr bwMode="auto">
          <a:xfrm>
            <a:off x="0" y="0"/>
            <a:ext cx="9144000" cy="1527175"/>
            <a:chOff x="0" y="0"/>
            <a:chExt cx="5760" cy="962"/>
          </a:xfrm>
        </p:grpSpPr>
        <p:pic>
          <p:nvPicPr>
            <p:cNvPr id="4609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4609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46088" name="Text Box 6"/>
          <p:cNvSpPr txBox="1">
            <a:spLocks noChangeArrowheads="1"/>
          </p:cNvSpPr>
          <p:nvPr/>
        </p:nvSpPr>
        <p:spPr bwMode="auto">
          <a:xfrm>
            <a:off x="0" y="1527175"/>
            <a:ext cx="91440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B</a:t>
            </a:r>
          </a:p>
          <a:p>
            <a:pPr eaLnBrk="1" hangingPunct="1">
              <a:spcBef>
                <a:spcPts val="600"/>
              </a:spcBef>
              <a:buFontTx/>
              <a:buNone/>
            </a:pPr>
            <a:r>
              <a:rPr lang="en-CA" altLang="en-US" sz="2200" b="1"/>
              <a:t>Justification:</a:t>
            </a:r>
            <a:r>
              <a:rPr lang="en-CA" altLang="en-US" sz="2200"/>
              <a:t>  </a:t>
            </a:r>
            <a:r>
              <a:rPr lang="en-US" altLang="en-US" sz="2200"/>
              <a:t>To solve this question we can use the conservation of mechanical energy (here we are assuming there is no friction between the block of ice and the bowl). At the rim of the bowl, the ice cube posses only potential energy (</a:t>
            </a:r>
            <a:r>
              <a:rPr lang="en-US" altLang="en-US" sz="2200" i="1"/>
              <a:t>E</a:t>
            </a:r>
            <a:r>
              <a:rPr lang="en-US" altLang="en-US" sz="2200" i="1" baseline="-25000"/>
              <a:t>P</a:t>
            </a:r>
            <a:r>
              <a:rPr lang="en-US" altLang="en-US" sz="2200"/>
              <a:t>), and no kinetic energy (</a:t>
            </a:r>
            <a:r>
              <a:rPr lang="en-US" altLang="en-US" sz="2200" i="1"/>
              <a:t>E</a:t>
            </a:r>
            <a:r>
              <a:rPr lang="en-US" altLang="en-US" sz="2200" i="1" baseline="-25000"/>
              <a:t>K</a:t>
            </a:r>
            <a:r>
              <a:rPr lang="en-US" altLang="en-US" sz="2200"/>
              <a:t>). If we take the bottom of the bowl to be our zero ground, then at the bottom of the bowl the ice cube posses only </a:t>
            </a:r>
            <a:r>
              <a:rPr lang="en-US" altLang="en-US" sz="2200" i="1"/>
              <a:t>E</a:t>
            </a:r>
            <a:r>
              <a:rPr lang="en-US" altLang="en-US" sz="2200" i="1" baseline="-25000"/>
              <a:t>K</a:t>
            </a:r>
            <a:r>
              <a:rPr lang="en-US" altLang="en-US" sz="2200"/>
              <a:t> and</a:t>
            </a:r>
            <a:r>
              <a:rPr lang="en-US" altLang="en-US" sz="2200" i="1"/>
              <a:t> </a:t>
            </a:r>
            <a:r>
              <a:rPr lang="en-US" altLang="en-US" sz="2200"/>
              <a:t>no </a:t>
            </a:r>
            <a:r>
              <a:rPr lang="en-US" altLang="en-US" sz="2200" i="1"/>
              <a:t>E</a:t>
            </a:r>
            <a:r>
              <a:rPr lang="en-US" altLang="en-US" sz="2200" i="1" baseline="-25000"/>
              <a:t>P</a:t>
            </a:r>
            <a:r>
              <a:rPr lang="en-US" altLang="en-US" sz="2200"/>
              <a:t>. Therefore the potential energy of the ice cube at the bowl rim is entirely converted to kinetic energy at the bottom. We can express this using formulas:</a:t>
            </a:r>
          </a:p>
        </p:txBody>
      </p:sp>
      <p:sp>
        <p:nvSpPr>
          <p:cNvPr id="2" name="TextBox 1"/>
          <p:cNvSpPr txBox="1">
            <a:spLocks noRot="1" noChangeAspect="1" noMove="1" noResize="1" noEditPoints="1" noAdjustHandles="1" noChangeArrowheads="1" noChangeShapeType="1" noTextEdit="1"/>
          </p:cNvSpPr>
          <p:nvPr/>
        </p:nvSpPr>
        <p:spPr>
          <a:xfrm>
            <a:off x="55306" y="4710302"/>
            <a:ext cx="3473964" cy="769441"/>
          </a:xfrm>
          <a:prstGeom prst="rect">
            <a:avLst/>
          </a:prstGeom>
          <a:blipFill rotWithShape="1">
            <a:blip r:embed="rId4"/>
            <a:stretch>
              <a:fillRect l="-2105" t="-4762" r="-1579" b="-6349"/>
            </a:stretch>
          </a:blipFill>
        </p:spPr>
        <p:txBody>
          <a:bodyPr/>
          <a:lstStyle/>
          <a:p>
            <a:pPr>
              <a:defRPr/>
            </a:pPr>
            <a:r>
              <a:rPr lang="en-US">
                <a:noFill/>
              </a:rPr>
              <a:t> </a:t>
            </a:r>
          </a:p>
        </p:txBody>
      </p:sp>
      <p:sp>
        <p:nvSpPr>
          <p:cNvPr id="13" name="TextBox 12"/>
          <p:cNvSpPr txBox="1">
            <a:spLocks noRot="1" noChangeAspect="1" noMove="1" noResize="1" noEditPoints="1" noAdjustHandles="1" noChangeArrowheads="1" noChangeShapeType="1" noTextEdit="1"/>
          </p:cNvSpPr>
          <p:nvPr/>
        </p:nvSpPr>
        <p:spPr>
          <a:xfrm>
            <a:off x="4405466" y="4725051"/>
            <a:ext cx="3689215" cy="1093889"/>
          </a:xfrm>
          <a:prstGeom prst="rect">
            <a:avLst/>
          </a:prstGeom>
          <a:blipFill rotWithShape="1">
            <a:blip r:embed="rId5"/>
            <a:stretch>
              <a:fillRect l="-2149" t="-3333" r="-1322"/>
            </a:stretch>
          </a:blipFill>
        </p:spPr>
        <p:txBody>
          <a:bodyPr/>
          <a:lstStyle/>
          <a:p>
            <a:pPr>
              <a:defRPr/>
            </a:pPr>
            <a:r>
              <a:rPr lang="en-US">
                <a:noFill/>
              </a:rPr>
              <a:t> </a:t>
            </a:r>
          </a:p>
        </p:txBody>
      </p:sp>
      <p:sp>
        <p:nvSpPr>
          <p:cNvPr id="14" name="TextBox 13"/>
          <p:cNvSpPr txBox="1">
            <a:spLocks noRot="1" noChangeAspect="1" noMove="1" noResize="1" noEditPoints="1" noAdjustHandles="1" noChangeArrowheads="1" noChangeShapeType="1" noTextEdit="1"/>
          </p:cNvSpPr>
          <p:nvPr/>
        </p:nvSpPr>
        <p:spPr>
          <a:xfrm>
            <a:off x="55306" y="6080319"/>
            <a:ext cx="8658011" cy="570413"/>
          </a:xfrm>
          <a:prstGeom prst="rect">
            <a:avLst/>
          </a:prstGeom>
          <a:blipFill rotWithShape="1">
            <a:blip r:embed="rId6"/>
            <a:stretch>
              <a:fillRect l="-845" b="-6383"/>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813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4813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813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4813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48135" name="Group 17"/>
          <p:cNvGrpSpPr>
            <a:grpSpLocks/>
          </p:cNvGrpSpPr>
          <p:nvPr/>
        </p:nvGrpSpPr>
        <p:grpSpPr bwMode="auto">
          <a:xfrm>
            <a:off x="0" y="0"/>
            <a:ext cx="9144000" cy="1527175"/>
            <a:chOff x="0" y="0"/>
            <a:chExt cx="5760" cy="962"/>
          </a:xfrm>
        </p:grpSpPr>
        <p:pic>
          <p:nvPicPr>
            <p:cNvPr id="4813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4814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48136" name="Text Box 6"/>
          <p:cNvSpPr txBox="1">
            <a:spLocks noChangeArrowheads="1"/>
          </p:cNvSpPr>
          <p:nvPr/>
        </p:nvSpPr>
        <p:spPr bwMode="auto">
          <a:xfrm>
            <a:off x="0" y="152717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To solve for the radial acceleration, we use the following formula:</a:t>
            </a:r>
          </a:p>
        </p:txBody>
      </p:sp>
      <p:sp>
        <p:nvSpPr>
          <p:cNvPr id="13" name="TextBox 12"/>
          <p:cNvSpPr txBox="1">
            <a:spLocks noRot="1" noChangeAspect="1" noMove="1" noResize="1" noEditPoints="1" noAdjustHandles="1" noChangeArrowheads="1" noChangeShapeType="1" noTextEdit="1"/>
          </p:cNvSpPr>
          <p:nvPr/>
        </p:nvSpPr>
        <p:spPr>
          <a:xfrm>
            <a:off x="156386" y="2063684"/>
            <a:ext cx="2806666" cy="769441"/>
          </a:xfrm>
          <a:prstGeom prst="rect">
            <a:avLst/>
          </a:prstGeom>
          <a:blipFill rotWithShape="1">
            <a:blip r:embed="rId4"/>
            <a:stretch>
              <a:fillRect/>
            </a:stretch>
          </a:blipFill>
        </p:spPr>
        <p:txBody>
          <a:bodyPr/>
          <a:lstStyle/>
          <a:p>
            <a:pPr>
              <a:defRPr/>
            </a:pPr>
            <a:r>
              <a:rPr lang="en-US">
                <a:noFill/>
              </a:rPr>
              <a:t> </a:t>
            </a:r>
          </a:p>
        </p:txBody>
      </p:sp>
      <p:sp>
        <p:nvSpPr>
          <p:cNvPr id="48138" name="Text Box 6"/>
          <p:cNvSpPr txBox="1">
            <a:spLocks noChangeArrowheads="1"/>
          </p:cNvSpPr>
          <p:nvPr/>
        </p:nvSpPr>
        <p:spPr bwMode="auto">
          <a:xfrm>
            <a:off x="0" y="3001963"/>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Therefore the answer is </a:t>
            </a:r>
            <a:r>
              <a:rPr lang="en-US" altLang="en-US" sz="2200" b="1" i="1"/>
              <a:t>v</a:t>
            </a:r>
            <a:r>
              <a:rPr lang="en-US" altLang="en-US" sz="2200" i="1" baseline="30000"/>
              <a:t>2</a:t>
            </a:r>
            <a:r>
              <a:rPr lang="en-US" altLang="en-US" sz="2200"/>
              <a:t> = 2</a:t>
            </a:r>
            <a:r>
              <a:rPr lang="en-US" altLang="en-US" sz="2200" b="1" i="1"/>
              <a:t>g</a:t>
            </a:r>
            <a:r>
              <a:rPr lang="en-US" altLang="en-US" sz="2200" i="1"/>
              <a:t>r</a:t>
            </a:r>
            <a:r>
              <a:rPr lang="en-US" altLang="en-US" sz="2200"/>
              <a:t> and </a:t>
            </a:r>
            <a:r>
              <a:rPr lang="en-US" altLang="en-US" sz="2200" b="1" i="1"/>
              <a:t>a</a:t>
            </a:r>
            <a:r>
              <a:rPr lang="en-US" altLang="en-US" sz="2200" b="1" i="1" baseline="-25000"/>
              <a:t>R</a:t>
            </a:r>
            <a:r>
              <a:rPr lang="en-US" altLang="en-US" sz="2200"/>
              <a:t> = 2</a:t>
            </a:r>
            <a:r>
              <a:rPr lang="en-US" altLang="en-US" sz="2200" b="1" i="1"/>
              <a:t>g	</a:t>
            </a:r>
            <a:r>
              <a:rPr lang="en-US" altLang="en-US" sz="2200"/>
              <a:t> (answer </a:t>
            </a:r>
            <a:r>
              <a:rPr lang="en-US" altLang="en-US" sz="2200" b="1"/>
              <a:t>B</a:t>
            </a:r>
            <a:r>
              <a:rPr lang="en-US" altLang="en-US" sz="2200"/>
              <a:t>)</a:t>
            </a:r>
          </a:p>
          <a:p>
            <a:pPr eaLnBrk="1" hangingPunct="1">
              <a:spcBef>
                <a:spcPts val="600"/>
              </a:spcBef>
              <a:buFontTx/>
              <a:buNone/>
            </a:pPr>
            <a:endParaRPr lang="en-US" altLang="en-US" sz="2200"/>
          </a:p>
          <a:p>
            <a:pPr eaLnBrk="1" hangingPunct="1">
              <a:spcBef>
                <a:spcPts val="600"/>
              </a:spcBef>
              <a:buFontTx/>
              <a:buNone/>
            </a:pPr>
            <a:r>
              <a:rPr lang="en-US" altLang="en-US" sz="2200"/>
              <a:t>Notice here that we did not need to make use of the mass of the ice block (</a:t>
            </a:r>
            <a:r>
              <a:rPr lang="en-US" altLang="en-US" sz="2200" i="1"/>
              <a:t>m</a:t>
            </a:r>
            <a:r>
              <a:rPr lang="en-US" altLang="en-US" sz="2200"/>
              <a:t>). In fact, we could have easily ruled out options C and D by realizing that the units for </a:t>
            </a:r>
            <a:r>
              <a:rPr lang="en-US" altLang="en-US" sz="2200" b="1" i="1"/>
              <a:t>a</a:t>
            </a:r>
            <a:r>
              <a:rPr lang="en-US" altLang="en-US" sz="2200" b="1" i="1" baseline="-25000"/>
              <a:t>R</a:t>
            </a:r>
            <a:r>
              <a:rPr lang="en-US" altLang="en-US" sz="2200"/>
              <a:t> are in kg.m/s</a:t>
            </a:r>
            <a:r>
              <a:rPr lang="en-US" altLang="en-US" sz="2200" baseline="30000"/>
              <a:t>2</a:t>
            </a:r>
            <a:r>
              <a:rPr lang="en-US" altLang="en-US" sz="2200"/>
              <a:t>, which is the unit for force, and not acceleration.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017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5018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5018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5018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50183" name="Group 17"/>
          <p:cNvGrpSpPr>
            <a:grpSpLocks/>
          </p:cNvGrpSpPr>
          <p:nvPr/>
        </p:nvGrpSpPr>
        <p:grpSpPr bwMode="auto">
          <a:xfrm>
            <a:off x="0" y="0"/>
            <a:ext cx="9144000" cy="1527175"/>
            <a:chOff x="0" y="0"/>
            <a:chExt cx="5760" cy="962"/>
          </a:xfrm>
        </p:grpSpPr>
        <p:pic>
          <p:nvPicPr>
            <p:cNvPr id="5018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VII</a:t>
              </a:r>
              <a:endParaRPr lang="en-CA" altLang="en-US" sz="3600" b="1">
                <a:solidFill>
                  <a:schemeClr val="bg1"/>
                </a:solidFill>
              </a:endParaRPr>
            </a:p>
          </p:txBody>
        </p:sp>
        <p:sp>
          <p:nvSpPr>
            <p:cNvPr id="5019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50184" name="Rectangle 2"/>
          <p:cNvSpPr>
            <a:spLocks noChangeArrowheads="1"/>
          </p:cNvSpPr>
          <p:nvPr/>
        </p:nvSpPr>
        <p:spPr bwMode="auto">
          <a:xfrm>
            <a:off x="26988" y="1527175"/>
            <a:ext cx="90900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 marble was released at height </a:t>
            </a:r>
            <a:r>
              <a:rPr lang="en-US" altLang="en-US" sz="2400" i="1"/>
              <a:t>h</a:t>
            </a:r>
            <a:r>
              <a:rPr lang="en-US" altLang="en-US" sz="2400"/>
              <a:t> and it gained a final velocity of </a:t>
            </a:r>
            <a:r>
              <a:rPr lang="en-US" altLang="en-US" sz="2400" b="1" i="1"/>
              <a:t>v</a:t>
            </a:r>
            <a:r>
              <a:rPr lang="en-US" altLang="en-US" sz="2400"/>
              <a:t> at the bottom of the frictionless slide. If the same marble in the diagram below is released from rest at ½</a:t>
            </a:r>
            <a:r>
              <a:rPr lang="en-US" altLang="en-US" sz="2400" i="1"/>
              <a:t>h</a:t>
            </a:r>
            <a:r>
              <a:rPr lang="en-US" altLang="en-US" sz="2400"/>
              <a:t>, what would be its new final velocity in terms of </a:t>
            </a:r>
            <a:r>
              <a:rPr lang="en-US" altLang="en-US" sz="2400" b="1" i="1"/>
              <a:t>v</a:t>
            </a:r>
            <a:r>
              <a:rPr lang="en-US" altLang="en-US" sz="2400"/>
              <a:t> at the bottom of the slide?</a:t>
            </a:r>
            <a:endParaRPr lang="en-US" altLang="en-US" sz="2400">
              <a:solidFill>
                <a:srgbClr val="000000"/>
              </a:solidFill>
            </a:endParaRPr>
          </a:p>
        </p:txBody>
      </p:sp>
      <p:pic>
        <p:nvPicPr>
          <p:cNvPr id="501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313" y="3298825"/>
            <a:ext cx="6997700" cy="319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 Box 4"/>
          <p:cNvSpPr txBox="1">
            <a:spLocks noRot="1" noChangeAspect="1" noMove="1" noResize="1" noEditPoints="1" noAdjustHandles="1" noChangeArrowheads="1" noChangeShapeType="1" noTextEdit="1"/>
          </p:cNvSpPr>
          <p:nvPr/>
        </p:nvSpPr>
        <p:spPr bwMode="auto">
          <a:xfrm>
            <a:off x="285494" y="3220849"/>
            <a:ext cx="1600200" cy="3666773"/>
          </a:xfrm>
          <a:prstGeom prst="rect">
            <a:avLst/>
          </a:prstGeom>
          <a:blipFill rotWithShape="1">
            <a:blip r:embed="rId5"/>
            <a:stretch>
              <a:fillRect l="-572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cxnSp>
        <p:nvCxnSpPr>
          <p:cNvPr id="3" name="Straight Arrow Connector 2"/>
          <p:cNvCxnSpPr/>
          <p:nvPr/>
        </p:nvCxnSpPr>
        <p:spPr>
          <a:xfrm>
            <a:off x="3554413" y="5054600"/>
            <a:ext cx="0" cy="143986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188" name="TextBox 6"/>
          <p:cNvSpPr txBox="1">
            <a:spLocks noChangeArrowheads="1"/>
          </p:cNvSpPr>
          <p:nvPr/>
        </p:nvSpPr>
        <p:spPr bwMode="auto">
          <a:xfrm>
            <a:off x="3554413" y="5543550"/>
            <a:ext cx="69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b="1"/>
              <a:t>½</a:t>
            </a:r>
            <a:r>
              <a:rPr lang="en-US" altLang="en-US" sz="2400" b="1" i="1"/>
              <a:t>h</a:t>
            </a:r>
            <a:r>
              <a:rPr lang="en-US" altLang="en-US" sz="180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222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5222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5222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5223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52231" name="Group 17"/>
          <p:cNvGrpSpPr>
            <a:grpSpLocks/>
          </p:cNvGrpSpPr>
          <p:nvPr/>
        </p:nvGrpSpPr>
        <p:grpSpPr bwMode="auto">
          <a:xfrm>
            <a:off x="0" y="0"/>
            <a:ext cx="9144000" cy="1527175"/>
            <a:chOff x="0" y="0"/>
            <a:chExt cx="5760" cy="962"/>
          </a:xfrm>
        </p:grpSpPr>
        <p:pic>
          <p:nvPicPr>
            <p:cNvPr id="52234"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5223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52232" name="Text Box 6"/>
          <p:cNvSpPr txBox="1">
            <a:spLocks noChangeArrowheads="1"/>
          </p:cNvSpPr>
          <p:nvPr/>
        </p:nvSpPr>
        <p:spPr bwMode="auto">
          <a:xfrm>
            <a:off x="0" y="1527175"/>
            <a:ext cx="9144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C</a:t>
            </a:r>
          </a:p>
          <a:p>
            <a:pPr eaLnBrk="1" hangingPunct="1">
              <a:spcBef>
                <a:spcPts val="600"/>
              </a:spcBef>
              <a:buFontTx/>
              <a:buNone/>
            </a:pPr>
            <a:r>
              <a:rPr lang="en-CA" altLang="en-US" sz="2200" b="1"/>
              <a:t>Justification:</a:t>
            </a:r>
            <a:r>
              <a:rPr lang="en-CA" altLang="en-US" sz="2200"/>
              <a:t>  </a:t>
            </a:r>
            <a:r>
              <a:rPr lang="en-US" altLang="en-US" sz="2200"/>
              <a:t>To solve this question we can use the conservation of mechanical energy (the slide is frictionless and therefore no energy is converted into heat energy). </a:t>
            </a:r>
          </a:p>
          <a:p>
            <a:pPr eaLnBrk="1" hangingPunct="1">
              <a:spcBef>
                <a:spcPts val="600"/>
              </a:spcBef>
              <a:buFontTx/>
              <a:buNone/>
            </a:pPr>
            <a:r>
              <a:rPr lang="en-US" altLang="en-US" sz="2200"/>
              <a:t>Situation </a:t>
            </a:r>
            <a:r>
              <a:rPr lang="en-US" altLang="en-US" sz="2200" b="1"/>
              <a:t>1</a:t>
            </a:r>
            <a:r>
              <a:rPr lang="en-US" altLang="en-US" sz="2200"/>
              <a:t>: At the top of the slide, the marble posses only potential energy (</a:t>
            </a:r>
            <a:r>
              <a:rPr lang="en-US" altLang="en-US" sz="2200" i="1"/>
              <a:t>E</a:t>
            </a:r>
            <a:r>
              <a:rPr lang="en-US" altLang="en-US" sz="2200" i="1" baseline="-25000"/>
              <a:t>P</a:t>
            </a:r>
            <a:r>
              <a:rPr lang="en-US" altLang="en-US" sz="2200"/>
              <a:t>), and no kinetic energy (</a:t>
            </a:r>
            <a:r>
              <a:rPr lang="en-US" altLang="en-US" sz="2200" i="1"/>
              <a:t>E</a:t>
            </a:r>
            <a:r>
              <a:rPr lang="en-US" altLang="en-US" sz="2200" i="1" baseline="-25000"/>
              <a:t>K</a:t>
            </a:r>
            <a:r>
              <a:rPr lang="en-US" altLang="en-US" sz="2200"/>
              <a:t>). If we take the bottom of the slide to be our zero ground, then at the bottom of the slide the marble posses only </a:t>
            </a:r>
            <a:r>
              <a:rPr lang="en-US" altLang="en-US" sz="2200" i="1"/>
              <a:t>E</a:t>
            </a:r>
            <a:r>
              <a:rPr lang="en-US" altLang="en-US" sz="2200" i="1" baseline="-25000"/>
              <a:t>K</a:t>
            </a:r>
            <a:r>
              <a:rPr lang="en-US" altLang="en-US" sz="2200"/>
              <a:t> and</a:t>
            </a:r>
            <a:r>
              <a:rPr lang="en-US" altLang="en-US" sz="2200" i="1"/>
              <a:t> </a:t>
            </a:r>
            <a:r>
              <a:rPr lang="en-US" altLang="en-US" sz="2200"/>
              <a:t>no </a:t>
            </a:r>
            <a:r>
              <a:rPr lang="en-US" altLang="en-US" sz="2200" i="1"/>
              <a:t>E</a:t>
            </a:r>
            <a:r>
              <a:rPr lang="en-US" altLang="en-US" sz="2200" i="1" baseline="-25000"/>
              <a:t>P</a:t>
            </a:r>
            <a:r>
              <a:rPr lang="en-US" altLang="en-US" sz="2200"/>
              <a:t>. Therefore the potential energy of the marble at the top of the slide is entirely converted to kinetic energy at the bottom. We can express this using formulas:</a:t>
            </a:r>
          </a:p>
        </p:txBody>
      </p:sp>
      <p:sp>
        <p:nvSpPr>
          <p:cNvPr id="3" name="TextBox 2"/>
          <p:cNvSpPr txBox="1">
            <a:spLocks noRot="1" noChangeAspect="1" noMove="1" noResize="1" noEditPoints="1" noAdjustHandles="1" noChangeArrowheads="1" noChangeShapeType="1" noTextEdit="1"/>
          </p:cNvSpPr>
          <p:nvPr/>
        </p:nvSpPr>
        <p:spPr>
          <a:xfrm>
            <a:off x="158129" y="5158938"/>
            <a:ext cx="1964640" cy="1445589"/>
          </a:xfrm>
          <a:prstGeom prst="rect">
            <a:avLst/>
          </a:prstGeom>
          <a:blipFill rotWithShape="1">
            <a:blip r:embed="rId4"/>
            <a:stretch>
              <a:fillRect b="-1688"/>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427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5427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5427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5427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54279" name="Group 17"/>
          <p:cNvGrpSpPr>
            <a:grpSpLocks/>
          </p:cNvGrpSpPr>
          <p:nvPr/>
        </p:nvGrpSpPr>
        <p:grpSpPr bwMode="auto">
          <a:xfrm>
            <a:off x="0" y="0"/>
            <a:ext cx="9144000" cy="1527175"/>
            <a:chOff x="0" y="0"/>
            <a:chExt cx="5760" cy="962"/>
          </a:xfrm>
        </p:grpSpPr>
        <p:pic>
          <p:nvPicPr>
            <p:cNvPr id="5428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5428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54280" name="Text Box 6"/>
          <p:cNvSpPr txBox="1">
            <a:spLocks noChangeArrowheads="1"/>
          </p:cNvSpPr>
          <p:nvPr/>
        </p:nvSpPr>
        <p:spPr bwMode="auto">
          <a:xfrm>
            <a:off x="0" y="1527175"/>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Now we can look at the situation where the marble starts halfway down the slide (at ½h). In this case we will also get conservation of mechanical energy:</a:t>
            </a:r>
          </a:p>
        </p:txBody>
      </p:sp>
      <p:sp>
        <p:nvSpPr>
          <p:cNvPr id="3" name="TextBox 2"/>
          <p:cNvSpPr txBox="1">
            <a:spLocks noRot="1" noChangeAspect="1" noMove="1" noResize="1" noEditPoints="1" noAdjustHandles="1" noChangeArrowheads="1" noChangeShapeType="1" noTextEdit="1"/>
          </p:cNvSpPr>
          <p:nvPr/>
        </p:nvSpPr>
        <p:spPr>
          <a:xfrm>
            <a:off x="137159" y="2635171"/>
            <a:ext cx="2549159" cy="1432315"/>
          </a:xfrm>
          <a:prstGeom prst="rect">
            <a:avLst/>
          </a:prstGeom>
          <a:blipFill rotWithShape="1">
            <a:blip r:embed="rId4"/>
            <a:stretch>
              <a:fillRect b="-2553"/>
            </a:stretch>
          </a:blipFill>
        </p:spPr>
        <p:txBody>
          <a:bodyPr/>
          <a:lstStyle/>
          <a:p>
            <a:pPr>
              <a:defRPr/>
            </a:pPr>
            <a:r>
              <a:rPr lang="en-US">
                <a:noFill/>
              </a:rPr>
              <a:t> </a:t>
            </a:r>
          </a:p>
        </p:txBody>
      </p:sp>
      <p:sp>
        <p:nvSpPr>
          <p:cNvPr id="54282" name="Text Box 6"/>
          <p:cNvSpPr txBox="1">
            <a:spLocks noChangeArrowheads="1"/>
          </p:cNvSpPr>
          <p:nvPr/>
        </p:nvSpPr>
        <p:spPr bwMode="auto">
          <a:xfrm>
            <a:off x="11113" y="40497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Since we know that the original velocity </a:t>
            </a:r>
            <a:r>
              <a:rPr lang="en-US" altLang="en-US" sz="2200" b="1" i="1"/>
              <a:t>v </a:t>
            </a:r>
            <a:r>
              <a:rPr lang="en-US" altLang="en-US" sz="2200"/>
              <a:t>= 2</a:t>
            </a:r>
            <a:r>
              <a:rPr lang="en-US" altLang="en-US" sz="2200" b="1" i="1"/>
              <a:t>g</a:t>
            </a:r>
            <a:r>
              <a:rPr lang="en-US" altLang="en-US" sz="2200" i="1"/>
              <a:t>h</a:t>
            </a:r>
            <a:r>
              <a:rPr lang="en-US" altLang="en-US" sz="2200"/>
              <a:t>, we can express the new velocity </a:t>
            </a:r>
            <a:r>
              <a:rPr lang="en-US" altLang="en-US" sz="2200" b="1" i="1"/>
              <a:t>v</a:t>
            </a:r>
            <a:r>
              <a:rPr lang="en-US" altLang="en-US" sz="2200" b="1" i="1" baseline="-25000"/>
              <a:t>2</a:t>
            </a:r>
            <a:r>
              <a:rPr lang="en-US" altLang="en-US" sz="2200"/>
              <a:t> in terms of </a:t>
            </a:r>
            <a:r>
              <a:rPr lang="en-US" altLang="en-US" sz="2200" b="1" i="1"/>
              <a:t>v</a:t>
            </a:r>
            <a:r>
              <a:rPr lang="en-US" altLang="en-US" sz="2200"/>
              <a:t>:</a:t>
            </a:r>
          </a:p>
        </p:txBody>
      </p:sp>
      <p:sp>
        <p:nvSpPr>
          <p:cNvPr id="16" name="TextBox 15"/>
          <p:cNvSpPr txBox="1">
            <a:spLocks noRot="1" noChangeAspect="1" noMove="1" noResize="1" noEditPoints="1" noAdjustHandles="1" noChangeArrowheads="1" noChangeShapeType="1" noTextEdit="1"/>
          </p:cNvSpPr>
          <p:nvPr/>
        </p:nvSpPr>
        <p:spPr>
          <a:xfrm>
            <a:off x="86494" y="4819110"/>
            <a:ext cx="4336507" cy="799386"/>
          </a:xfrm>
          <a:prstGeom prst="rect">
            <a:avLst/>
          </a:prstGeom>
          <a:blipFill rotWithShape="1">
            <a:blip r:embed="rId5"/>
            <a:stretch>
              <a:fillRect/>
            </a:stretch>
          </a:blipFill>
        </p:spPr>
        <p:txBody>
          <a:bodyPr/>
          <a:lstStyle/>
          <a:p>
            <a:pPr>
              <a:defRPr/>
            </a:pPr>
            <a:r>
              <a:rPr lang="en-US">
                <a:noFill/>
              </a:rPr>
              <a:t> </a:t>
            </a:r>
          </a:p>
        </p:txBody>
      </p:sp>
      <p:sp>
        <p:nvSpPr>
          <p:cNvPr id="54284" name="Text Box 6"/>
          <p:cNvSpPr txBox="1">
            <a:spLocks noChangeArrowheads="1"/>
          </p:cNvSpPr>
          <p:nvPr/>
        </p:nvSpPr>
        <p:spPr bwMode="auto">
          <a:xfrm>
            <a:off x="-19050" y="6018213"/>
            <a:ext cx="15795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Therefore:</a:t>
            </a:r>
          </a:p>
        </p:txBody>
      </p:sp>
      <p:sp>
        <p:nvSpPr>
          <p:cNvPr id="19" name="TextBox 18"/>
          <p:cNvSpPr txBox="1">
            <a:spLocks noRot="1" noChangeAspect="1" noMove="1" noResize="1" noEditPoints="1" noAdjustHandles="1" noChangeArrowheads="1" noChangeShapeType="1" noTextEdit="1"/>
          </p:cNvSpPr>
          <p:nvPr/>
        </p:nvSpPr>
        <p:spPr>
          <a:xfrm>
            <a:off x="1524000" y="5863517"/>
            <a:ext cx="1275798" cy="740395"/>
          </a:xfrm>
          <a:prstGeom prst="rect">
            <a:avLst/>
          </a:prstGeom>
          <a:blipFill rotWithShape="1">
            <a:blip r:embed="rId6"/>
            <a:stretch>
              <a:fillRect/>
            </a:stretch>
          </a:blipFill>
        </p:spPr>
        <p:txBody>
          <a:bodyPr/>
          <a:lstStyle/>
          <a:p>
            <a:pPr>
              <a:defRPr/>
            </a:pPr>
            <a:r>
              <a:rPr lang="en-US">
                <a:noFill/>
              </a:rPr>
              <a:t> </a:t>
            </a:r>
          </a:p>
        </p:txBody>
      </p:sp>
      <p:sp>
        <p:nvSpPr>
          <p:cNvPr id="54286" name="Text Box 6"/>
          <p:cNvSpPr txBox="1">
            <a:spLocks noChangeArrowheads="1"/>
          </p:cNvSpPr>
          <p:nvPr/>
        </p:nvSpPr>
        <p:spPr bwMode="auto">
          <a:xfrm>
            <a:off x="3216275" y="6018213"/>
            <a:ext cx="15779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(answer </a:t>
            </a:r>
            <a:r>
              <a:rPr lang="en-US" altLang="en-US" sz="2200" b="1"/>
              <a:t>C</a:t>
            </a:r>
            <a:r>
              <a:rPr lang="en-US" altLang="en-US" sz="220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632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5632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5632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5632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56327" name="Group 17"/>
          <p:cNvGrpSpPr>
            <a:grpSpLocks/>
          </p:cNvGrpSpPr>
          <p:nvPr/>
        </p:nvGrpSpPr>
        <p:grpSpPr bwMode="auto">
          <a:xfrm>
            <a:off x="0" y="0"/>
            <a:ext cx="9144000" cy="1527175"/>
            <a:chOff x="0" y="0"/>
            <a:chExt cx="5760" cy="962"/>
          </a:xfrm>
        </p:grpSpPr>
        <p:pic>
          <p:nvPicPr>
            <p:cNvPr id="5633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VIII</a:t>
              </a:r>
              <a:endParaRPr lang="en-CA" altLang="en-US" sz="3600" b="1">
                <a:solidFill>
                  <a:schemeClr val="bg1"/>
                </a:solidFill>
              </a:endParaRPr>
            </a:p>
          </p:txBody>
        </p:sp>
        <p:sp>
          <p:nvSpPr>
            <p:cNvPr id="5633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56328" name="Rectangle 2"/>
          <p:cNvSpPr>
            <a:spLocks noChangeArrowheads="1"/>
          </p:cNvSpPr>
          <p:nvPr/>
        </p:nvSpPr>
        <p:spPr bwMode="auto">
          <a:xfrm>
            <a:off x="-14288" y="1527175"/>
            <a:ext cx="89217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 9.000 g bullet is shot into a 5.000 x 10</a:t>
            </a:r>
            <a:r>
              <a:rPr lang="en-US" altLang="en-US" sz="2400" baseline="30000"/>
              <a:t>-1</a:t>
            </a:r>
            <a:r>
              <a:rPr lang="en-US" altLang="en-US" sz="2400"/>
              <a:t> kg crate hanging on the wall. As a result, the crate swings up a maximum height of 1.000 m with the bullet embedded inside the crate.</a:t>
            </a:r>
          </a:p>
        </p:txBody>
      </p:sp>
      <p:pic>
        <p:nvPicPr>
          <p:cNvPr id="5632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0913" y="2671763"/>
            <a:ext cx="7242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837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5837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5837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5837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58375" name="Group 17"/>
          <p:cNvGrpSpPr>
            <a:grpSpLocks/>
          </p:cNvGrpSpPr>
          <p:nvPr/>
        </p:nvGrpSpPr>
        <p:grpSpPr bwMode="auto">
          <a:xfrm>
            <a:off x="0" y="0"/>
            <a:ext cx="9144000" cy="1527175"/>
            <a:chOff x="0" y="0"/>
            <a:chExt cx="5760" cy="962"/>
          </a:xfrm>
        </p:grpSpPr>
        <p:pic>
          <p:nvPicPr>
            <p:cNvPr id="5837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VIII continued</a:t>
              </a:r>
              <a:endParaRPr lang="en-CA" altLang="en-US" sz="3600" b="1">
                <a:solidFill>
                  <a:schemeClr val="bg1"/>
                </a:solidFill>
              </a:endParaRPr>
            </a:p>
          </p:txBody>
        </p:sp>
        <p:sp>
          <p:nvSpPr>
            <p:cNvPr id="5838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58376" name="Rectangle 2"/>
          <p:cNvSpPr>
            <a:spLocks noChangeArrowheads="1"/>
          </p:cNvSpPr>
          <p:nvPr/>
        </p:nvSpPr>
        <p:spPr bwMode="auto">
          <a:xfrm>
            <a:off x="192088" y="1579563"/>
            <a:ext cx="8597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Which of the following statements is </a:t>
            </a:r>
            <a:r>
              <a:rPr lang="en-US" altLang="en-US" sz="2400" b="1"/>
              <a:t>FALSE</a:t>
            </a:r>
            <a:r>
              <a:rPr lang="en-US" altLang="en-US" sz="2400"/>
              <a:t>?</a:t>
            </a:r>
            <a:endParaRPr lang="en-US" altLang="en-US" sz="2400">
              <a:solidFill>
                <a:srgbClr val="000000"/>
              </a:solidFill>
            </a:endParaRPr>
          </a:p>
        </p:txBody>
      </p:sp>
      <p:sp>
        <p:nvSpPr>
          <p:cNvPr id="58377" name="Text Box 4"/>
          <p:cNvSpPr txBox="1">
            <a:spLocks noChangeArrowheads="1"/>
          </p:cNvSpPr>
          <p:nvPr/>
        </p:nvSpPr>
        <p:spPr bwMode="auto">
          <a:xfrm>
            <a:off x="0" y="2878138"/>
            <a:ext cx="91440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50000"/>
              </a:lnSpc>
              <a:buFontTx/>
              <a:buAutoNum type="alphaUcPeriod"/>
            </a:pPr>
            <a:r>
              <a:rPr lang="en-US" altLang="en-US" sz="2200"/>
              <a:t>The bullet has a kinetic energy of 1125 J.</a:t>
            </a:r>
          </a:p>
          <a:p>
            <a:pPr>
              <a:lnSpc>
                <a:spcPct val="150000"/>
              </a:lnSpc>
              <a:buFontTx/>
              <a:buAutoNum type="alphaUcPeriod"/>
            </a:pPr>
            <a:r>
              <a:rPr lang="en-US" altLang="en-US" sz="2200"/>
              <a:t>The tension in the string did 0 J of work.</a:t>
            </a:r>
          </a:p>
          <a:p>
            <a:pPr>
              <a:lnSpc>
                <a:spcPct val="150000"/>
              </a:lnSpc>
              <a:buFontTx/>
              <a:buAutoNum type="alphaUcPeriod"/>
            </a:pPr>
            <a:r>
              <a:rPr lang="en-US" altLang="en-US" sz="2200"/>
              <a:t>All the bullet's kinetic energy was converted into the gravitational potential energy.</a:t>
            </a:r>
          </a:p>
          <a:p>
            <a:pPr>
              <a:lnSpc>
                <a:spcPct val="150000"/>
              </a:lnSpc>
              <a:buFontTx/>
              <a:buAutoNum type="alphaUcPeriod"/>
            </a:pPr>
            <a:r>
              <a:rPr lang="en-US" altLang="en-US" sz="2200"/>
              <a:t>Some of the bullet's kinetic energy was converted into heat energy as the crate stopped the bullet.</a:t>
            </a:r>
            <a:endParaRPr lang="en-US" altLang="en-US" sz="2200" i="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041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6042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042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6042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60423" name="Group 17"/>
          <p:cNvGrpSpPr>
            <a:grpSpLocks/>
          </p:cNvGrpSpPr>
          <p:nvPr/>
        </p:nvGrpSpPr>
        <p:grpSpPr bwMode="auto">
          <a:xfrm>
            <a:off x="0" y="0"/>
            <a:ext cx="9144000" cy="1527175"/>
            <a:chOff x="0" y="0"/>
            <a:chExt cx="5760" cy="962"/>
          </a:xfrm>
        </p:grpSpPr>
        <p:pic>
          <p:nvPicPr>
            <p:cNvPr id="6042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6043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60424" name="Text Box 6"/>
          <p:cNvSpPr txBox="1">
            <a:spLocks noChangeArrowheads="1"/>
          </p:cNvSpPr>
          <p:nvPr/>
        </p:nvSpPr>
        <p:spPr bwMode="auto">
          <a:xfrm>
            <a:off x="0" y="1527175"/>
            <a:ext cx="91440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C</a:t>
            </a:r>
          </a:p>
          <a:p>
            <a:pPr eaLnBrk="1" hangingPunct="1">
              <a:spcBef>
                <a:spcPts val="600"/>
              </a:spcBef>
              <a:buFontTx/>
              <a:buNone/>
            </a:pPr>
            <a:r>
              <a:rPr lang="en-CA" altLang="en-US" sz="2200" b="1"/>
              <a:t>Justification:</a:t>
            </a:r>
            <a:r>
              <a:rPr lang="en-CA" altLang="en-US" sz="2200"/>
              <a:t>  If we take the initial height of the bullet and crate as the zero ground, then we can say that the potential energy (</a:t>
            </a:r>
            <a:r>
              <a:rPr lang="en-CA" altLang="en-US" sz="2200" i="1"/>
              <a:t>E</a:t>
            </a:r>
            <a:r>
              <a:rPr lang="en-CA" altLang="en-US" sz="2200" i="1" baseline="-25000"/>
              <a:t>P</a:t>
            </a:r>
            <a:r>
              <a:rPr lang="en-CA" altLang="en-US" sz="2200"/>
              <a:t>) of the system was zero before the bullet hit the crate. Since the crate was stationary, the only energy of the system before the collision was the kinetic energy (</a:t>
            </a:r>
            <a:r>
              <a:rPr lang="en-CA" altLang="en-US" sz="2200" i="1"/>
              <a:t>E</a:t>
            </a:r>
            <a:r>
              <a:rPr lang="en-CA" altLang="en-US" sz="2200" i="1" baseline="-25000"/>
              <a:t>K</a:t>
            </a:r>
            <a:r>
              <a:rPr lang="en-CA" altLang="en-US" sz="2200"/>
              <a:t>) of the bullet. We can calculate this energy:</a:t>
            </a:r>
            <a:endParaRPr lang="en-US" altLang="en-US" sz="2200"/>
          </a:p>
        </p:txBody>
      </p:sp>
      <p:sp>
        <p:nvSpPr>
          <p:cNvPr id="3" name="TextBox 2"/>
          <p:cNvSpPr txBox="1">
            <a:spLocks noRot="1" noChangeAspect="1" noMove="1" noResize="1" noEditPoints="1" noAdjustHandles="1" noChangeArrowheads="1" noChangeShapeType="1" noTextEdit="1"/>
          </p:cNvSpPr>
          <p:nvPr/>
        </p:nvSpPr>
        <p:spPr>
          <a:xfrm>
            <a:off x="0" y="3713349"/>
            <a:ext cx="6859506" cy="726161"/>
          </a:xfrm>
          <a:prstGeom prst="rect">
            <a:avLst/>
          </a:prstGeom>
          <a:blipFill rotWithShape="1">
            <a:blip r:embed="rId4"/>
            <a:stretch>
              <a:fillRect/>
            </a:stretch>
          </a:blipFill>
        </p:spPr>
        <p:txBody>
          <a:bodyPr/>
          <a:lstStyle/>
          <a:p>
            <a:pPr>
              <a:defRPr/>
            </a:pPr>
            <a:r>
              <a:rPr lang="en-US">
                <a:noFill/>
              </a:rPr>
              <a:t> </a:t>
            </a:r>
          </a:p>
        </p:txBody>
      </p:sp>
      <p:sp>
        <p:nvSpPr>
          <p:cNvPr id="60426" name="TextBox 1"/>
          <p:cNvSpPr txBox="1">
            <a:spLocks noChangeArrowheads="1"/>
          </p:cNvSpPr>
          <p:nvPr/>
        </p:nvSpPr>
        <p:spPr bwMode="auto">
          <a:xfrm>
            <a:off x="6859588" y="3697288"/>
            <a:ext cx="2306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a:solidFill>
                  <a:srgbClr val="FF0000"/>
                </a:solidFill>
              </a:rPr>
              <a:t>Note: </a:t>
            </a:r>
            <a:r>
              <a:rPr lang="en-US" altLang="en-US" sz="1800">
                <a:solidFill>
                  <a:srgbClr val="FF0000"/>
                </a:solidFill>
              </a:rPr>
              <a:t>Don’t forget to convert the 9.000 g into 0.009 kg</a:t>
            </a:r>
          </a:p>
        </p:txBody>
      </p:sp>
      <p:sp>
        <p:nvSpPr>
          <p:cNvPr id="60427" name="TextBox 3"/>
          <p:cNvSpPr txBox="1">
            <a:spLocks noChangeArrowheads="1"/>
          </p:cNvSpPr>
          <p:nvPr/>
        </p:nvSpPr>
        <p:spPr bwMode="auto">
          <a:xfrm>
            <a:off x="0" y="4637088"/>
            <a:ext cx="91440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200"/>
              <a:t>Therefore the total energy of the system before the collision is 1125 J.</a:t>
            </a:r>
          </a:p>
          <a:p>
            <a:pPr>
              <a:spcBef>
                <a:spcPts val="600"/>
              </a:spcBef>
              <a:buFontTx/>
              <a:buNone/>
            </a:pPr>
            <a:r>
              <a:rPr lang="en-US" altLang="en-US" sz="2200"/>
              <a:t>After the collision, the crate reaches a height of 1.000 m. At the height of the swing, both the crate and the bullet are stationary, therefore they do not possess any kinetic energy. Therefore the total mechanical energy of the system can be represented by the potential energy of the crate and bullet at the maximum height of the swing.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17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717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7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717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7175" name="Group 17"/>
          <p:cNvGrpSpPr>
            <a:grpSpLocks/>
          </p:cNvGrpSpPr>
          <p:nvPr/>
        </p:nvGrpSpPr>
        <p:grpSpPr bwMode="auto">
          <a:xfrm>
            <a:off x="0" y="0"/>
            <a:ext cx="9144000" cy="1527175"/>
            <a:chOff x="0" y="0"/>
            <a:chExt cx="5760" cy="962"/>
          </a:xfrm>
        </p:grpSpPr>
        <p:pic>
          <p:nvPicPr>
            <p:cNvPr id="717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a:t>
              </a:r>
              <a:endParaRPr lang="en-CA" altLang="en-US" sz="3600" b="1">
                <a:solidFill>
                  <a:schemeClr val="bg1"/>
                </a:solidFill>
              </a:endParaRPr>
            </a:p>
          </p:txBody>
        </p:sp>
        <p:sp>
          <p:nvSpPr>
            <p:cNvPr id="717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7176" name="TextBox 2"/>
          <p:cNvSpPr txBox="1">
            <a:spLocks noChangeArrowheads="1"/>
          </p:cNvSpPr>
          <p:nvPr/>
        </p:nvSpPr>
        <p:spPr bwMode="auto">
          <a:xfrm>
            <a:off x="307975" y="1871663"/>
            <a:ext cx="85280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4000"/>
              <a:t>The following questions have been compiled from a collection of questions submitted on PeerWise (</a:t>
            </a:r>
            <a:r>
              <a:rPr lang="en-US" altLang="en-US" sz="4000">
                <a:hlinkClick r:id="rId4"/>
              </a:rPr>
              <a:t>https://peerwise.cs.auckland.ac.nz/</a:t>
            </a:r>
            <a:r>
              <a:rPr lang="en-US" altLang="en-US" sz="4000"/>
              <a:t>) by teacher candidates as part of the EDCP 357 physics methods courses at UBC.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246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6246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246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6247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62471" name="Group 17"/>
          <p:cNvGrpSpPr>
            <a:grpSpLocks/>
          </p:cNvGrpSpPr>
          <p:nvPr/>
        </p:nvGrpSpPr>
        <p:grpSpPr bwMode="auto">
          <a:xfrm>
            <a:off x="0" y="0"/>
            <a:ext cx="9144000" cy="1527175"/>
            <a:chOff x="0" y="0"/>
            <a:chExt cx="5760" cy="962"/>
          </a:xfrm>
        </p:grpSpPr>
        <p:pic>
          <p:nvPicPr>
            <p:cNvPr id="6247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6247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62472" name="Text Box 6"/>
          <p:cNvSpPr txBox="1">
            <a:spLocks noChangeArrowheads="1"/>
          </p:cNvSpPr>
          <p:nvPr/>
        </p:nvSpPr>
        <p:spPr bwMode="auto">
          <a:xfrm>
            <a:off x="0" y="152717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a:t>We can calculate this potential energy:</a:t>
            </a:r>
            <a:endParaRPr lang="en-US" altLang="en-US" sz="2200"/>
          </a:p>
        </p:txBody>
      </p:sp>
      <p:sp>
        <p:nvSpPr>
          <p:cNvPr id="3" name="TextBox 2"/>
          <p:cNvSpPr txBox="1">
            <a:spLocks noRot="1" noChangeAspect="1" noMove="1" noResize="1" noEditPoints="1" noAdjustHandles="1" noChangeArrowheads="1" noChangeShapeType="1" noTextEdit="1"/>
          </p:cNvSpPr>
          <p:nvPr/>
        </p:nvSpPr>
        <p:spPr>
          <a:xfrm>
            <a:off x="1" y="1958062"/>
            <a:ext cx="9108647" cy="469359"/>
          </a:xfrm>
          <a:prstGeom prst="rect">
            <a:avLst/>
          </a:prstGeom>
          <a:blipFill rotWithShape="1">
            <a:blip r:embed="rId4"/>
            <a:stretch>
              <a:fillRect b="-9091"/>
            </a:stretch>
          </a:blipFill>
        </p:spPr>
        <p:txBody>
          <a:bodyPr/>
          <a:lstStyle/>
          <a:p>
            <a:pPr>
              <a:defRPr/>
            </a:pPr>
            <a:r>
              <a:rPr lang="en-US">
                <a:noFill/>
              </a:rPr>
              <a:t> </a:t>
            </a:r>
          </a:p>
        </p:txBody>
      </p:sp>
      <p:sp>
        <p:nvSpPr>
          <p:cNvPr id="62474" name="TextBox 1"/>
          <p:cNvSpPr txBox="1">
            <a:spLocks noChangeArrowheads="1"/>
          </p:cNvSpPr>
          <p:nvPr/>
        </p:nvSpPr>
        <p:spPr bwMode="auto">
          <a:xfrm>
            <a:off x="2049463" y="2427288"/>
            <a:ext cx="7094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a:solidFill>
                  <a:srgbClr val="FF0000"/>
                </a:solidFill>
              </a:rPr>
              <a:t>Note: </a:t>
            </a:r>
            <a:r>
              <a:rPr lang="en-US" altLang="en-US" sz="1800">
                <a:solidFill>
                  <a:srgbClr val="FF0000"/>
                </a:solidFill>
              </a:rPr>
              <a:t>Don’t forget to add the mass of the crate and bullet together</a:t>
            </a:r>
          </a:p>
        </p:txBody>
      </p:sp>
      <p:sp>
        <p:nvSpPr>
          <p:cNvPr id="62475" name="TextBox 3"/>
          <p:cNvSpPr txBox="1">
            <a:spLocks noChangeArrowheads="1"/>
          </p:cNvSpPr>
          <p:nvPr/>
        </p:nvSpPr>
        <p:spPr bwMode="auto">
          <a:xfrm>
            <a:off x="0" y="2820988"/>
            <a:ext cx="9144000"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ts val="600"/>
              </a:spcBef>
              <a:buFontTx/>
              <a:buNone/>
            </a:pPr>
            <a:r>
              <a:rPr lang="en-US" altLang="en-US" sz="2200"/>
              <a:t>Therefore the total mechanical energy (potential plus kinetic) of the system after the collision is only 4.988 J. But we know that the bullet supplied a kinetic energy of 1125 J to the system, therefore the rest of the energy must have been converted into heat energy or energy of deformation as the bullet struck the crate.</a:t>
            </a:r>
          </a:p>
          <a:p>
            <a:pPr>
              <a:spcBef>
                <a:spcPts val="600"/>
              </a:spcBef>
              <a:buFontTx/>
              <a:buNone/>
            </a:pPr>
            <a:r>
              <a:rPr lang="en-US" altLang="en-US" sz="2200"/>
              <a:t>Now we can look at the answers individually and see which ones are true and false (remember that we are looking for the </a:t>
            </a:r>
            <a:r>
              <a:rPr lang="en-US" altLang="en-US" sz="2200" b="1"/>
              <a:t>false</a:t>
            </a:r>
            <a:r>
              <a:rPr lang="en-US" altLang="en-US" sz="2200"/>
              <a:t> answer):</a:t>
            </a:r>
          </a:p>
          <a:p>
            <a:pPr>
              <a:spcBef>
                <a:spcPts val="600"/>
              </a:spcBef>
              <a:buFontTx/>
              <a:buNone/>
            </a:pPr>
            <a:r>
              <a:rPr lang="en-US" altLang="en-US" sz="2200" b="1"/>
              <a:t>A</a:t>
            </a:r>
            <a:r>
              <a:rPr lang="en-US" altLang="en-US" sz="2200"/>
              <a:t>) This is true as we have calculated it (</a:t>
            </a:r>
            <a:r>
              <a:rPr lang="en-US" altLang="en-US" sz="2200" i="1"/>
              <a:t>E</a:t>
            </a:r>
            <a:r>
              <a:rPr lang="en-US" altLang="en-US" sz="2200" i="1" baseline="-25000"/>
              <a:t>kbullet</a:t>
            </a:r>
            <a:r>
              <a:rPr lang="en-US" altLang="en-US" sz="2200"/>
              <a:t> = 1125 J)</a:t>
            </a:r>
          </a:p>
          <a:p>
            <a:pPr>
              <a:spcBef>
                <a:spcPts val="600"/>
              </a:spcBef>
              <a:buFontTx/>
              <a:buNone/>
            </a:pPr>
            <a:r>
              <a:rPr lang="en-US" altLang="en-US" sz="2200" b="1"/>
              <a:t>B</a:t>
            </a:r>
            <a:r>
              <a:rPr lang="en-US" altLang="en-US" sz="2200"/>
              <a:t>) Since the tension in the string is perpendicular to the motion of the crate, it has no component in the direction of the crate’s motion and therefore did 0 J of work. Therefore this answer is true.</a:t>
            </a:r>
            <a:endParaRPr lang="en-US" altLang="en-US" sz="2200"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451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6451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451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6451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64519" name="Group 17"/>
          <p:cNvGrpSpPr>
            <a:grpSpLocks/>
          </p:cNvGrpSpPr>
          <p:nvPr/>
        </p:nvGrpSpPr>
        <p:grpSpPr bwMode="auto">
          <a:xfrm>
            <a:off x="0" y="0"/>
            <a:ext cx="9144000" cy="1527175"/>
            <a:chOff x="0" y="0"/>
            <a:chExt cx="5760" cy="962"/>
          </a:xfrm>
        </p:grpSpPr>
        <p:pic>
          <p:nvPicPr>
            <p:cNvPr id="64521"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64523"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64520" name="TextBox 3"/>
          <p:cNvSpPr txBox="1">
            <a:spLocks noChangeArrowheads="1"/>
          </p:cNvSpPr>
          <p:nvPr/>
        </p:nvSpPr>
        <p:spPr bwMode="auto">
          <a:xfrm>
            <a:off x="17463" y="1527175"/>
            <a:ext cx="91440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ts val="600"/>
              </a:spcBef>
              <a:buFontTx/>
              <a:buNone/>
            </a:pPr>
            <a:r>
              <a:rPr lang="en-US" altLang="en-US" sz="2200" b="1"/>
              <a:t>C</a:t>
            </a:r>
            <a:r>
              <a:rPr lang="en-US" altLang="en-US" sz="2200"/>
              <a:t>) Since we know that a large proportion of the kinetic energy of the bullet was ‘lost’ during the collision, we know that not all of the bullet’s kinetic energy was converted to gravitational potential energy. Therefore this answer is </a:t>
            </a:r>
            <a:r>
              <a:rPr lang="en-US" altLang="en-US" sz="2200" b="1"/>
              <a:t>false</a:t>
            </a:r>
            <a:r>
              <a:rPr lang="en-US" altLang="en-US" sz="2200"/>
              <a:t>.</a:t>
            </a:r>
          </a:p>
          <a:p>
            <a:pPr>
              <a:spcBef>
                <a:spcPts val="600"/>
              </a:spcBef>
              <a:buFontTx/>
              <a:buNone/>
            </a:pPr>
            <a:r>
              <a:rPr lang="en-US" altLang="en-US" sz="2200" b="1"/>
              <a:t>D</a:t>
            </a:r>
            <a:r>
              <a:rPr lang="en-US" altLang="en-US" sz="2200"/>
              <a:t>) We know that a large amount of the bullet’s initial kinetic energy was converted to other forms of energy during the collision, therefore this answer is true.</a:t>
            </a:r>
          </a:p>
          <a:p>
            <a:pPr>
              <a:spcBef>
                <a:spcPts val="600"/>
              </a:spcBef>
              <a:buFontTx/>
              <a:buNone/>
            </a:pPr>
            <a:endParaRPr lang="en-US" altLang="en-US" sz="2200" b="1"/>
          </a:p>
          <a:p>
            <a:pPr>
              <a:spcBef>
                <a:spcPts val="600"/>
              </a:spcBef>
              <a:buFontTx/>
              <a:buNone/>
            </a:pPr>
            <a:r>
              <a:rPr lang="en-US" altLang="en-US" sz="2200"/>
              <a:t>Since </a:t>
            </a:r>
            <a:r>
              <a:rPr lang="en-US" altLang="en-US" sz="2200" b="1"/>
              <a:t>C</a:t>
            </a:r>
            <a:r>
              <a:rPr lang="en-US" altLang="en-US" sz="2200"/>
              <a:t> is the only answer which is </a:t>
            </a:r>
            <a:r>
              <a:rPr lang="en-US" altLang="en-US" sz="2200" b="1"/>
              <a:t>false</a:t>
            </a:r>
            <a:r>
              <a:rPr lang="en-US" altLang="en-US" sz="2200"/>
              <a:t>, it is the correct answer.</a:t>
            </a:r>
            <a:endParaRPr lang="en-US" altLang="en-US" sz="2200" b="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656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6656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656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6656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66567" name="Group 17"/>
          <p:cNvGrpSpPr>
            <a:grpSpLocks/>
          </p:cNvGrpSpPr>
          <p:nvPr/>
        </p:nvGrpSpPr>
        <p:grpSpPr bwMode="auto">
          <a:xfrm>
            <a:off x="0" y="0"/>
            <a:ext cx="9144000" cy="1527175"/>
            <a:chOff x="0" y="0"/>
            <a:chExt cx="5760" cy="962"/>
          </a:xfrm>
        </p:grpSpPr>
        <p:pic>
          <p:nvPicPr>
            <p:cNvPr id="6657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IX</a:t>
              </a:r>
              <a:endParaRPr lang="en-CA" altLang="en-US" sz="3600" b="1">
                <a:solidFill>
                  <a:schemeClr val="bg1"/>
                </a:solidFill>
              </a:endParaRPr>
            </a:p>
          </p:txBody>
        </p:sp>
        <p:sp>
          <p:nvSpPr>
            <p:cNvPr id="6657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66568" name="Rectangle 2"/>
          <p:cNvSpPr>
            <a:spLocks noChangeArrowheads="1"/>
          </p:cNvSpPr>
          <p:nvPr/>
        </p:nvSpPr>
        <p:spPr bwMode="auto">
          <a:xfrm>
            <a:off x="-14288" y="1527175"/>
            <a:ext cx="89217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 9.000 g bullet is shot into a 5.000 x 10</a:t>
            </a:r>
            <a:r>
              <a:rPr lang="en-US" altLang="en-US" sz="2400" baseline="30000"/>
              <a:t>-1</a:t>
            </a:r>
            <a:r>
              <a:rPr lang="en-US" altLang="en-US" sz="2400"/>
              <a:t> kg crate hanging on the wall. As a result, the crate swings up a maximum height of 1.000 m with the bullet embedded inside the crate.</a:t>
            </a:r>
          </a:p>
        </p:txBody>
      </p:sp>
      <p:pic>
        <p:nvPicPr>
          <p:cNvPr id="665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0913" y="2671763"/>
            <a:ext cx="7242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861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6861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861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6861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68615" name="Group 17"/>
          <p:cNvGrpSpPr>
            <a:grpSpLocks/>
          </p:cNvGrpSpPr>
          <p:nvPr/>
        </p:nvGrpSpPr>
        <p:grpSpPr bwMode="auto">
          <a:xfrm>
            <a:off x="0" y="0"/>
            <a:ext cx="9144000" cy="1527175"/>
            <a:chOff x="0" y="0"/>
            <a:chExt cx="5760" cy="962"/>
          </a:xfrm>
        </p:grpSpPr>
        <p:pic>
          <p:nvPicPr>
            <p:cNvPr id="6861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IX continued</a:t>
              </a:r>
              <a:endParaRPr lang="en-CA" altLang="en-US" sz="3600" b="1">
                <a:solidFill>
                  <a:schemeClr val="bg1"/>
                </a:solidFill>
              </a:endParaRPr>
            </a:p>
          </p:txBody>
        </p:sp>
        <p:sp>
          <p:nvSpPr>
            <p:cNvPr id="6862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68616" name="Rectangle 2"/>
          <p:cNvSpPr>
            <a:spLocks noChangeArrowheads="1"/>
          </p:cNvSpPr>
          <p:nvPr/>
        </p:nvSpPr>
        <p:spPr bwMode="auto">
          <a:xfrm>
            <a:off x="0" y="1527175"/>
            <a:ext cx="9144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If all the lost kinetic energy was converted into thermal energy heating up the wooded crate, what is the final temperature of the wood crate if it was initially at room temperature (20.00 °C)?</a:t>
            </a:r>
          </a:p>
          <a:p>
            <a:pPr eaLnBrk="1" hangingPunct="1">
              <a:spcBef>
                <a:spcPts val="600"/>
              </a:spcBef>
              <a:buFontTx/>
              <a:buNone/>
            </a:pPr>
            <a:r>
              <a:rPr lang="en-US" altLang="en-US" sz="2400"/>
              <a:t>The specific heat capacity of wood is 1700 J.kg</a:t>
            </a:r>
            <a:r>
              <a:rPr lang="en-US" altLang="en-US" sz="2400" baseline="30000"/>
              <a:t>-1</a:t>
            </a:r>
            <a:r>
              <a:rPr lang="en-US" altLang="en-US" sz="2400"/>
              <a:t>.°C</a:t>
            </a:r>
            <a:r>
              <a:rPr lang="en-US" altLang="en-US" sz="2400" baseline="30000"/>
              <a:t>-1</a:t>
            </a:r>
            <a:r>
              <a:rPr lang="en-US" altLang="en-US" sz="2400"/>
              <a:t>.</a:t>
            </a:r>
          </a:p>
          <a:p>
            <a:pPr eaLnBrk="1" hangingPunct="1">
              <a:spcBef>
                <a:spcPts val="600"/>
              </a:spcBef>
              <a:buFontTx/>
              <a:buNone/>
            </a:pPr>
            <a:r>
              <a:rPr lang="en-US" altLang="en-US" sz="2400">
                <a:solidFill>
                  <a:srgbClr val="000000"/>
                </a:solidFill>
              </a:rPr>
              <a:t>The acceleration due to gravity is 9.8 m/s</a:t>
            </a:r>
            <a:r>
              <a:rPr lang="en-US" altLang="en-US" sz="2400" baseline="30000">
                <a:solidFill>
                  <a:srgbClr val="000000"/>
                </a:solidFill>
              </a:rPr>
              <a:t>2</a:t>
            </a:r>
            <a:r>
              <a:rPr lang="en-US" altLang="en-US" sz="2400">
                <a:solidFill>
                  <a:srgbClr val="000000"/>
                </a:solidFill>
              </a:rPr>
              <a:t>.</a:t>
            </a:r>
          </a:p>
        </p:txBody>
      </p:sp>
      <p:sp>
        <p:nvSpPr>
          <p:cNvPr id="68617" name="Text Box 4"/>
          <p:cNvSpPr txBox="1">
            <a:spLocks noChangeArrowheads="1"/>
          </p:cNvSpPr>
          <p:nvPr/>
        </p:nvSpPr>
        <p:spPr bwMode="auto">
          <a:xfrm>
            <a:off x="0" y="3937000"/>
            <a:ext cx="91440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50000"/>
              </a:lnSpc>
              <a:buFontTx/>
              <a:buAutoNum type="alphaUcPeriod"/>
            </a:pPr>
            <a:r>
              <a:rPr lang="en-US" altLang="en-US" sz="2200"/>
              <a:t>20.00 ºC</a:t>
            </a:r>
          </a:p>
          <a:p>
            <a:pPr>
              <a:lnSpc>
                <a:spcPct val="150000"/>
              </a:lnSpc>
              <a:buFontTx/>
              <a:buAutoNum type="alphaUcPeriod"/>
            </a:pPr>
            <a:r>
              <a:rPr lang="en-US" altLang="en-US" sz="2200"/>
              <a:t>21.26 ºC</a:t>
            </a:r>
            <a:endParaRPr lang="en-US" altLang="en-US" sz="2200" i="1"/>
          </a:p>
          <a:p>
            <a:pPr>
              <a:lnSpc>
                <a:spcPct val="150000"/>
              </a:lnSpc>
              <a:buFontTx/>
              <a:buAutoNum type="alphaUcPeriod"/>
            </a:pPr>
            <a:r>
              <a:rPr lang="en-US" altLang="en-US" sz="2200"/>
              <a:t>21.29 ºC</a:t>
            </a:r>
            <a:endParaRPr lang="en-US" altLang="en-US" sz="2200" i="1"/>
          </a:p>
          <a:p>
            <a:pPr>
              <a:lnSpc>
                <a:spcPct val="150000"/>
              </a:lnSpc>
              <a:buFontTx/>
              <a:buAutoNum type="alphaUcPeriod"/>
            </a:pPr>
            <a:r>
              <a:rPr lang="en-US" altLang="en-US" sz="2200"/>
              <a:t>21.32 ºC</a:t>
            </a:r>
            <a:endParaRPr lang="en-US" altLang="en-US" sz="2200" i="1"/>
          </a:p>
          <a:p>
            <a:pPr>
              <a:lnSpc>
                <a:spcPct val="150000"/>
              </a:lnSpc>
              <a:buFontTx/>
              <a:buAutoNum type="alphaUcPeriod"/>
            </a:pPr>
            <a:endParaRPr lang="en-US" altLang="en-US" sz="2200" i="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7065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7066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066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7066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70663" name="Group 17"/>
          <p:cNvGrpSpPr>
            <a:grpSpLocks/>
          </p:cNvGrpSpPr>
          <p:nvPr/>
        </p:nvGrpSpPr>
        <p:grpSpPr bwMode="auto">
          <a:xfrm>
            <a:off x="0" y="0"/>
            <a:ext cx="9144000" cy="1527175"/>
            <a:chOff x="0" y="0"/>
            <a:chExt cx="5760" cy="962"/>
          </a:xfrm>
        </p:grpSpPr>
        <p:pic>
          <p:nvPicPr>
            <p:cNvPr id="7066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7067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70664" name="Text Box 6"/>
          <p:cNvSpPr txBox="1">
            <a:spLocks noChangeArrowheads="1"/>
          </p:cNvSpPr>
          <p:nvPr/>
        </p:nvSpPr>
        <p:spPr bwMode="auto">
          <a:xfrm>
            <a:off x="0" y="1527175"/>
            <a:ext cx="91440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D</a:t>
            </a:r>
          </a:p>
          <a:p>
            <a:pPr eaLnBrk="1" hangingPunct="1">
              <a:spcBef>
                <a:spcPts val="600"/>
              </a:spcBef>
              <a:buFontTx/>
              <a:buNone/>
            </a:pPr>
            <a:r>
              <a:rPr lang="en-CA" altLang="en-US" sz="2200" b="1"/>
              <a:t>Justification:</a:t>
            </a:r>
            <a:r>
              <a:rPr lang="en-CA" altLang="en-US" sz="2200"/>
              <a:t>  If we take the initial height of the bullet and crate as the zero ground, then we can say that the potential energy (</a:t>
            </a:r>
            <a:r>
              <a:rPr lang="en-CA" altLang="en-US" sz="2200" i="1"/>
              <a:t>E</a:t>
            </a:r>
            <a:r>
              <a:rPr lang="en-CA" altLang="en-US" sz="2200" i="1" baseline="-25000"/>
              <a:t>P</a:t>
            </a:r>
            <a:r>
              <a:rPr lang="en-CA" altLang="en-US" sz="2200"/>
              <a:t>) of the system was zero before the bullet hit the crate. Since the crate was stationary, the only energy of the system before the collision was the kinetic energy (</a:t>
            </a:r>
            <a:r>
              <a:rPr lang="en-CA" altLang="en-US" sz="2200" i="1"/>
              <a:t>E</a:t>
            </a:r>
            <a:r>
              <a:rPr lang="en-CA" altLang="en-US" sz="2200" i="1" baseline="-25000"/>
              <a:t>K</a:t>
            </a:r>
            <a:r>
              <a:rPr lang="en-CA" altLang="en-US" sz="2200"/>
              <a:t>) of the bullet. We can calculate this energy:</a:t>
            </a:r>
            <a:endParaRPr lang="en-US" altLang="en-US" sz="2200"/>
          </a:p>
        </p:txBody>
      </p:sp>
      <p:sp>
        <p:nvSpPr>
          <p:cNvPr id="3" name="TextBox 2"/>
          <p:cNvSpPr txBox="1">
            <a:spLocks noRot="1" noChangeAspect="1" noMove="1" noResize="1" noEditPoints="1" noAdjustHandles="1" noChangeArrowheads="1" noChangeShapeType="1" noTextEdit="1"/>
          </p:cNvSpPr>
          <p:nvPr/>
        </p:nvSpPr>
        <p:spPr>
          <a:xfrm>
            <a:off x="0" y="3713349"/>
            <a:ext cx="6859506" cy="726161"/>
          </a:xfrm>
          <a:prstGeom prst="rect">
            <a:avLst/>
          </a:prstGeom>
          <a:blipFill rotWithShape="1">
            <a:blip r:embed="rId4"/>
            <a:stretch>
              <a:fillRect/>
            </a:stretch>
          </a:blipFill>
        </p:spPr>
        <p:txBody>
          <a:bodyPr/>
          <a:lstStyle/>
          <a:p>
            <a:pPr>
              <a:defRPr/>
            </a:pPr>
            <a:r>
              <a:rPr lang="en-US">
                <a:noFill/>
              </a:rPr>
              <a:t> </a:t>
            </a:r>
          </a:p>
        </p:txBody>
      </p:sp>
      <p:sp>
        <p:nvSpPr>
          <p:cNvPr id="70666" name="TextBox 1"/>
          <p:cNvSpPr txBox="1">
            <a:spLocks noChangeArrowheads="1"/>
          </p:cNvSpPr>
          <p:nvPr/>
        </p:nvSpPr>
        <p:spPr bwMode="auto">
          <a:xfrm>
            <a:off x="6859588" y="3697288"/>
            <a:ext cx="2306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a:solidFill>
                  <a:srgbClr val="FF0000"/>
                </a:solidFill>
              </a:rPr>
              <a:t>Note: </a:t>
            </a:r>
            <a:r>
              <a:rPr lang="en-US" altLang="en-US" sz="1800">
                <a:solidFill>
                  <a:srgbClr val="FF0000"/>
                </a:solidFill>
              </a:rPr>
              <a:t>Don’t forget to convert the 9.000 g into 0.009 kg</a:t>
            </a:r>
          </a:p>
        </p:txBody>
      </p:sp>
      <p:sp>
        <p:nvSpPr>
          <p:cNvPr id="70667" name="TextBox 3"/>
          <p:cNvSpPr txBox="1">
            <a:spLocks noChangeArrowheads="1"/>
          </p:cNvSpPr>
          <p:nvPr/>
        </p:nvSpPr>
        <p:spPr bwMode="auto">
          <a:xfrm>
            <a:off x="0" y="4637088"/>
            <a:ext cx="91440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200"/>
              <a:t>Therefore the total energy of the system before the collision is 1125 J.</a:t>
            </a:r>
          </a:p>
          <a:p>
            <a:pPr>
              <a:spcBef>
                <a:spcPts val="600"/>
              </a:spcBef>
              <a:buFontTx/>
              <a:buNone/>
            </a:pPr>
            <a:r>
              <a:rPr lang="en-US" altLang="en-US" sz="2200"/>
              <a:t>After the collision, the crate reaches a height of 1.000 m. At the height of the swing, both the crate and the bullet are stationary, therefore they do not possess any kinetic energy. Therefore the total mechanical energy of the system can be represented by the potential energy of the crate and bullet at the maximum height of the swing.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7270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7270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70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7271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72711" name="Group 17"/>
          <p:cNvGrpSpPr>
            <a:grpSpLocks/>
          </p:cNvGrpSpPr>
          <p:nvPr/>
        </p:nvGrpSpPr>
        <p:grpSpPr bwMode="auto">
          <a:xfrm>
            <a:off x="0" y="0"/>
            <a:ext cx="9144000" cy="1527175"/>
            <a:chOff x="0" y="0"/>
            <a:chExt cx="5760" cy="962"/>
          </a:xfrm>
        </p:grpSpPr>
        <p:pic>
          <p:nvPicPr>
            <p:cNvPr id="7271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7272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72712" name="Text Box 6"/>
          <p:cNvSpPr txBox="1">
            <a:spLocks noChangeArrowheads="1"/>
          </p:cNvSpPr>
          <p:nvPr/>
        </p:nvSpPr>
        <p:spPr bwMode="auto">
          <a:xfrm>
            <a:off x="0" y="1490663"/>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a:t>We can calculate this potential energy:</a:t>
            </a:r>
            <a:endParaRPr lang="en-US" altLang="en-US" sz="2200"/>
          </a:p>
        </p:txBody>
      </p:sp>
      <p:sp>
        <p:nvSpPr>
          <p:cNvPr id="3" name="TextBox 2"/>
          <p:cNvSpPr txBox="1">
            <a:spLocks noRot="1" noChangeAspect="1" noMove="1" noResize="1" noEditPoints="1" noAdjustHandles="1" noChangeArrowheads="1" noChangeShapeType="1" noTextEdit="1"/>
          </p:cNvSpPr>
          <p:nvPr/>
        </p:nvSpPr>
        <p:spPr>
          <a:xfrm>
            <a:off x="-1375" y="1785404"/>
            <a:ext cx="9108647" cy="469359"/>
          </a:xfrm>
          <a:prstGeom prst="rect">
            <a:avLst/>
          </a:prstGeom>
          <a:blipFill rotWithShape="1">
            <a:blip r:embed="rId4"/>
            <a:stretch>
              <a:fillRect b="-9091"/>
            </a:stretch>
          </a:blipFill>
        </p:spPr>
        <p:txBody>
          <a:bodyPr/>
          <a:lstStyle/>
          <a:p>
            <a:pPr>
              <a:defRPr/>
            </a:pPr>
            <a:r>
              <a:rPr lang="en-US">
                <a:noFill/>
              </a:rPr>
              <a:t> </a:t>
            </a:r>
          </a:p>
        </p:txBody>
      </p:sp>
      <p:sp>
        <p:nvSpPr>
          <p:cNvPr id="72714" name="TextBox 1"/>
          <p:cNvSpPr txBox="1">
            <a:spLocks noChangeArrowheads="1"/>
          </p:cNvSpPr>
          <p:nvPr/>
        </p:nvSpPr>
        <p:spPr bwMode="auto">
          <a:xfrm>
            <a:off x="2071688" y="2216150"/>
            <a:ext cx="703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a:solidFill>
                  <a:srgbClr val="FF0000"/>
                </a:solidFill>
              </a:rPr>
              <a:t>Note: </a:t>
            </a:r>
            <a:r>
              <a:rPr lang="en-US" altLang="en-US" sz="1800">
                <a:solidFill>
                  <a:srgbClr val="FF0000"/>
                </a:solidFill>
              </a:rPr>
              <a:t>Don’t forget to add the mass of the crate and bullet together</a:t>
            </a:r>
          </a:p>
        </p:txBody>
      </p:sp>
      <p:sp>
        <p:nvSpPr>
          <p:cNvPr id="72715" name="TextBox 3"/>
          <p:cNvSpPr txBox="1">
            <a:spLocks noChangeArrowheads="1"/>
          </p:cNvSpPr>
          <p:nvPr/>
        </p:nvSpPr>
        <p:spPr bwMode="auto">
          <a:xfrm>
            <a:off x="-1588" y="2470150"/>
            <a:ext cx="9144001"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ts val="600"/>
              </a:spcBef>
              <a:buFontTx/>
              <a:buNone/>
            </a:pPr>
            <a:r>
              <a:rPr lang="en-US" altLang="en-US" sz="2200"/>
              <a:t>Therefore the total mechanical energy (potential plus kinetic) of the system after the collision is only 4.988 J. But we know that the bullet supplied a kinetic energy of 1125 J to the system, therefore the rest of the energy must have been converted into heat energy:</a:t>
            </a:r>
          </a:p>
        </p:txBody>
      </p:sp>
      <p:sp>
        <p:nvSpPr>
          <p:cNvPr id="15" name="TextBox 14"/>
          <p:cNvSpPr txBox="1">
            <a:spLocks noRot="1" noChangeAspect="1" noMove="1" noResize="1" noEditPoints="1" noAdjustHandles="1" noChangeArrowheads="1" noChangeShapeType="1" noTextEdit="1"/>
          </p:cNvSpPr>
          <p:nvPr/>
        </p:nvSpPr>
        <p:spPr>
          <a:xfrm>
            <a:off x="-1375" y="3899038"/>
            <a:ext cx="5482014" cy="1370440"/>
          </a:xfrm>
          <a:prstGeom prst="rect">
            <a:avLst/>
          </a:prstGeom>
          <a:blipFill rotWithShape="1">
            <a:blip r:embed="rId5"/>
            <a:stretch>
              <a:fillRect/>
            </a:stretch>
          </a:blipFill>
        </p:spPr>
        <p:txBody>
          <a:bodyPr/>
          <a:lstStyle/>
          <a:p>
            <a:pPr>
              <a:defRPr/>
            </a:pPr>
            <a:r>
              <a:rPr lang="en-US">
                <a:noFill/>
              </a:rPr>
              <a:t> </a:t>
            </a:r>
          </a:p>
        </p:txBody>
      </p:sp>
      <p:sp>
        <p:nvSpPr>
          <p:cNvPr id="72717" name="TextBox 15"/>
          <p:cNvSpPr txBox="1">
            <a:spLocks noChangeArrowheads="1"/>
          </p:cNvSpPr>
          <p:nvPr/>
        </p:nvSpPr>
        <p:spPr bwMode="auto">
          <a:xfrm>
            <a:off x="0" y="5141913"/>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ts val="600"/>
              </a:spcBef>
              <a:buFontTx/>
              <a:buNone/>
            </a:pPr>
            <a:r>
              <a:rPr lang="en-US" altLang="en-US" sz="2200"/>
              <a:t>We can now use this to calculate by how much the temperature of the crate increased. To do this we will use the formula for heat capacity:</a:t>
            </a:r>
          </a:p>
          <a:p>
            <a:pPr>
              <a:spcBef>
                <a:spcPts val="600"/>
              </a:spcBef>
              <a:buFontTx/>
              <a:buNone/>
            </a:pPr>
            <a:r>
              <a:rPr lang="en-US" altLang="en-US" sz="2200" i="1"/>
              <a:t>Q = mc∆T</a:t>
            </a:r>
            <a:r>
              <a:rPr lang="en-US" altLang="en-US" sz="2200"/>
              <a:t>, where Q is the heat energy, </a:t>
            </a:r>
            <a:r>
              <a:rPr lang="en-US" altLang="en-US" sz="2200" i="1"/>
              <a:t>m</a:t>
            </a:r>
            <a:r>
              <a:rPr lang="en-US" altLang="en-US" sz="2200"/>
              <a:t> is the mass of the crate, </a:t>
            </a:r>
            <a:r>
              <a:rPr lang="en-US" altLang="en-US" sz="2200" i="1"/>
              <a:t>c</a:t>
            </a:r>
            <a:r>
              <a:rPr lang="en-US" altLang="en-US" sz="2200"/>
              <a:t> is the specific heat capacity of wood, and </a:t>
            </a:r>
            <a:r>
              <a:rPr lang="en-US" altLang="en-US" sz="2200" i="1"/>
              <a:t>∆T</a:t>
            </a:r>
            <a:r>
              <a:rPr lang="en-US" altLang="en-US" sz="2200"/>
              <a:t> is the change in temperature</a:t>
            </a:r>
            <a:endParaRPr lang="en-US" altLang="en-US" sz="2200" i="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7475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7475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475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7475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74759" name="Group 17"/>
          <p:cNvGrpSpPr>
            <a:grpSpLocks/>
          </p:cNvGrpSpPr>
          <p:nvPr/>
        </p:nvGrpSpPr>
        <p:grpSpPr bwMode="auto">
          <a:xfrm>
            <a:off x="0" y="0"/>
            <a:ext cx="9144000" cy="1527175"/>
            <a:chOff x="0" y="0"/>
            <a:chExt cx="5760" cy="962"/>
          </a:xfrm>
        </p:grpSpPr>
        <p:pic>
          <p:nvPicPr>
            <p:cNvPr id="74764"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7476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74760" name="TextBox 15"/>
          <p:cNvSpPr txBox="1">
            <a:spLocks noChangeArrowheads="1"/>
          </p:cNvSpPr>
          <p:nvPr/>
        </p:nvSpPr>
        <p:spPr bwMode="auto">
          <a:xfrm>
            <a:off x="0" y="200342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ts val="600"/>
              </a:spcBef>
              <a:buFontTx/>
              <a:buNone/>
            </a:pPr>
            <a:r>
              <a:rPr lang="en-US" altLang="en-US" sz="2200"/>
              <a:t>We know the initial temperature of the crate (20.00 °C), therefore:</a:t>
            </a:r>
            <a:endParaRPr lang="en-US" altLang="en-US" sz="2200" i="1"/>
          </a:p>
        </p:txBody>
      </p:sp>
      <p:sp>
        <p:nvSpPr>
          <p:cNvPr id="17" name="TextBox 16"/>
          <p:cNvSpPr txBox="1">
            <a:spLocks noRot="1" noChangeAspect="1" noMove="1" noResize="1" noEditPoints="1" noAdjustHandles="1" noChangeArrowheads="1" noChangeShapeType="1" noTextEdit="1"/>
          </p:cNvSpPr>
          <p:nvPr/>
        </p:nvSpPr>
        <p:spPr>
          <a:xfrm>
            <a:off x="0" y="1503142"/>
            <a:ext cx="3350597" cy="534890"/>
          </a:xfrm>
          <a:prstGeom prst="rect">
            <a:avLst/>
          </a:prstGeom>
          <a:blipFill rotWithShape="1">
            <a:blip r:embed="rId4"/>
            <a:stretch>
              <a:fillRect/>
            </a:stretch>
          </a:blipFill>
        </p:spPr>
        <p:txBody>
          <a:bodyPr/>
          <a:lstStyle/>
          <a:p>
            <a:pPr>
              <a:defRPr/>
            </a:pPr>
            <a:r>
              <a:rPr lang="en-US">
                <a:noFill/>
              </a:rPr>
              <a:t> </a:t>
            </a:r>
          </a:p>
        </p:txBody>
      </p:sp>
      <p:sp>
        <p:nvSpPr>
          <p:cNvPr id="19" name="TextBox 18"/>
          <p:cNvSpPr txBox="1">
            <a:spLocks noRot="1" noChangeAspect="1" noMove="1" noResize="1" noEditPoints="1" noAdjustHandles="1" noChangeArrowheads="1" noChangeShapeType="1" noTextEdit="1"/>
          </p:cNvSpPr>
          <p:nvPr/>
        </p:nvSpPr>
        <p:spPr>
          <a:xfrm>
            <a:off x="116989" y="2434371"/>
            <a:ext cx="7571303" cy="2089355"/>
          </a:xfrm>
          <a:prstGeom prst="rect">
            <a:avLst/>
          </a:prstGeom>
          <a:blipFill rotWithShape="1">
            <a:blip r:embed="rId5"/>
            <a:stretch>
              <a:fillRect l="-483" b="-1458"/>
            </a:stretch>
          </a:blipFill>
        </p:spPr>
        <p:txBody>
          <a:bodyPr/>
          <a:lstStyle/>
          <a:p>
            <a:pPr>
              <a:defRPr/>
            </a:pPr>
            <a:r>
              <a:rPr lang="en-US">
                <a:noFill/>
              </a:rPr>
              <a:t> </a:t>
            </a:r>
          </a:p>
        </p:txBody>
      </p:sp>
      <p:sp>
        <p:nvSpPr>
          <p:cNvPr id="74763" name="TextBox 20"/>
          <p:cNvSpPr txBox="1">
            <a:spLocks noChangeArrowheads="1"/>
          </p:cNvSpPr>
          <p:nvPr/>
        </p:nvSpPr>
        <p:spPr bwMode="auto">
          <a:xfrm>
            <a:off x="-19050" y="4678363"/>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ts val="600"/>
              </a:spcBef>
              <a:buFontTx/>
              <a:buNone/>
            </a:pPr>
            <a:r>
              <a:rPr lang="en-US" altLang="en-US" sz="2200"/>
              <a:t>Therefore the correct answer is </a:t>
            </a:r>
            <a:r>
              <a:rPr lang="en-US" altLang="en-US" sz="2200" b="1"/>
              <a:t>D</a:t>
            </a:r>
            <a:endParaRPr lang="en-US" altLang="en-US" sz="2200" b="1" i="1"/>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r="2243"/>
          <a:stretch>
            <a:fillRect/>
          </a:stretch>
        </p:blipFill>
        <p:spPr bwMode="auto">
          <a:xfrm>
            <a:off x="1500188" y="3121025"/>
            <a:ext cx="5761037" cy="374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6804"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76805"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6806"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76807"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76808" name="Group 17"/>
          <p:cNvGrpSpPr>
            <a:grpSpLocks/>
          </p:cNvGrpSpPr>
          <p:nvPr/>
        </p:nvGrpSpPr>
        <p:grpSpPr bwMode="auto">
          <a:xfrm>
            <a:off x="0" y="0"/>
            <a:ext cx="9144000" cy="1527175"/>
            <a:chOff x="0" y="0"/>
            <a:chExt cx="5760" cy="962"/>
          </a:xfrm>
        </p:grpSpPr>
        <p:pic>
          <p:nvPicPr>
            <p:cNvPr id="76810"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a:t>
              </a:r>
              <a:endParaRPr lang="en-CA" altLang="en-US" sz="3600" b="1">
                <a:solidFill>
                  <a:schemeClr val="bg1"/>
                </a:solidFill>
              </a:endParaRPr>
            </a:p>
          </p:txBody>
        </p:sp>
        <p:sp>
          <p:nvSpPr>
            <p:cNvPr id="7681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76809" name="Rectangle 2"/>
          <p:cNvSpPr>
            <a:spLocks noChangeArrowheads="1"/>
          </p:cNvSpPr>
          <p:nvPr/>
        </p:nvSpPr>
        <p:spPr bwMode="auto">
          <a:xfrm>
            <a:off x="-14288" y="1527175"/>
            <a:ext cx="892175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 ball is fixed to the end of a string, which is attached to the ceiling at point P. As the drawing shows, the ball is projected downward at A with the launch speed </a:t>
            </a:r>
            <a:r>
              <a:rPr lang="en-US" altLang="en-US" sz="2400" b="1" i="1"/>
              <a:t>v</a:t>
            </a:r>
            <a:r>
              <a:rPr lang="en-US" altLang="en-US" sz="2400" b="1" i="1" baseline="-25000"/>
              <a:t>0</a:t>
            </a:r>
            <a:r>
              <a:rPr lang="en-US" altLang="en-US" sz="2400"/>
              <a:t>. Traveling on a circular path, the ball comes to a halt at point B.</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885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7885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885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7885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78855" name="Group 17"/>
          <p:cNvGrpSpPr>
            <a:grpSpLocks/>
          </p:cNvGrpSpPr>
          <p:nvPr/>
        </p:nvGrpSpPr>
        <p:grpSpPr bwMode="auto">
          <a:xfrm>
            <a:off x="0" y="0"/>
            <a:ext cx="9144000" cy="1527175"/>
            <a:chOff x="0" y="0"/>
            <a:chExt cx="5760" cy="962"/>
          </a:xfrm>
        </p:grpSpPr>
        <p:pic>
          <p:nvPicPr>
            <p:cNvPr id="7885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 continued</a:t>
              </a:r>
              <a:endParaRPr lang="en-CA" altLang="en-US" sz="3600" b="1">
                <a:solidFill>
                  <a:schemeClr val="bg1"/>
                </a:solidFill>
              </a:endParaRPr>
            </a:p>
          </p:txBody>
        </p:sp>
        <p:sp>
          <p:nvSpPr>
            <p:cNvPr id="7886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78856" name="Rectangle 2"/>
          <p:cNvSpPr>
            <a:spLocks noChangeArrowheads="1"/>
          </p:cNvSpPr>
          <p:nvPr/>
        </p:nvSpPr>
        <p:spPr bwMode="auto">
          <a:xfrm>
            <a:off x="0" y="15271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What enables the ball to reach point B, which is above point A? Ignore friction and air resistance.</a:t>
            </a:r>
            <a:endParaRPr lang="en-US" altLang="en-US" sz="2400">
              <a:solidFill>
                <a:srgbClr val="000000"/>
              </a:solidFill>
            </a:endParaRPr>
          </a:p>
        </p:txBody>
      </p:sp>
      <p:sp>
        <p:nvSpPr>
          <p:cNvPr id="78857" name="Text Box 4"/>
          <p:cNvSpPr txBox="1">
            <a:spLocks noChangeArrowheads="1"/>
          </p:cNvSpPr>
          <p:nvPr/>
        </p:nvSpPr>
        <p:spPr bwMode="auto">
          <a:xfrm>
            <a:off x="117475" y="3357563"/>
            <a:ext cx="827405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50000"/>
              </a:lnSpc>
              <a:buFontTx/>
              <a:buAutoNum type="alphaUcPeriod"/>
            </a:pPr>
            <a:r>
              <a:rPr lang="en-US" altLang="en-US" sz="2200"/>
              <a:t>The work done by the tension in the string.</a:t>
            </a:r>
          </a:p>
          <a:p>
            <a:pPr>
              <a:lnSpc>
                <a:spcPct val="150000"/>
              </a:lnSpc>
              <a:buFontTx/>
              <a:buAutoNum type="alphaUcPeriod"/>
            </a:pPr>
            <a:r>
              <a:rPr lang="en-US" altLang="en-US" sz="2200"/>
              <a:t>The ball's initial gravitational potential energy</a:t>
            </a:r>
            <a:r>
              <a:rPr lang="en-US" altLang="en-US" sz="2200" i="1"/>
              <a:t>.</a:t>
            </a:r>
          </a:p>
          <a:p>
            <a:pPr>
              <a:lnSpc>
                <a:spcPct val="150000"/>
              </a:lnSpc>
              <a:buFontTx/>
              <a:buAutoNum type="alphaUcPeriod"/>
            </a:pPr>
            <a:r>
              <a:rPr lang="en-US" altLang="en-US" sz="2200"/>
              <a:t>The ball's initial kinetic energy.</a:t>
            </a:r>
          </a:p>
          <a:p>
            <a:pPr>
              <a:lnSpc>
                <a:spcPct val="150000"/>
              </a:lnSpc>
              <a:buFontTx/>
              <a:buAutoNum type="alphaUcPeriod"/>
            </a:pPr>
            <a:r>
              <a:rPr lang="en-US" altLang="en-US" sz="2200"/>
              <a:t>The work done by the gravitational force.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089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8090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8090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8090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80903" name="Group 17"/>
          <p:cNvGrpSpPr>
            <a:grpSpLocks/>
          </p:cNvGrpSpPr>
          <p:nvPr/>
        </p:nvGrpSpPr>
        <p:grpSpPr bwMode="auto">
          <a:xfrm>
            <a:off x="0" y="0"/>
            <a:ext cx="9144000" cy="1527175"/>
            <a:chOff x="0" y="0"/>
            <a:chExt cx="5760" cy="962"/>
          </a:xfrm>
        </p:grpSpPr>
        <p:pic>
          <p:nvPicPr>
            <p:cNvPr id="8090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8090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80904" name="Text Box 6"/>
          <p:cNvSpPr txBox="1">
            <a:spLocks noChangeArrowheads="1"/>
          </p:cNvSpPr>
          <p:nvPr/>
        </p:nvSpPr>
        <p:spPr bwMode="auto">
          <a:xfrm>
            <a:off x="0" y="15271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C</a:t>
            </a:r>
          </a:p>
          <a:p>
            <a:pPr eaLnBrk="1" hangingPunct="1">
              <a:spcBef>
                <a:spcPts val="600"/>
              </a:spcBef>
              <a:buFontTx/>
              <a:buNone/>
            </a:pPr>
            <a:r>
              <a:rPr lang="en-CA" altLang="en-US" sz="2200" b="1"/>
              <a:t>Justification:</a:t>
            </a:r>
            <a:r>
              <a:rPr lang="en-CA" altLang="en-US" sz="2200"/>
              <a:t>  </a:t>
            </a:r>
            <a:r>
              <a:rPr lang="en-US" altLang="en-US" sz="2200"/>
              <a:t>This is a conservation of energy question. Since point B is above point A, the ball will have a greater gravitational potential energy at point B than point A. Therefore in order for energy to be conserved, the ball must have had some kinetic energy at point A (for example giving the ball a push), so that it will have the energy to reach point B. If we look at all the possible answers:</a:t>
            </a:r>
          </a:p>
          <a:p>
            <a:pPr eaLnBrk="1" hangingPunct="1">
              <a:spcBef>
                <a:spcPts val="600"/>
              </a:spcBef>
              <a:buFontTx/>
              <a:buNone/>
            </a:pPr>
            <a:endParaRPr lang="en-US" altLang="en-US" sz="2200"/>
          </a:p>
          <a:p>
            <a:pPr eaLnBrk="1" hangingPunct="1">
              <a:spcBef>
                <a:spcPts val="600"/>
              </a:spcBef>
              <a:buFontTx/>
              <a:buNone/>
            </a:pPr>
            <a:r>
              <a:rPr lang="en-US" altLang="en-US" sz="2200" b="1"/>
              <a:t>A</a:t>
            </a:r>
            <a:r>
              <a:rPr lang="en-US" altLang="en-US" sz="2200"/>
              <a:t>) The work done by the tension in the string is zero because the tension force is perpendicular to the motion of the ball. Therefore this answer is </a:t>
            </a:r>
            <a:r>
              <a:rPr lang="en-US" altLang="en-US" sz="2200" b="1"/>
              <a:t>incorrect</a:t>
            </a:r>
            <a:r>
              <a:rPr lang="en-US" altLang="en-US" sz="2200"/>
              <a:t>.</a:t>
            </a:r>
          </a:p>
          <a:p>
            <a:pPr eaLnBrk="1" hangingPunct="1">
              <a:spcBef>
                <a:spcPts val="600"/>
              </a:spcBef>
              <a:buFontTx/>
              <a:buNone/>
            </a:pPr>
            <a:r>
              <a:rPr lang="en-US" altLang="en-US" sz="2200" b="1"/>
              <a:t>B</a:t>
            </a:r>
            <a:r>
              <a:rPr lang="en-US" altLang="en-US" sz="2200"/>
              <a:t>) Without an input of other energy, the ball does not have enough gravitational potential energy at point A to reach point B if it was just let go. Therefore this answer is </a:t>
            </a:r>
            <a:r>
              <a:rPr lang="en-US" altLang="en-US" sz="2200" b="1"/>
              <a:t>incorrect</a:t>
            </a:r>
            <a:r>
              <a:rPr lang="en-US" altLang="en-US" sz="220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921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922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922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922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9223" name="Group 17"/>
          <p:cNvGrpSpPr>
            <a:grpSpLocks/>
          </p:cNvGrpSpPr>
          <p:nvPr/>
        </p:nvGrpSpPr>
        <p:grpSpPr bwMode="auto">
          <a:xfrm>
            <a:off x="0" y="0"/>
            <a:ext cx="9144000" cy="1527175"/>
            <a:chOff x="0" y="0"/>
            <a:chExt cx="5760" cy="962"/>
          </a:xfrm>
        </p:grpSpPr>
        <p:pic>
          <p:nvPicPr>
            <p:cNvPr id="922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I</a:t>
              </a:r>
              <a:endParaRPr lang="en-CA" altLang="en-US" sz="3600" b="1">
                <a:solidFill>
                  <a:schemeClr val="bg1"/>
                </a:solidFill>
              </a:endParaRPr>
            </a:p>
          </p:txBody>
        </p:sp>
        <p:sp>
          <p:nvSpPr>
            <p:cNvPr id="922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9224" name="Rectangle 2"/>
          <p:cNvSpPr>
            <a:spLocks noChangeArrowheads="1"/>
          </p:cNvSpPr>
          <p:nvPr/>
        </p:nvSpPr>
        <p:spPr bwMode="auto">
          <a:xfrm>
            <a:off x="192088" y="1774825"/>
            <a:ext cx="8597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t>An object is lifted to some height and then dropped. During the drop, which of the following is increased? </a:t>
            </a:r>
          </a:p>
          <a:p>
            <a:pPr eaLnBrk="1" hangingPunct="1">
              <a:spcBef>
                <a:spcPct val="50000"/>
              </a:spcBef>
              <a:buFontTx/>
              <a:buNone/>
            </a:pPr>
            <a:r>
              <a:rPr lang="en-US" altLang="en-US" sz="2400"/>
              <a:t>Neglect air resistance.</a:t>
            </a:r>
            <a:endParaRPr lang="en-CA" altLang="en-US" sz="2200">
              <a:solidFill>
                <a:srgbClr val="000000"/>
              </a:solidFill>
            </a:endParaRPr>
          </a:p>
        </p:txBody>
      </p:sp>
      <p:sp>
        <p:nvSpPr>
          <p:cNvPr id="9225" name="Text Box 4"/>
          <p:cNvSpPr txBox="1">
            <a:spLocks noChangeArrowheads="1"/>
          </p:cNvSpPr>
          <p:nvPr/>
        </p:nvSpPr>
        <p:spPr bwMode="auto">
          <a:xfrm>
            <a:off x="192088" y="3829050"/>
            <a:ext cx="6850062"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FontTx/>
              <a:buAutoNum type="alphaUcPeriod"/>
            </a:pPr>
            <a:r>
              <a:rPr lang="en-US" altLang="en-US" sz="2200"/>
              <a:t>Kinetic energy only</a:t>
            </a:r>
          </a:p>
          <a:p>
            <a:pPr>
              <a:buFontTx/>
              <a:buAutoNum type="alphaUcPeriod"/>
            </a:pPr>
            <a:r>
              <a:rPr lang="en-US" altLang="en-US" sz="2200"/>
              <a:t>Gravitational potential energy only</a:t>
            </a:r>
          </a:p>
          <a:p>
            <a:pPr>
              <a:buFontTx/>
              <a:buAutoNum type="alphaUcPeriod"/>
            </a:pPr>
            <a:r>
              <a:rPr lang="en-US" altLang="en-US" sz="2200"/>
              <a:t>Kinetic energy and total mechanical energy</a:t>
            </a:r>
          </a:p>
          <a:p>
            <a:pPr>
              <a:buFontTx/>
              <a:buAutoNum type="alphaUcPeriod"/>
            </a:pPr>
            <a:r>
              <a:rPr lang="en-US" altLang="en-US" sz="2200"/>
              <a:t>Kinetic energy and gravitational potential energy</a:t>
            </a:r>
          </a:p>
          <a:p>
            <a:pPr>
              <a:buFontTx/>
              <a:buAutoNum type="alphaUcPeriod"/>
            </a:pPr>
            <a:r>
              <a:rPr lang="en-US" altLang="en-US" sz="2200"/>
              <a:t>None of the above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294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8294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8294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8295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82951" name="Group 17"/>
          <p:cNvGrpSpPr>
            <a:grpSpLocks/>
          </p:cNvGrpSpPr>
          <p:nvPr/>
        </p:nvGrpSpPr>
        <p:grpSpPr bwMode="auto">
          <a:xfrm>
            <a:off x="0" y="0"/>
            <a:ext cx="9144000" cy="1527175"/>
            <a:chOff x="0" y="0"/>
            <a:chExt cx="5760" cy="962"/>
          </a:xfrm>
        </p:grpSpPr>
        <p:pic>
          <p:nvPicPr>
            <p:cNvPr id="8295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8295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82952" name="Rectangle 2"/>
          <p:cNvSpPr>
            <a:spLocks noChangeArrowheads="1"/>
          </p:cNvSpPr>
          <p:nvPr/>
        </p:nvSpPr>
        <p:spPr bwMode="auto">
          <a:xfrm>
            <a:off x="-19050" y="1527175"/>
            <a:ext cx="91440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b="1">
                <a:solidFill>
                  <a:srgbClr val="000000"/>
                </a:solidFill>
              </a:rPr>
              <a:t>C</a:t>
            </a:r>
            <a:r>
              <a:rPr lang="en-US" altLang="en-US" sz="2200">
                <a:solidFill>
                  <a:srgbClr val="000000"/>
                </a:solidFill>
              </a:rPr>
              <a:t>) If you give the ball a push at point A instead of letting it go you would give it more kinetic energy, which will be converted into gravitational potential energy at point B. Therefore this answer is </a:t>
            </a:r>
            <a:r>
              <a:rPr lang="en-US" altLang="en-US" sz="2200" b="1">
                <a:solidFill>
                  <a:srgbClr val="000000"/>
                </a:solidFill>
              </a:rPr>
              <a:t>correct</a:t>
            </a:r>
            <a:r>
              <a:rPr lang="en-US" altLang="en-US" sz="2200">
                <a:solidFill>
                  <a:srgbClr val="000000"/>
                </a:solidFill>
              </a:rPr>
              <a:t>.</a:t>
            </a:r>
          </a:p>
          <a:p>
            <a:pPr eaLnBrk="1" hangingPunct="1">
              <a:spcBef>
                <a:spcPts val="600"/>
              </a:spcBef>
              <a:buFontTx/>
              <a:buNone/>
            </a:pPr>
            <a:r>
              <a:rPr lang="en-US" altLang="en-US" sz="2200" b="1">
                <a:solidFill>
                  <a:srgbClr val="000000"/>
                </a:solidFill>
              </a:rPr>
              <a:t>D</a:t>
            </a:r>
            <a:r>
              <a:rPr lang="en-US" altLang="en-US" sz="2200">
                <a:solidFill>
                  <a:srgbClr val="000000"/>
                </a:solidFill>
              </a:rPr>
              <a:t>) While the gravitational force would help the ball accelerate downwards, this will not necessarily help it reach point B since we know that at point B the ball will have more gravitational potential energy than at point A. Without giving the ball extra energy, the ball would only be able to reach the same height as it was at point A. Therefore this answer is </a:t>
            </a:r>
            <a:r>
              <a:rPr lang="en-US" altLang="en-US" sz="2200" b="1">
                <a:solidFill>
                  <a:srgbClr val="000000"/>
                </a:solidFill>
              </a:rPr>
              <a:t>incorrect</a:t>
            </a:r>
            <a:r>
              <a:rPr lang="en-US" altLang="en-US" sz="2200">
                <a:solidFill>
                  <a:srgbClr val="000000"/>
                </a:solidFill>
              </a:rPr>
              <a:t>.</a:t>
            </a:r>
            <a:endParaRPr lang="en-US" altLang="en-US" sz="2200" b="1">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499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8499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8499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8499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84999" name="Group 17"/>
          <p:cNvGrpSpPr>
            <a:grpSpLocks/>
          </p:cNvGrpSpPr>
          <p:nvPr/>
        </p:nvGrpSpPr>
        <p:grpSpPr bwMode="auto">
          <a:xfrm>
            <a:off x="0" y="0"/>
            <a:ext cx="9144000" cy="1527175"/>
            <a:chOff x="0" y="0"/>
            <a:chExt cx="5760" cy="962"/>
          </a:xfrm>
        </p:grpSpPr>
        <p:pic>
          <p:nvPicPr>
            <p:cNvPr id="8500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XI</a:t>
              </a:r>
              <a:endParaRPr lang="en-CA" altLang="en-US" sz="3600" b="1">
                <a:solidFill>
                  <a:schemeClr val="bg1"/>
                </a:solidFill>
              </a:endParaRPr>
            </a:p>
          </p:txBody>
        </p:sp>
        <p:sp>
          <p:nvSpPr>
            <p:cNvPr id="8501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85000" name="Rectangle 2"/>
          <p:cNvSpPr>
            <a:spLocks noChangeArrowheads="1"/>
          </p:cNvSpPr>
          <p:nvPr/>
        </p:nvSpPr>
        <p:spPr bwMode="auto">
          <a:xfrm>
            <a:off x="-14288" y="1527175"/>
            <a:ext cx="89217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 moving body of mass </a:t>
            </a:r>
            <a:r>
              <a:rPr lang="en-US" altLang="en-US" sz="2400" i="1"/>
              <a:t>m</a:t>
            </a:r>
            <a:r>
              <a:rPr lang="en-US" altLang="en-US" sz="2400"/>
              <a:t> collides with a stationary body of double the mass, 2</a:t>
            </a:r>
            <a:r>
              <a:rPr lang="en-US" altLang="en-US" sz="2400" i="1"/>
              <a:t>m</a:t>
            </a:r>
            <a:r>
              <a:rPr lang="en-US" altLang="en-US" sz="2400"/>
              <a:t>, sticks to it and continues moving. What fraction of the original kinetic energy is lost?</a:t>
            </a:r>
          </a:p>
        </p:txBody>
      </p:sp>
      <p:sp>
        <p:nvSpPr>
          <p:cNvPr id="2" name="Rectangle 1"/>
          <p:cNvSpPr/>
          <p:nvPr/>
        </p:nvSpPr>
        <p:spPr>
          <a:xfrm>
            <a:off x="457200" y="3427413"/>
            <a:ext cx="722313"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m</a:t>
            </a:r>
          </a:p>
        </p:txBody>
      </p:sp>
      <p:sp>
        <p:nvSpPr>
          <p:cNvPr id="14" name="Rectangle 13"/>
          <p:cNvSpPr/>
          <p:nvPr/>
        </p:nvSpPr>
        <p:spPr>
          <a:xfrm>
            <a:off x="1706563" y="2862263"/>
            <a:ext cx="1557337" cy="113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a:t>
            </a:r>
            <a:r>
              <a:rPr lang="en-US" i="1" dirty="0">
                <a:solidFill>
                  <a:schemeClr val="tx1"/>
                </a:solidFill>
              </a:rPr>
              <a:t>m</a:t>
            </a:r>
            <a:endParaRPr lang="en-US" dirty="0">
              <a:solidFill>
                <a:schemeClr val="tx1"/>
              </a:solidFill>
            </a:endParaRPr>
          </a:p>
        </p:txBody>
      </p:sp>
      <p:sp>
        <p:nvSpPr>
          <p:cNvPr id="3" name="Right Arrow 2"/>
          <p:cNvSpPr/>
          <p:nvPr/>
        </p:nvSpPr>
        <p:spPr>
          <a:xfrm>
            <a:off x="4078288" y="3181350"/>
            <a:ext cx="736600" cy="56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1179513" y="3676650"/>
            <a:ext cx="415925"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343525" y="3432175"/>
            <a:ext cx="722313"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m</a:t>
            </a:r>
          </a:p>
        </p:txBody>
      </p:sp>
      <p:sp>
        <p:nvSpPr>
          <p:cNvPr id="19" name="Rectangle 18"/>
          <p:cNvSpPr/>
          <p:nvPr/>
        </p:nvSpPr>
        <p:spPr>
          <a:xfrm>
            <a:off x="6065838" y="2867025"/>
            <a:ext cx="1558925" cy="113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a:t>
            </a:r>
            <a:r>
              <a:rPr lang="en-US" i="1" dirty="0">
                <a:solidFill>
                  <a:schemeClr val="tx1"/>
                </a:solidFill>
              </a:rPr>
              <a:t>m</a:t>
            </a:r>
            <a:endParaRPr lang="en-US" dirty="0">
              <a:solidFill>
                <a:schemeClr val="tx1"/>
              </a:solidFill>
            </a:endParaRPr>
          </a:p>
        </p:txBody>
      </p:sp>
      <p:sp>
        <p:nvSpPr>
          <p:cNvPr id="20" name="Right Arrow 19"/>
          <p:cNvSpPr/>
          <p:nvPr/>
        </p:nvSpPr>
        <p:spPr>
          <a:xfrm>
            <a:off x="7624763" y="3408363"/>
            <a:ext cx="415925"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008" name="Text Box 4"/>
          <p:cNvSpPr txBox="1">
            <a:spLocks noChangeArrowheads="1"/>
          </p:cNvSpPr>
          <p:nvPr/>
        </p:nvSpPr>
        <p:spPr bwMode="auto">
          <a:xfrm>
            <a:off x="36513" y="4240213"/>
            <a:ext cx="827405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50000"/>
              </a:lnSpc>
              <a:spcBef>
                <a:spcPct val="0"/>
              </a:spcBef>
              <a:buFontTx/>
              <a:buAutoNum type="alphaUcPeriod"/>
            </a:pPr>
            <a:r>
              <a:rPr lang="en-US" altLang="en-US" sz="2200" baseline="30000"/>
              <a:t>1</a:t>
            </a:r>
            <a:r>
              <a:rPr lang="en-US" altLang="en-US" sz="2200"/>
              <a:t>/</a:t>
            </a:r>
            <a:r>
              <a:rPr lang="en-US" altLang="en-US" sz="2200" baseline="-25000"/>
              <a:t>4</a:t>
            </a:r>
            <a:endParaRPr lang="en-US" altLang="en-US" sz="2200" baseline="30000"/>
          </a:p>
          <a:p>
            <a:pPr>
              <a:lnSpc>
                <a:spcPct val="150000"/>
              </a:lnSpc>
              <a:spcBef>
                <a:spcPct val="0"/>
              </a:spcBef>
              <a:buFontTx/>
              <a:buAutoNum type="alphaUcPeriod"/>
            </a:pPr>
            <a:r>
              <a:rPr lang="en-US" altLang="en-US" sz="2200" baseline="30000"/>
              <a:t>1</a:t>
            </a:r>
            <a:r>
              <a:rPr lang="en-US" altLang="en-US" sz="2200"/>
              <a:t>/</a:t>
            </a:r>
            <a:r>
              <a:rPr lang="en-US" altLang="en-US" sz="2200" baseline="-25000"/>
              <a:t>3</a:t>
            </a:r>
            <a:r>
              <a:rPr lang="en-US" altLang="en-US" sz="2200"/>
              <a:t> </a:t>
            </a:r>
          </a:p>
          <a:p>
            <a:pPr>
              <a:lnSpc>
                <a:spcPct val="150000"/>
              </a:lnSpc>
              <a:spcBef>
                <a:spcPct val="0"/>
              </a:spcBef>
              <a:buFontTx/>
              <a:buAutoNum type="alphaUcPeriod"/>
            </a:pPr>
            <a:r>
              <a:rPr lang="en-US" altLang="en-US" sz="2200" baseline="30000"/>
              <a:t>1</a:t>
            </a:r>
            <a:r>
              <a:rPr lang="en-US" altLang="en-US" sz="2200"/>
              <a:t>/</a:t>
            </a:r>
            <a:r>
              <a:rPr lang="en-US" altLang="en-US" sz="2200" baseline="-25000"/>
              <a:t>2</a:t>
            </a:r>
            <a:endParaRPr lang="en-US" altLang="en-US" sz="2200" baseline="30000"/>
          </a:p>
          <a:p>
            <a:pPr>
              <a:lnSpc>
                <a:spcPct val="150000"/>
              </a:lnSpc>
              <a:spcBef>
                <a:spcPct val="0"/>
              </a:spcBef>
              <a:buFontTx/>
              <a:buAutoNum type="alphaUcPeriod"/>
            </a:pPr>
            <a:r>
              <a:rPr lang="en-US" altLang="en-US" sz="2200" baseline="30000"/>
              <a:t>2</a:t>
            </a:r>
            <a:r>
              <a:rPr lang="en-US" altLang="en-US" sz="2200"/>
              <a:t>/</a:t>
            </a:r>
            <a:r>
              <a:rPr lang="en-US" altLang="en-US" sz="2200" baseline="-25000"/>
              <a:t>3</a:t>
            </a:r>
            <a:r>
              <a:rPr lang="en-US" altLang="en-US" sz="2200"/>
              <a:t> </a:t>
            </a:r>
          </a:p>
          <a:p>
            <a:pPr>
              <a:lnSpc>
                <a:spcPct val="150000"/>
              </a:lnSpc>
              <a:spcBef>
                <a:spcPct val="0"/>
              </a:spcBef>
              <a:buFontTx/>
              <a:buAutoNum type="alphaUcPeriod"/>
            </a:pPr>
            <a:r>
              <a:rPr lang="en-US" altLang="en-US" sz="2200" baseline="30000"/>
              <a:t>3</a:t>
            </a:r>
            <a:r>
              <a:rPr lang="en-US" altLang="en-US" sz="2200"/>
              <a:t>/</a:t>
            </a:r>
            <a:r>
              <a:rPr lang="en-US" altLang="en-US" sz="2200" baseline="-25000"/>
              <a:t>4</a:t>
            </a:r>
            <a:endParaRPr lang="en-US" altLang="en-US" sz="2200" baseline="30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704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8704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8704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8704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87047" name="Group 17"/>
          <p:cNvGrpSpPr>
            <a:grpSpLocks/>
          </p:cNvGrpSpPr>
          <p:nvPr/>
        </p:nvGrpSpPr>
        <p:grpSpPr bwMode="auto">
          <a:xfrm>
            <a:off x="0" y="0"/>
            <a:ext cx="9144000" cy="1527175"/>
            <a:chOff x="0" y="0"/>
            <a:chExt cx="5760" cy="962"/>
          </a:xfrm>
        </p:grpSpPr>
        <p:pic>
          <p:nvPicPr>
            <p:cNvPr id="8706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8706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87048" name="Text Box 6"/>
          <p:cNvSpPr txBox="1">
            <a:spLocks noChangeArrowheads="1"/>
          </p:cNvSpPr>
          <p:nvPr/>
        </p:nvSpPr>
        <p:spPr bwMode="auto">
          <a:xfrm>
            <a:off x="0" y="1527175"/>
            <a:ext cx="9144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D</a:t>
            </a:r>
          </a:p>
          <a:p>
            <a:pPr eaLnBrk="1" hangingPunct="1">
              <a:spcBef>
                <a:spcPts val="600"/>
              </a:spcBef>
              <a:buFontTx/>
              <a:buNone/>
            </a:pPr>
            <a:r>
              <a:rPr lang="en-CA" altLang="en-US" sz="2200" b="1"/>
              <a:t>Justification:</a:t>
            </a:r>
            <a:r>
              <a:rPr lang="en-CA" altLang="en-US" sz="2200"/>
              <a:t> For this question we will need to use conservation of momentum to help determine how much kinetic energy was lost in the collision (this is an inelastic collision since kinetic energy was lost to heat/deformation/etc.).</a:t>
            </a:r>
          </a:p>
          <a:p>
            <a:pPr eaLnBrk="1" hangingPunct="1">
              <a:spcBef>
                <a:spcPts val="600"/>
              </a:spcBef>
              <a:buFontTx/>
              <a:buNone/>
            </a:pPr>
            <a:r>
              <a:rPr lang="en-CA" altLang="en-US" sz="2200"/>
              <a:t>Let us draw the picture again and add in all the values we need:</a:t>
            </a:r>
            <a:endParaRPr lang="en-US" altLang="en-US" sz="2200"/>
          </a:p>
        </p:txBody>
      </p:sp>
      <p:sp>
        <p:nvSpPr>
          <p:cNvPr id="12" name="Rectangle 11"/>
          <p:cNvSpPr/>
          <p:nvPr/>
        </p:nvSpPr>
        <p:spPr>
          <a:xfrm>
            <a:off x="457200" y="5154613"/>
            <a:ext cx="722313"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m</a:t>
            </a:r>
          </a:p>
        </p:txBody>
      </p:sp>
      <p:sp>
        <p:nvSpPr>
          <p:cNvPr id="13" name="Rectangle 12"/>
          <p:cNvSpPr/>
          <p:nvPr/>
        </p:nvSpPr>
        <p:spPr>
          <a:xfrm>
            <a:off x="1706563" y="4589463"/>
            <a:ext cx="1557337" cy="113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a:t>
            </a:r>
            <a:r>
              <a:rPr lang="en-US" i="1" dirty="0">
                <a:solidFill>
                  <a:schemeClr val="tx1"/>
                </a:solidFill>
              </a:rPr>
              <a:t>m</a:t>
            </a:r>
            <a:endParaRPr lang="en-US" dirty="0">
              <a:solidFill>
                <a:schemeClr val="tx1"/>
              </a:solidFill>
            </a:endParaRPr>
          </a:p>
        </p:txBody>
      </p:sp>
      <p:sp>
        <p:nvSpPr>
          <p:cNvPr id="14" name="Right Arrow 13"/>
          <p:cNvSpPr/>
          <p:nvPr/>
        </p:nvSpPr>
        <p:spPr>
          <a:xfrm>
            <a:off x="4078288" y="4908550"/>
            <a:ext cx="736600" cy="56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a:off x="1179513" y="5403850"/>
            <a:ext cx="415925"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5343525" y="5159375"/>
            <a:ext cx="722313"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m</a:t>
            </a:r>
          </a:p>
        </p:txBody>
      </p:sp>
      <p:sp>
        <p:nvSpPr>
          <p:cNvPr id="17" name="Rectangle 16"/>
          <p:cNvSpPr/>
          <p:nvPr/>
        </p:nvSpPr>
        <p:spPr>
          <a:xfrm>
            <a:off x="6065838" y="4594225"/>
            <a:ext cx="1558925" cy="113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a:t>
            </a:r>
            <a:r>
              <a:rPr lang="en-US" i="1" dirty="0">
                <a:solidFill>
                  <a:schemeClr val="tx1"/>
                </a:solidFill>
              </a:rPr>
              <a:t>m</a:t>
            </a:r>
            <a:endParaRPr lang="en-US" dirty="0">
              <a:solidFill>
                <a:schemeClr val="tx1"/>
              </a:solidFill>
            </a:endParaRPr>
          </a:p>
        </p:txBody>
      </p:sp>
      <p:sp>
        <p:nvSpPr>
          <p:cNvPr id="19" name="Right Arrow 18"/>
          <p:cNvSpPr/>
          <p:nvPr/>
        </p:nvSpPr>
        <p:spPr>
          <a:xfrm>
            <a:off x="7624763" y="5135563"/>
            <a:ext cx="415925"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56" name="TextBox 1"/>
          <p:cNvSpPr txBox="1">
            <a:spLocks noChangeArrowheads="1"/>
          </p:cNvSpPr>
          <p:nvPr/>
        </p:nvSpPr>
        <p:spPr bwMode="auto">
          <a:xfrm>
            <a:off x="1381125" y="4041775"/>
            <a:ext cx="114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a:t>BEFORE</a:t>
            </a:r>
          </a:p>
        </p:txBody>
      </p:sp>
      <p:sp>
        <p:nvSpPr>
          <p:cNvPr id="87057" name="TextBox 19"/>
          <p:cNvSpPr txBox="1">
            <a:spLocks noChangeArrowheads="1"/>
          </p:cNvSpPr>
          <p:nvPr/>
        </p:nvSpPr>
        <p:spPr bwMode="auto">
          <a:xfrm>
            <a:off x="6042025" y="4049713"/>
            <a:ext cx="95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a:t>AFTER</a:t>
            </a:r>
          </a:p>
        </p:txBody>
      </p:sp>
      <p:sp>
        <p:nvSpPr>
          <p:cNvPr id="87058" name="TextBox 2"/>
          <p:cNvSpPr txBox="1">
            <a:spLocks noChangeArrowheads="1"/>
          </p:cNvSpPr>
          <p:nvPr/>
        </p:nvSpPr>
        <p:spPr bwMode="auto">
          <a:xfrm>
            <a:off x="1222375" y="5035550"/>
            <a:ext cx="398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i="1"/>
              <a:t>v</a:t>
            </a:r>
            <a:r>
              <a:rPr lang="en-US" altLang="en-US" sz="1800" b="1" i="1" baseline="-25000"/>
              <a:t>1</a:t>
            </a:r>
            <a:endParaRPr lang="en-US" altLang="en-US" sz="1800" b="1" i="1"/>
          </a:p>
        </p:txBody>
      </p:sp>
      <p:sp>
        <p:nvSpPr>
          <p:cNvPr id="87059" name="TextBox 21"/>
          <p:cNvSpPr txBox="1">
            <a:spLocks noChangeArrowheads="1"/>
          </p:cNvSpPr>
          <p:nvPr/>
        </p:nvSpPr>
        <p:spPr bwMode="auto">
          <a:xfrm>
            <a:off x="7642225" y="4724400"/>
            <a:ext cx="39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800" b="1" i="1"/>
              <a:t>v</a:t>
            </a:r>
            <a:r>
              <a:rPr lang="en-US" altLang="en-US" sz="1800" b="1" i="1" baseline="-25000"/>
              <a:t>2</a:t>
            </a:r>
            <a:endParaRPr lang="en-US" altLang="en-US" sz="1800" b="1" i="1"/>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909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8909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8909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8909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89095" name="Group 17"/>
          <p:cNvGrpSpPr>
            <a:grpSpLocks/>
          </p:cNvGrpSpPr>
          <p:nvPr/>
        </p:nvGrpSpPr>
        <p:grpSpPr bwMode="auto">
          <a:xfrm>
            <a:off x="0" y="0"/>
            <a:ext cx="9144000" cy="1527175"/>
            <a:chOff x="0" y="0"/>
            <a:chExt cx="5760" cy="962"/>
          </a:xfrm>
        </p:grpSpPr>
        <p:pic>
          <p:nvPicPr>
            <p:cNvPr id="8910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8910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89096" name="Text Box 6"/>
          <p:cNvSpPr txBox="1">
            <a:spLocks noChangeArrowheads="1"/>
          </p:cNvSpPr>
          <p:nvPr/>
        </p:nvSpPr>
        <p:spPr bwMode="auto">
          <a:xfrm>
            <a:off x="-14288" y="1763713"/>
            <a:ext cx="9144001"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a:t>Initially, the kinetic energy of the system is:</a:t>
            </a:r>
          </a:p>
          <a:p>
            <a:pPr eaLnBrk="1" hangingPunct="1">
              <a:spcBef>
                <a:spcPts val="600"/>
              </a:spcBef>
              <a:buFontTx/>
              <a:buNone/>
            </a:pPr>
            <a:r>
              <a:rPr lang="en-CA" altLang="en-US" sz="2200"/>
              <a:t>After the collision, the two bodies move as one with a speed of </a:t>
            </a:r>
            <a:r>
              <a:rPr lang="en-CA" altLang="en-US" sz="2200" b="1" i="1"/>
              <a:t>v</a:t>
            </a:r>
            <a:r>
              <a:rPr lang="en-CA" altLang="en-US" sz="2200" b="1" i="1" baseline="-25000"/>
              <a:t>2</a:t>
            </a:r>
            <a:r>
              <a:rPr lang="en-CA" altLang="en-US" sz="2200"/>
              <a:t>. </a:t>
            </a:r>
          </a:p>
          <a:p>
            <a:pPr eaLnBrk="1" hangingPunct="1">
              <a:spcBef>
                <a:spcPts val="600"/>
              </a:spcBef>
              <a:buFontTx/>
              <a:buNone/>
            </a:pPr>
            <a:r>
              <a:rPr lang="en-CA" altLang="en-US" sz="2200"/>
              <a:t>Conservation of momentum would determine that:</a:t>
            </a:r>
          </a:p>
        </p:txBody>
      </p:sp>
      <p:sp>
        <p:nvSpPr>
          <p:cNvPr id="5" name="Rectangle 4"/>
          <p:cNvSpPr>
            <a:spLocks noRot="1" noChangeAspect="1" noMove="1" noResize="1" noEditPoints="1" noAdjustHandles="1" noChangeArrowheads="1" noChangeShapeType="1" noTextEdit="1"/>
          </p:cNvSpPr>
          <p:nvPr/>
        </p:nvSpPr>
        <p:spPr>
          <a:xfrm>
            <a:off x="5386227" y="1527174"/>
            <a:ext cx="1927386" cy="726161"/>
          </a:xfrm>
          <a:prstGeom prst="rect">
            <a:avLst/>
          </a:prstGeom>
          <a:blipFill rotWithShape="1">
            <a:blip r:embed="rId4"/>
            <a:stretch>
              <a:fillRect/>
            </a:stretch>
          </a:blipFill>
        </p:spPr>
        <p:txBody>
          <a:bodyPr/>
          <a:lstStyle/>
          <a:p>
            <a:pPr>
              <a:defRPr/>
            </a:pPr>
            <a:r>
              <a:rPr lang="en-US">
                <a:noFill/>
              </a:rPr>
              <a:t> </a:t>
            </a:r>
          </a:p>
        </p:txBody>
      </p:sp>
      <p:sp>
        <p:nvSpPr>
          <p:cNvPr id="25" name="Rectangle 24"/>
          <p:cNvSpPr>
            <a:spLocks noRot="1" noChangeAspect="1" noMove="1" noResize="1" noEditPoints="1" noAdjustHandles="1" noChangeArrowheads="1" noChangeShapeType="1" noTextEdit="1"/>
          </p:cNvSpPr>
          <p:nvPr/>
        </p:nvSpPr>
        <p:spPr>
          <a:xfrm>
            <a:off x="-14748" y="2879129"/>
            <a:ext cx="3760645" cy="1378967"/>
          </a:xfrm>
          <a:prstGeom prst="rect">
            <a:avLst/>
          </a:prstGeom>
          <a:blipFill rotWithShape="1">
            <a:blip r:embed="rId5"/>
            <a:stretch>
              <a:fillRect/>
            </a:stretch>
          </a:blipFill>
        </p:spPr>
        <p:txBody>
          <a:bodyPr/>
          <a:lstStyle/>
          <a:p>
            <a:pPr>
              <a:defRPr/>
            </a:pPr>
            <a:r>
              <a:rPr lang="en-US">
                <a:noFill/>
              </a:rPr>
              <a:t> </a:t>
            </a:r>
          </a:p>
        </p:txBody>
      </p:sp>
      <p:sp>
        <p:nvSpPr>
          <p:cNvPr id="89099" name="Text Box 6"/>
          <p:cNvSpPr txBox="1">
            <a:spLocks noChangeArrowheads="1"/>
          </p:cNvSpPr>
          <p:nvPr/>
        </p:nvSpPr>
        <p:spPr bwMode="auto">
          <a:xfrm>
            <a:off x="-19050" y="4224338"/>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a:t>Therefore the kinetic energy of the system after the collision is:</a:t>
            </a:r>
          </a:p>
        </p:txBody>
      </p:sp>
      <p:sp>
        <p:nvSpPr>
          <p:cNvPr id="27" name="Rectangle 26"/>
          <p:cNvSpPr>
            <a:spLocks noRot="1" noChangeAspect="1" noMove="1" noResize="1" noEditPoints="1" noAdjustHandles="1" noChangeArrowheads="1" noChangeShapeType="1" noTextEdit="1"/>
          </p:cNvSpPr>
          <p:nvPr/>
        </p:nvSpPr>
        <p:spPr>
          <a:xfrm>
            <a:off x="0" y="4655436"/>
            <a:ext cx="7141057" cy="859851"/>
          </a:xfrm>
          <a:prstGeom prst="rect">
            <a:avLst/>
          </a:prstGeom>
          <a:blipFill rotWithShape="1">
            <a:blip r:embed="rId6"/>
            <a:stretch>
              <a:fillRect/>
            </a:stretch>
          </a:blipFill>
        </p:spPr>
        <p:txBody>
          <a:bodyPr/>
          <a:lstStyle/>
          <a:p>
            <a:pPr>
              <a:defRPr/>
            </a:pPr>
            <a:r>
              <a:rPr lang="en-US">
                <a:noFill/>
              </a:rPr>
              <a:t> </a:t>
            </a:r>
          </a:p>
        </p:txBody>
      </p:sp>
      <p:sp>
        <p:nvSpPr>
          <p:cNvPr id="89101" name="Text Box 6"/>
          <p:cNvSpPr txBox="1">
            <a:spLocks noChangeArrowheads="1"/>
          </p:cNvSpPr>
          <p:nvPr/>
        </p:nvSpPr>
        <p:spPr bwMode="auto">
          <a:xfrm>
            <a:off x="-19050" y="5514975"/>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a:t>So the lost kinetic energy is:</a:t>
            </a:r>
          </a:p>
        </p:txBody>
      </p:sp>
      <p:sp>
        <p:nvSpPr>
          <p:cNvPr id="31" name="Rectangle 30"/>
          <p:cNvSpPr>
            <a:spLocks noRot="1" noChangeAspect="1" noMove="1" noResize="1" noEditPoints="1" noAdjustHandles="1" noChangeArrowheads="1" noChangeShapeType="1" noTextEdit="1"/>
          </p:cNvSpPr>
          <p:nvPr/>
        </p:nvSpPr>
        <p:spPr>
          <a:xfrm>
            <a:off x="0" y="5965926"/>
            <a:ext cx="6174639" cy="728341"/>
          </a:xfrm>
          <a:prstGeom prst="rect">
            <a:avLst/>
          </a:prstGeom>
          <a:blipFill rotWithShape="1">
            <a:blip r:embed="rId7"/>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113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9114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9114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9114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91143" name="Group 17"/>
          <p:cNvGrpSpPr>
            <a:grpSpLocks/>
          </p:cNvGrpSpPr>
          <p:nvPr/>
        </p:nvGrpSpPr>
        <p:grpSpPr bwMode="auto">
          <a:xfrm>
            <a:off x="0" y="0"/>
            <a:ext cx="9144000" cy="1527175"/>
            <a:chOff x="0" y="0"/>
            <a:chExt cx="5760" cy="962"/>
          </a:xfrm>
        </p:grpSpPr>
        <p:pic>
          <p:nvPicPr>
            <p:cNvPr id="9114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9115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91144" name="Text Box 6"/>
          <p:cNvSpPr txBox="1">
            <a:spLocks noChangeArrowheads="1"/>
          </p:cNvSpPr>
          <p:nvPr/>
        </p:nvSpPr>
        <p:spPr bwMode="auto">
          <a:xfrm>
            <a:off x="-14288" y="1527175"/>
            <a:ext cx="9144001"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a:t>Finally, we need to calculate the </a:t>
            </a:r>
            <a:r>
              <a:rPr lang="en-CA" altLang="en-US" sz="2200" b="1"/>
              <a:t>fraction </a:t>
            </a:r>
            <a:r>
              <a:rPr lang="en-CA" altLang="en-US" sz="2200"/>
              <a:t>of the original kinetic energy that was lost. We do this by dividing the amount that was lost by the original amount:</a:t>
            </a:r>
          </a:p>
        </p:txBody>
      </p:sp>
      <p:sp>
        <p:nvSpPr>
          <p:cNvPr id="91145" name="Text Box 6"/>
          <p:cNvSpPr txBox="1">
            <a:spLocks noChangeArrowheads="1"/>
          </p:cNvSpPr>
          <p:nvPr/>
        </p:nvSpPr>
        <p:spPr bwMode="auto">
          <a:xfrm>
            <a:off x="2801938" y="3030538"/>
            <a:ext cx="18113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a:t>(answer </a:t>
            </a:r>
            <a:r>
              <a:rPr lang="en-CA" altLang="en-US" sz="2200" b="1"/>
              <a:t>D</a:t>
            </a:r>
            <a:r>
              <a:rPr lang="en-CA" altLang="en-US" sz="2200"/>
              <a:t>)</a:t>
            </a:r>
          </a:p>
        </p:txBody>
      </p:sp>
      <p:sp>
        <p:nvSpPr>
          <p:cNvPr id="91146" name="Text Box 6"/>
          <p:cNvSpPr txBox="1">
            <a:spLocks noChangeArrowheads="1"/>
          </p:cNvSpPr>
          <p:nvPr/>
        </p:nvSpPr>
        <p:spPr bwMode="auto">
          <a:xfrm>
            <a:off x="41275" y="3884613"/>
            <a:ext cx="91440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Most collisions are inelastic because kinetic energy is transferred to other forms of energy – such as thermal energy, potential energy, and sound – during the collision process.</a:t>
            </a:r>
          </a:p>
          <a:p>
            <a:pPr eaLnBrk="1" hangingPunct="1">
              <a:spcBef>
                <a:spcPts val="600"/>
              </a:spcBef>
              <a:buFontTx/>
              <a:buNone/>
            </a:pPr>
            <a:r>
              <a:rPr lang="en-US" altLang="en-US" sz="2200"/>
              <a:t>A perfectly inelastic collision is one in which the maximum amount of kinetic energy has been lost during a collision, making it the most extreme case of an inelastic collision. In most cases, you can tell a perfectly inelastic collision because the objects in the collision "stick" together, sort of like a tackle in American football. </a:t>
            </a:r>
            <a:endParaRPr lang="en-CA" altLang="en-US" sz="2200"/>
          </a:p>
        </p:txBody>
      </p:sp>
      <p:sp>
        <p:nvSpPr>
          <p:cNvPr id="29" name="Rectangle 28"/>
          <p:cNvSpPr>
            <a:spLocks noRot="1" noChangeAspect="1" noMove="1" noResize="1" noEditPoints="1" noAdjustHandles="1" noChangeArrowheads="1" noChangeShapeType="1" noTextEdit="1"/>
          </p:cNvSpPr>
          <p:nvPr/>
        </p:nvSpPr>
        <p:spPr>
          <a:xfrm>
            <a:off x="0" y="2635171"/>
            <a:ext cx="2801857" cy="1220783"/>
          </a:xfrm>
          <a:prstGeom prst="rect">
            <a:avLst/>
          </a:prstGeom>
          <a:blipFill rotWithShape="1">
            <a:blip r:embed="rId4"/>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881313"/>
            <a:ext cx="11049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93188"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93189"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93190"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93191"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93192" name="Group 17"/>
          <p:cNvGrpSpPr>
            <a:grpSpLocks/>
          </p:cNvGrpSpPr>
          <p:nvPr/>
        </p:nvGrpSpPr>
        <p:grpSpPr bwMode="auto">
          <a:xfrm>
            <a:off x="0" y="0"/>
            <a:ext cx="9144000" cy="1527175"/>
            <a:chOff x="0" y="0"/>
            <a:chExt cx="5760" cy="962"/>
          </a:xfrm>
        </p:grpSpPr>
        <p:pic>
          <p:nvPicPr>
            <p:cNvPr id="93221"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2"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XII</a:t>
              </a:r>
              <a:endParaRPr lang="en-CA" altLang="en-US" sz="3600" b="1">
                <a:solidFill>
                  <a:schemeClr val="bg1"/>
                </a:solidFill>
              </a:endParaRPr>
            </a:p>
          </p:txBody>
        </p:sp>
        <p:sp>
          <p:nvSpPr>
            <p:cNvPr id="93223"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43016" name="Rectangle 2"/>
          <p:cNvSpPr>
            <a:spLocks noRot="1" noChangeAspect="1" noMove="1" noResize="1" noEditPoints="1" noAdjustHandles="1" noChangeArrowheads="1" noChangeShapeType="1" noTextEdit="1"/>
          </p:cNvSpPr>
          <p:nvPr/>
        </p:nvSpPr>
        <p:spPr bwMode="auto">
          <a:xfrm>
            <a:off x="-14288" y="1527175"/>
            <a:ext cx="8921751" cy="908903"/>
          </a:xfrm>
          <a:prstGeom prst="rect">
            <a:avLst/>
          </a:prstGeom>
          <a:blipFill rotWithShape="1">
            <a:blip r:embed="rId5"/>
            <a:stretch>
              <a:fillRect l="-1094" t="-4698" b="-1208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cxnSp>
        <p:nvCxnSpPr>
          <p:cNvPr id="6" name="Straight Connector 5"/>
          <p:cNvCxnSpPr/>
          <p:nvPr/>
        </p:nvCxnSpPr>
        <p:spPr>
          <a:xfrm>
            <a:off x="-1588" y="3638550"/>
            <a:ext cx="1431926"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68938" y="6100763"/>
            <a:ext cx="1844675"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a:off x="1395413" y="3638550"/>
            <a:ext cx="1243012" cy="1231900"/>
          </a:xfrm>
          <a:prstGeom prst="curvedConnector3">
            <a:avLst>
              <a:gd name="adj1" fmla="val 50000"/>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13025" y="4870450"/>
            <a:ext cx="123825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a:off x="3851275" y="4870450"/>
            <a:ext cx="1617663" cy="1230313"/>
          </a:xfrm>
          <a:prstGeom prst="curvedConnector3">
            <a:avLst>
              <a:gd name="adj1" fmla="val 28116"/>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0813" y="3638550"/>
            <a:ext cx="0" cy="2462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8325" y="3638550"/>
            <a:ext cx="0" cy="2462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49338" y="3667125"/>
            <a:ext cx="0" cy="2433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439863" y="3667125"/>
            <a:ext cx="0" cy="2433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57375" y="3863975"/>
            <a:ext cx="0" cy="2236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19325" y="4711700"/>
            <a:ext cx="0" cy="1389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638425" y="4884738"/>
            <a:ext cx="0" cy="1216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35300" y="4884738"/>
            <a:ext cx="0" cy="1216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454400" y="4870450"/>
            <a:ext cx="0" cy="1230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51275" y="4870450"/>
            <a:ext cx="0" cy="1230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270375" y="5659438"/>
            <a:ext cx="0" cy="4413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737100" y="5953125"/>
            <a:ext cx="0" cy="147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50813" y="6100763"/>
            <a:ext cx="67802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50813" y="5651500"/>
            <a:ext cx="4130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53988" y="5195888"/>
            <a:ext cx="4002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3988" y="4711700"/>
            <a:ext cx="20621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38113" y="4211638"/>
            <a:ext cx="18780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484313" y="3633788"/>
            <a:ext cx="613727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4025900" y="4870450"/>
            <a:ext cx="359727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3218" name="TextBox 114"/>
          <p:cNvSpPr txBox="1">
            <a:spLocks noChangeArrowheads="1"/>
          </p:cNvSpPr>
          <p:nvPr/>
        </p:nvSpPr>
        <p:spPr bwMode="auto">
          <a:xfrm>
            <a:off x="7623175" y="340201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i="1"/>
              <a:t>h</a:t>
            </a:r>
          </a:p>
        </p:txBody>
      </p:sp>
      <p:sp>
        <p:nvSpPr>
          <p:cNvPr id="93219" name="TextBox 180"/>
          <p:cNvSpPr txBox="1">
            <a:spLocks noChangeArrowheads="1"/>
          </p:cNvSpPr>
          <p:nvPr/>
        </p:nvSpPr>
        <p:spPr bwMode="auto">
          <a:xfrm>
            <a:off x="7672388" y="4652963"/>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i="1"/>
              <a:t>½h</a:t>
            </a:r>
          </a:p>
        </p:txBody>
      </p:sp>
      <p:sp>
        <p:nvSpPr>
          <p:cNvPr id="93220" name="TextBox 181"/>
          <p:cNvSpPr txBox="1">
            <a:spLocks noChangeArrowheads="1"/>
          </p:cNvSpPr>
          <p:nvPr/>
        </p:nvSpPr>
        <p:spPr bwMode="auto">
          <a:xfrm>
            <a:off x="6886575" y="5865813"/>
            <a:ext cx="1863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400"/>
              <a:t>0 </a:t>
            </a:r>
          </a:p>
          <a:p>
            <a:pPr algn="ctr">
              <a:spcBef>
                <a:spcPct val="0"/>
              </a:spcBef>
              <a:buFontTx/>
              <a:buNone/>
            </a:pPr>
            <a:r>
              <a:rPr lang="en-US" altLang="en-US" sz="2400"/>
              <a:t>ground level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9523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9523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9523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9523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95239" name="Group 17"/>
          <p:cNvGrpSpPr>
            <a:grpSpLocks/>
          </p:cNvGrpSpPr>
          <p:nvPr/>
        </p:nvGrpSpPr>
        <p:grpSpPr bwMode="auto">
          <a:xfrm>
            <a:off x="0" y="0"/>
            <a:ext cx="9144000" cy="1527175"/>
            <a:chOff x="0" y="0"/>
            <a:chExt cx="5760" cy="962"/>
          </a:xfrm>
        </p:grpSpPr>
        <p:pic>
          <p:nvPicPr>
            <p:cNvPr id="9524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XII continued</a:t>
              </a:r>
              <a:endParaRPr lang="en-CA" altLang="en-US" sz="3600" b="1">
                <a:solidFill>
                  <a:schemeClr val="bg1"/>
                </a:solidFill>
              </a:endParaRPr>
            </a:p>
          </p:txBody>
        </p:sp>
        <p:sp>
          <p:nvSpPr>
            <p:cNvPr id="9524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95240" name="Rectangle 2"/>
          <p:cNvSpPr>
            <a:spLocks noChangeArrowheads="1"/>
          </p:cNvSpPr>
          <p:nvPr/>
        </p:nvSpPr>
        <p:spPr bwMode="auto">
          <a:xfrm>
            <a:off x="-14288" y="1527175"/>
            <a:ext cx="892175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The speeds of the rollercoaster cart at height </a:t>
            </a:r>
            <a:r>
              <a:rPr lang="en-US" altLang="en-US" sz="2400" i="1"/>
              <a:t>h, </a:t>
            </a:r>
            <a:r>
              <a:rPr lang="en-US" altLang="en-US" sz="2400"/>
              <a:t>½</a:t>
            </a:r>
            <a:r>
              <a:rPr lang="en-US" altLang="en-US" sz="2400" i="1"/>
              <a:t>h </a:t>
            </a:r>
            <a:r>
              <a:rPr lang="en-US" altLang="en-US" sz="2400"/>
              <a:t>and at ground level can best be described by the ratio:</a:t>
            </a:r>
          </a:p>
        </p:txBody>
      </p:sp>
      <p:sp>
        <p:nvSpPr>
          <p:cNvPr id="95241" name="Text Box 4"/>
          <p:cNvSpPr txBox="1">
            <a:spLocks noChangeArrowheads="1"/>
          </p:cNvSpPr>
          <p:nvPr/>
        </p:nvSpPr>
        <p:spPr bwMode="auto">
          <a:xfrm>
            <a:off x="147638" y="3197225"/>
            <a:ext cx="82740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50000"/>
              </a:lnSpc>
              <a:spcBef>
                <a:spcPct val="0"/>
              </a:spcBef>
              <a:buFontTx/>
              <a:buAutoNum type="alphaUcPeriod"/>
            </a:pPr>
            <a:r>
              <a:rPr lang="en-US" altLang="en-US" sz="2200"/>
              <a:t>1:2:3</a:t>
            </a:r>
          </a:p>
          <a:p>
            <a:pPr>
              <a:lnSpc>
                <a:spcPct val="150000"/>
              </a:lnSpc>
              <a:spcBef>
                <a:spcPct val="0"/>
              </a:spcBef>
              <a:buFontTx/>
              <a:buAutoNum type="alphaUcPeriod"/>
            </a:pPr>
            <a:r>
              <a:rPr lang="en-US" altLang="en-US" sz="2200"/>
              <a:t>1:4:9</a:t>
            </a:r>
          </a:p>
          <a:p>
            <a:pPr>
              <a:lnSpc>
                <a:spcPct val="150000"/>
              </a:lnSpc>
              <a:spcBef>
                <a:spcPct val="0"/>
              </a:spcBef>
              <a:buFontTx/>
              <a:buAutoNum type="alphaUcPeriod"/>
            </a:pPr>
            <a:r>
              <a:rPr lang="en-US" altLang="en-US" sz="2200"/>
              <a:t>3:2:1</a:t>
            </a:r>
          </a:p>
          <a:p>
            <a:pPr>
              <a:lnSpc>
                <a:spcPct val="150000"/>
              </a:lnSpc>
              <a:spcBef>
                <a:spcPct val="0"/>
              </a:spcBef>
              <a:buFontTx/>
              <a:buAutoNum type="alphaUcPeriod"/>
            </a:pPr>
            <a:r>
              <a:rPr lang="en-US" altLang="en-US" sz="2200"/>
              <a:t>9:4:1</a:t>
            </a:r>
          </a:p>
          <a:p>
            <a:pPr>
              <a:lnSpc>
                <a:spcPct val="150000"/>
              </a:lnSpc>
              <a:spcBef>
                <a:spcPct val="0"/>
              </a:spcBef>
              <a:buFontTx/>
              <a:buAutoNum type="alphaUcPeriod"/>
            </a:pPr>
            <a:r>
              <a:rPr lang="en-US" altLang="en-US" sz="2200"/>
              <a:t>10:14:17</a:t>
            </a:r>
          </a:p>
        </p:txBody>
      </p:sp>
      <p:sp>
        <p:nvSpPr>
          <p:cNvPr id="95242" name="TextBox 1"/>
          <p:cNvSpPr txBox="1">
            <a:spLocks noChangeArrowheads="1"/>
          </p:cNvSpPr>
          <p:nvPr/>
        </p:nvSpPr>
        <p:spPr bwMode="auto">
          <a:xfrm>
            <a:off x="4552950" y="3629025"/>
            <a:ext cx="36877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200" b="1">
                <a:solidFill>
                  <a:srgbClr val="FF0000"/>
                </a:solidFill>
              </a:rPr>
              <a:t>Note: </a:t>
            </a:r>
            <a:r>
              <a:rPr lang="en-US" altLang="en-US" sz="2200">
                <a:solidFill>
                  <a:srgbClr val="FF0000"/>
                </a:solidFill>
              </a:rPr>
              <a:t>Choose the </a:t>
            </a:r>
            <a:r>
              <a:rPr lang="en-US" altLang="en-US" sz="2200" b="1">
                <a:solidFill>
                  <a:srgbClr val="FF0000"/>
                </a:solidFill>
              </a:rPr>
              <a:t>best </a:t>
            </a:r>
            <a:r>
              <a:rPr lang="en-US" altLang="en-US" sz="2200">
                <a:solidFill>
                  <a:srgbClr val="FF0000"/>
                </a:solidFill>
              </a:rPr>
              <a:t>answer for the ratio of h:½h:ground level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728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9728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9728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9728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97287" name="Group 17"/>
          <p:cNvGrpSpPr>
            <a:grpSpLocks/>
          </p:cNvGrpSpPr>
          <p:nvPr/>
        </p:nvGrpSpPr>
        <p:grpSpPr bwMode="auto">
          <a:xfrm>
            <a:off x="0" y="0"/>
            <a:ext cx="9144000" cy="1527175"/>
            <a:chOff x="0" y="0"/>
            <a:chExt cx="5760" cy="962"/>
          </a:xfrm>
        </p:grpSpPr>
        <p:pic>
          <p:nvPicPr>
            <p:cNvPr id="97291"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2"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97293"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44040" name="Text Box 6"/>
          <p:cNvSpPr txBox="1">
            <a:spLocks noChangeArrowheads="1"/>
          </p:cNvSpPr>
          <p:nvPr/>
        </p:nvSpPr>
        <p:spPr bwMode="auto">
          <a:xfrm>
            <a:off x="0" y="1527175"/>
            <a:ext cx="91440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defRPr/>
            </a:pPr>
            <a:r>
              <a:rPr lang="en-CA" altLang="en-US" sz="2200" b="1" dirty="0" smtClean="0"/>
              <a:t>Answer:</a:t>
            </a:r>
            <a:r>
              <a:rPr lang="en-CA" altLang="en-US" sz="2200" dirty="0" smtClean="0"/>
              <a:t> E</a:t>
            </a:r>
          </a:p>
          <a:p>
            <a:pPr eaLnBrk="1" hangingPunct="1">
              <a:spcBef>
                <a:spcPts val="600"/>
              </a:spcBef>
              <a:buFontTx/>
              <a:buNone/>
              <a:defRPr/>
            </a:pPr>
            <a:r>
              <a:rPr lang="en-CA" altLang="en-US" sz="2200" b="1" dirty="0" smtClean="0"/>
              <a:t>Justification:</a:t>
            </a:r>
            <a:r>
              <a:rPr lang="en-CA" altLang="en-US" sz="2200" dirty="0" smtClean="0"/>
              <a:t> For this question we will need to use conservation of mechanical energy (the rollercoaster is frictionless so there is no energy converted to heat energy).</a:t>
            </a:r>
          </a:p>
          <a:p>
            <a:pPr eaLnBrk="1" hangingPunct="1">
              <a:spcBef>
                <a:spcPts val="600"/>
              </a:spcBef>
              <a:buFontTx/>
              <a:buNone/>
              <a:defRPr/>
            </a:pPr>
            <a:r>
              <a:rPr lang="en-CA" altLang="en-US" sz="2200" dirty="0" smtClean="0"/>
              <a:t>We can look at each different height of the rollercoaster separately and find out what the speed of the cart is at each level.</a:t>
            </a:r>
          </a:p>
          <a:p>
            <a:pPr marL="457200" indent="-457200" eaLnBrk="1" hangingPunct="1">
              <a:spcBef>
                <a:spcPts val="600"/>
              </a:spcBef>
              <a:buFontTx/>
              <a:buAutoNum type="arabicParenR"/>
              <a:defRPr/>
            </a:pPr>
            <a:r>
              <a:rPr lang="en-CA" altLang="en-US" sz="2200" dirty="0" smtClean="0"/>
              <a:t>At height </a:t>
            </a:r>
            <a:r>
              <a:rPr lang="en-CA" altLang="en-US" sz="2200" i="1" dirty="0" smtClean="0"/>
              <a:t>h</a:t>
            </a:r>
            <a:r>
              <a:rPr lang="en-CA" altLang="en-US" sz="2200" dirty="0" smtClean="0"/>
              <a:t>:</a:t>
            </a:r>
          </a:p>
          <a:p>
            <a:pPr eaLnBrk="1" hangingPunct="1">
              <a:spcBef>
                <a:spcPts val="600"/>
              </a:spcBef>
              <a:buFontTx/>
              <a:buNone/>
              <a:defRPr/>
            </a:pPr>
            <a:r>
              <a:rPr lang="en-US" altLang="en-US" sz="2200" dirty="0" smtClean="0"/>
              <a:t>We know that at this height the speed of the cart</a:t>
            </a:r>
          </a:p>
          <a:p>
            <a:pPr eaLnBrk="1" hangingPunct="1">
              <a:spcBef>
                <a:spcPts val="600"/>
              </a:spcBef>
              <a:buFontTx/>
              <a:buNone/>
              <a:defRPr/>
            </a:pPr>
            <a:r>
              <a:rPr lang="en-US" altLang="en-US" sz="2200" dirty="0" smtClean="0"/>
              <a:t>We can also find out the total mechanical energy (kinetic plus potential) of the cart:</a:t>
            </a:r>
          </a:p>
        </p:txBody>
      </p:sp>
      <p:sp>
        <p:nvSpPr>
          <p:cNvPr id="2" name="Rectangle 1"/>
          <p:cNvSpPr>
            <a:spLocks noRot="1" noChangeAspect="1" noMove="1" noResize="1" noEditPoints="1" noAdjustHandles="1" noChangeArrowheads="1" noChangeShapeType="1" noTextEdit="1"/>
          </p:cNvSpPr>
          <p:nvPr/>
        </p:nvSpPr>
        <p:spPr>
          <a:xfrm>
            <a:off x="6166426" y="4096147"/>
            <a:ext cx="1467902" cy="539571"/>
          </a:xfrm>
          <a:prstGeom prst="rect">
            <a:avLst/>
          </a:prstGeom>
          <a:blipFill rotWithShape="1">
            <a:blip r:embed="rId4"/>
            <a:stretch>
              <a:fillRect r="-5833" b="-21591"/>
            </a:stretch>
          </a:blipFill>
        </p:spPr>
        <p:txBody>
          <a:bodyPr/>
          <a:lstStyle/>
          <a:p>
            <a:pPr>
              <a:defRPr/>
            </a:pPr>
            <a:r>
              <a:rPr lang="en-US">
                <a:noFill/>
              </a:rPr>
              <a:t> </a:t>
            </a:r>
          </a:p>
        </p:txBody>
      </p:sp>
      <p:sp>
        <p:nvSpPr>
          <p:cNvPr id="25" name="Rectangle 24"/>
          <p:cNvSpPr>
            <a:spLocks noRot="1" noChangeAspect="1" noMove="1" noResize="1" noEditPoints="1" noAdjustHandles="1" noChangeArrowheads="1" noChangeShapeType="1" noTextEdit="1"/>
          </p:cNvSpPr>
          <p:nvPr/>
        </p:nvSpPr>
        <p:spPr>
          <a:xfrm>
            <a:off x="9412" y="5502651"/>
            <a:ext cx="9191170" cy="1170833"/>
          </a:xfrm>
          <a:prstGeom prst="rect">
            <a:avLst/>
          </a:prstGeom>
          <a:blipFill rotWithShape="1">
            <a:blip r:embed="rId5"/>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933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9933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9933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9933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99335" name="Group 17"/>
          <p:cNvGrpSpPr>
            <a:grpSpLocks/>
          </p:cNvGrpSpPr>
          <p:nvPr/>
        </p:nvGrpSpPr>
        <p:grpSpPr bwMode="auto">
          <a:xfrm>
            <a:off x="0" y="0"/>
            <a:ext cx="9144000" cy="1527175"/>
            <a:chOff x="0" y="0"/>
            <a:chExt cx="5760" cy="962"/>
          </a:xfrm>
        </p:grpSpPr>
        <p:pic>
          <p:nvPicPr>
            <p:cNvPr id="9934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9934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99336" name="Text Box 6"/>
          <p:cNvSpPr txBox="1">
            <a:spLocks noChangeArrowheads="1"/>
          </p:cNvSpPr>
          <p:nvPr/>
        </p:nvSpPr>
        <p:spPr bwMode="auto">
          <a:xfrm>
            <a:off x="0" y="1527175"/>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AutoNum type="arabicParenR" startAt="2"/>
            </a:pPr>
            <a:r>
              <a:rPr lang="en-CA" altLang="en-US" sz="2200"/>
              <a:t>At height ½</a:t>
            </a:r>
            <a:r>
              <a:rPr lang="en-CA" altLang="en-US" sz="2200" i="1"/>
              <a:t>h</a:t>
            </a:r>
            <a:r>
              <a:rPr lang="en-CA" altLang="en-US" sz="2200"/>
              <a:t>:</a:t>
            </a:r>
          </a:p>
          <a:p>
            <a:pPr eaLnBrk="1" hangingPunct="1">
              <a:spcBef>
                <a:spcPts val="600"/>
              </a:spcBef>
              <a:buFontTx/>
              <a:buNone/>
            </a:pPr>
            <a:r>
              <a:rPr lang="en-US" altLang="en-US" sz="2200"/>
              <a:t>First we need to find out the total mechanical energy (kinetic plus potential) of the cart at ½</a:t>
            </a:r>
            <a:r>
              <a:rPr lang="en-US" altLang="en-US" sz="2200" i="1"/>
              <a:t>h:</a:t>
            </a:r>
          </a:p>
        </p:txBody>
      </p:sp>
      <p:sp>
        <p:nvSpPr>
          <p:cNvPr id="25" name="Rectangle 24"/>
          <p:cNvSpPr>
            <a:spLocks noRot="1" noChangeAspect="1" noMove="1" noResize="1" noEditPoints="1" noAdjustHandles="1" noChangeArrowheads="1" noChangeShapeType="1" noTextEdit="1"/>
          </p:cNvSpPr>
          <p:nvPr/>
        </p:nvSpPr>
        <p:spPr>
          <a:xfrm>
            <a:off x="9412" y="2713618"/>
            <a:ext cx="7138621" cy="853054"/>
          </a:xfrm>
          <a:prstGeom prst="rect">
            <a:avLst/>
          </a:prstGeom>
          <a:blipFill rotWithShape="1">
            <a:blip r:embed="rId4"/>
            <a:stretch>
              <a:fillRect/>
            </a:stretch>
          </a:blipFill>
        </p:spPr>
        <p:txBody>
          <a:bodyPr/>
          <a:lstStyle/>
          <a:p>
            <a:pPr>
              <a:defRPr/>
            </a:pPr>
            <a:r>
              <a:rPr lang="en-US">
                <a:noFill/>
              </a:rPr>
              <a:t> </a:t>
            </a:r>
          </a:p>
        </p:txBody>
      </p:sp>
      <p:sp>
        <p:nvSpPr>
          <p:cNvPr id="99338" name="Text Box 6"/>
          <p:cNvSpPr txBox="1">
            <a:spLocks noChangeArrowheads="1"/>
          </p:cNvSpPr>
          <p:nvPr/>
        </p:nvSpPr>
        <p:spPr bwMode="auto">
          <a:xfrm>
            <a:off x="-19050" y="3548063"/>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Since total mechanical energy is conserved, we know that the total mechanical energy at height </a:t>
            </a:r>
            <a:r>
              <a:rPr lang="en-US" altLang="en-US" sz="2200" i="1"/>
              <a:t>h</a:t>
            </a:r>
            <a:r>
              <a:rPr lang="en-US" altLang="en-US" sz="2200"/>
              <a:t> is the same as at height ½</a:t>
            </a:r>
            <a:r>
              <a:rPr lang="en-US" altLang="en-US" sz="2200" i="1"/>
              <a:t>h:</a:t>
            </a:r>
          </a:p>
        </p:txBody>
      </p:sp>
      <p:sp>
        <p:nvSpPr>
          <p:cNvPr id="15" name="Rectangle 14"/>
          <p:cNvSpPr>
            <a:spLocks noRot="1" noChangeAspect="1" noMove="1" noResize="1" noEditPoints="1" noAdjustHandles="1" noChangeArrowheads="1" noChangeShapeType="1" noTextEdit="1"/>
          </p:cNvSpPr>
          <p:nvPr/>
        </p:nvSpPr>
        <p:spPr>
          <a:xfrm>
            <a:off x="215936" y="4303919"/>
            <a:ext cx="5565432" cy="2331087"/>
          </a:xfrm>
          <a:prstGeom prst="rect">
            <a:avLst/>
          </a:prstGeom>
          <a:blipFill rotWithShape="1">
            <a:blip r:embed="rId5"/>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137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0138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0138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0138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01383" name="Group 17"/>
          <p:cNvGrpSpPr>
            <a:grpSpLocks/>
          </p:cNvGrpSpPr>
          <p:nvPr/>
        </p:nvGrpSpPr>
        <p:grpSpPr bwMode="auto">
          <a:xfrm>
            <a:off x="0" y="0"/>
            <a:ext cx="9144000" cy="1527175"/>
            <a:chOff x="0" y="0"/>
            <a:chExt cx="5760" cy="962"/>
          </a:xfrm>
        </p:grpSpPr>
        <p:pic>
          <p:nvPicPr>
            <p:cNvPr id="10138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10139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01384" name="Text Box 6"/>
          <p:cNvSpPr txBox="1">
            <a:spLocks noChangeArrowheads="1"/>
          </p:cNvSpPr>
          <p:nvPr/>
        </p:nvSpPr>
        <p:spPr bwMode="auto">
          <a:xfrm>
            <a:off x="0" y="1527175"/>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AutoNum type="arabicParenR" startAt="3"/>
            </a:pPr>
            <a:r>
              <a:rPr lang="en-CA" altLang="en-US" sz="2200"/>
              <a:t>At height 0 (ground level):</a:t>
            </a:r>
          </a:p>
          <a:p>
            <a:pPr eaLnBrk="1" hangingPunct="1">
              <a:spcBef>
                <a:spcPts val="600"/>
              </a:spcBef>
              <a:buFontTx/>
              <a:buNone/>
            </a:pPr>
            <a:r>
              <a:rPr lang="en-US" altLang="en-US" sz="2200"/>
              <a:t>First we need to find out the total mechanical energy (kinetic plus potential) of the cart at ground level</a:t>
            </a:r>
            <a:r>
              <a:rPr lang="en-US" altLang="en-US" sz="2200" i="1"/>
              <a:t>:</a:t>
            </a:r>
          </a:p>
        </p:txBody>
      </p:sp>
      <p:sp>
        <p:nvSpPr>
          <p:cNvPr id="25" name="Rectangle 24"/>
          <p:cNvSpPr>
            <a:spLocks noRot="1" noChangeAspect="1" noMove="1" noResize="1" noEditPoints="1" noAdjustHandles="1" noChangeArrowheads="1" noChangeShapeType="1" noTextEdit="1"/>
          </p:cNvSpPr>
          <p:nvPr/>
        </p:nvSpPr>
        <p:spPr>
          <a:xfrm>
            <a:off x="9412" y="2713618"/>
            <a:ext cx="6172908" cy="726161"/>
          </a:xfrm>
          <a:prstGeom prst="rect">
            <a:avLst/>
          </a:prstGeom>
          <a:blipFill rotWithShape="1">
            <a:blip r:embed="rId4"/>
            <a:stretch>
              <a:fillRect/>
            </a:stretch>
          </a:blipFill>
        </p:spPr>
        <p:txBody>
          <a:bodyPr/>
          <a:lstStyle/>
          <a:p>
            <a:pPr>
              <a:defRPr/>
            </a:pPr>
            <a:r>
              <a:rPr lang="en-US">
                <a:noFill/>
              </a:rPr>
              <a:t> </a:t>
            </a:r>
          </a:p>
        </p:txBody>
      </p:sp>
      <p:sp>
        <p:nvSpPr>
          <p:cNvPr id="101386" name="Text Box 6"/>
          <p:cNvSpPr txBox="1">
            <a:spLocks noChangeArrowheads="1"/>
          </p:cNvSpPr>
          <p:nvPr/>
        </p:nvSpPr>
        <p:spPr bwMode="auto">
          <a:xfrm>
            <a:off x="-19050" y="3548063"/>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Since total mechanical energy is conserved, we know that the total mechanical energy at height </a:t>
            </a:r>
            <a:r>
              <a:rPr lang="en-US" altLang="en-US" sz="2200" i="1"/>
              <a:t>h</a:t>
            </a:r>
            <a:r>
              <a:rPr lang="en-US" altLang="en-US" sz="2200"/>
              <a:t> is the same as at ground level</a:t>
            </a:r>
            <a:r>
              <a:rPr lang="en-US" altLang="en-US" sz="2200" i="1"/>
              <a:t>:</a:t>
            </a:r>
          </a:p>
        </p:txBody>
      </p:sp>
      <p:sp>
        <p:nvSpPr>
          <p:cNvPr id="15" name="Rectangle 14"/>
          <p:cNvSpPr>
            <a:spLocks noRot="1" noChangeAspect="1" noMove="1" noResize="1" noEditPoints="1" noAdjustHandles="1" noChangeArrowheads="1" noChangeShapeType="1" noTextEdit="1"/>
          </p:cNvSpPr>
          <p:nvPr/>
        </p:nvSpPr>
        <p:spPr>
          <a:xfrm>
            <a:off x="215936" y="4303919"/>
            <a:ext cx="5565432" cy="1994007"/>
          </a:xfrm>
          <a:prstGeom prst="rect">
            <a:avLst/>
          </a:prstGeom>
          <a:blipFill rotWithShape="1">
            <a:blip r:embed="rId5"/>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126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126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126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127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1271" name="Group 17"/>
          <p:cNvGrpSpPr>
            <a:grpSpLocks/>
          </p:cNvGrpSpPr>
          <p:nvPr/>
        </p:nvGrpSpPr>
        <p:grpSpPr bwMode="auto">
          <a:xfrm>
            <a:off x="0" y="0"/>
            <a:ext cx="9144000" cy="1527175"/>
            <a:chOff x="0" y="0"/>
            <a:chExt cx="5760" cy="962"/>
          </a:xfrm>
        </p:grpSpPr>
        <p:pic>
          <p:nvPicPr>
            <p:cNvPr id="1127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127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1272" name="Text Box 6"/>
          <p:cNvSpPr txBox="1">
            <a:spLocks noChangeArrowheads="1"/>
          </p:cNvSpPr>
          <p:nvPr/>
        </p:nvSpPr>
        <p:spPr bwMode="auto">
          <a:xfrm>
            <a:off x="0" y="15271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A </a:t>
            </a:r>
          </a:p>
          <a:p>
            <a:pPr eaLnBrk="1" hangingPunct="1">
              <a:spcBef>
                <a:spcPts val="600"/>
              </a:spcBef>
              <a:buFontTx/>
              <a:buNone/>
            </a:pPr>
            <a:r>
              <a:rPr lang="en-CA" altLang="en-US" sz="2200" b="1"/>
              <a:t>Justification:</a:t>
            </a:r>
            <a:r>
              <a:rPr lang="en-CA" altLang="en-US" sz="2200"/>
              <a:t>  </a:t>
            </a:r>
            <a:r>
              <a:rPr lang="en-US" altLang="en-US" sz="2200"/>
              <a:t>Total mechanical energy is the sum of all energy. In this question, it is the sum of kinetic and potential energies because the air resistance is neglected. Due to the conservation of energy, the sum of kinetic and potential energies is the same throughout the drop of the object.</a:t>
            </a:r>
          </a:p>
          <a:p>
            <a:pPr eaLnBrk="1" hangingPunct="1">
              <a:spcBef>
                <a:spcPts val="600"/>
              </a:spcBef>
              <a:buFontTx/>
              <a:buNone/>
            </a:pPr>
            <a:r>
              <a:rPr lang="en-US" altLang="en-US" sz="2200"/>
              <a:t>As the object falls down, its velocity increases due to gravity. So, its kinetic energy increases. On the other hand, its height from the ground decreases so the potential energy decreases. Overall, the sums of kinetic and potential energies at any height during the drop are the same.</a:t>
            </a:r>
          </a:p>
          <a:p>
            <a:pPr eaLnBrk="1" hangingPunct="1">
              <a:spcBef>
                <a:spcPts val="600"/>
              </a:spcBef>
              <a:buFontTx/>
              <a:buNone/>
            </a:pPr>
            <a:r>
              <a:rPr lang="en-US" altLang="en-US" sz="2200"/>
              <a:t>Therefore, the total mechanical energy stays the same, the kinetic energy increases and the gravitational potential energy decreases.</a:t>
            </a:r>
          </a:p>
          <a:p>
            <a:pPr eaLnBrk="1" hangingPunct="1">
              <a:spcBef>
                <a:spcPts val="600"/>
              </a:spcBef>
              <a:buFontTx/>
              <a:buNone/>
            </a:pPr>
            <a:r>
              <a:rPr lang="en-US" altLang="en-US" sz="2200"/>
              <a:t>Thus, the answer is kinetic energy only which is option </a:t>
            </a:r>
            <a:r>
              <a:rPr lang="en-US" altLang="en-US" sz="2200" b="1"/>
              <a:t>A</a:t>
            </a:r>
            <a:r>
              <a:rPr lang="en-US" altLang="en-US" sz="2200"/>
              <a:t>.</a:t>
            </a:r>
            <a:endParaRPr lang="en-CA" altLang="en-US" sz="22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342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0342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0342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0343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03431" name="Group 17"/>
          <p:cNvGrpSpPr>
            <a:grpSpLocks/>
          </p:cNvGrpSpPr>
          <p:nvPr/>
        </p:nvGrpSpPr>
        <p:grpSpPr bwMode="auto">
          <a:xfrm>
            <a:off x="0" y="0"/>
            <a:ext cx="9144000" cy="1527175"/>
            <a:chOff x="0" y="0"/>
            <a:chExt cx="5760" cy="962"/>
          </a:xfrm>
        </p:grpSpPr>
        <p:pic>
          <p:nvPicPr>
            <p:cNvPr id="10343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10343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03432" name="Text Box 6"/>
          <p:cNvSpPr txBox="1">
            <a:spLocks noChangeArrowheads="1"/>
          </p:cNvSpPr>
          <p:nvPr/>
        </p:nvSpPr>
        <p:spPr bwMode="auto">
          <a:xfrm>
            <a:off x="0" y="1527175"/>
            <a:ext cx="9144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a:t>Now we can compare the ratios of the speeds at </a:t>
            </a:r>
            <a:r>
              <a:rPr lang="en-US" altLang="en-US" sz="2200" i="1"/>
              <a:t>h, </a:t>
            </a:r>
            <a:r>
              <a:rPr lang="en-US" altLang="en-US" sz="2200"/>
              <a:t>½</a:t>
            </a:r>
            <a:r>
              <a:rPr lang="en-US" altLang="en-US" sz="2200" i="1"/>
              <a:t>h</a:t>
            </a:r>
            <a:r>
              <a:rPr lang="en-US" altLang="en-US" sz="2200"/>
              <a:t> and ground level: </a:t>
            </a:r>
          </a:p>
          <a:p>
            <a:pPr eaLnBrk="1" hangingPunct="1">
              <a:spcBef>
                <a:spcPts val="600"/>
              </a:spcBef>
              <a:buFontTx/>
              <a:buNone/>
            </a:pPr>
            <a:r>
              <a:rPr lang="en-US" altLang="en-US" sz="2200"/>
              <a:t>1 : 1,4 : 1,7 </a:t>
            </a:r>
          </a:p>
          <a:p>
            <a:pPr eaLnBrk="1" hangingPunct="1">
              <a:spcBef>
                <a:spcPts val="600"/>
              </a:spcBef>
              <a:buFontTx/>
              <a:buNone/>
            </a:pPr>
            <a:r>
              <a:rPr lang="en-US" altLang="en-US" sz="2200"/>
              <a:t>This ratio expressed to the nearest integer ratio is 10:14 :17</a:t>
            </a:r>
          </a:p>
          <a:p>
            <a:pPr eaLnBrk="1" hangingPunct="1">
              <a:spcBef>
                <a:spcPts val="600"/>
              </a:spcBef>
              <a:buFontTx/>
              <a:buNone/>
            </a:pPr>
            <a:r>
              <a:rPr lang="en-US" altLang="en-US" sz="2200"/>
              <a:t>Therefore the correct answer is </a:t>
            </a:r>
            <a:r>
              <a:rPr lang="en-US" altLang="en-US" sz="2200" b="1"/>
              <a:t>E</a:t>
            </a:r>
            <a:r>
              <a:rPr lang="en-US" altLang="en-US" sz="220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0547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0547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0547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0547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05479" name="Group 17"/>
          <p:cNvGrpSpPr>
            <a:grpSpLocks/>
          </p:cNvGrpSpPr>
          <p:nvPr/>
        </p:nvGrpSpPr>
        <p:grpSpPr bwMode="auto">
          <a:xfrm>
            <a:off x="0" y="0"/>
            <a:ext cx="9144000" cy="1527175"/>
            <a:chOff x="0" y="0"/>
            <a:chExt cx="5760" cy="962"/>
          </a:xfrm>
        </p:grpSpPr>
        <p:pic>
          <p:nvPicPr>
            <p:cNvPr id="10548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XIII</a:t>
              </a:r>
              <a:endParaRPr lang="en-CA" altLang="en-US" sz="3600" b="1">
                <a:solidFill>
                  <a:schemeClr val="bg1"/>
                </a:solidFill>
              </a:endParaRPr>
            </a:p>
          </p:txBody>
        </p:sp>
        <p:sp>
          <p:nvSpPr>
            <p:cNvPr id="10548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05480" name="Rectangle 2"/>
          <p:cNvSpPr>
            <a:spLocks noChangeArrowheads="1"/>
          </p:cNvSpPr>
          <p:nvPr/>
        </p:nvSpPr>
        <p:spPr bwMode="auto">
          <a:xfrm>
            <a:off x="-14288" y="1527175"/>
            <a:ext cx="9158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 spring is placed on a table and compressed past its equilibrium point by a distance of ∆</a:t>
            </a:r>
            <a:r>
              <a:rPr lang="en-US" altLang="en-US" sz="2400" i="1"/>
              <a:t>x</a:t>
            </a:r>
            <a:r>
              <a:rPr lang="en-US" altLang="en-US" sz="2400"/>
              <a:t> as shown in the diagram below:</a:t>
            </a:r>
            <a:endParaRPr lang="en-US" altLang="en-US" sz="2400" i="1"/>
          </a:p>
        </p:txBody>
      </p:sp>
      <p:pic>
        <p:nvPicPr>
          <p:cNvPr id="105481" name="Picture 11"/>
          <p:cNvPicPr>
            <a:picLocks noChangeAspect="1" noChangeArrowheads="1"/>
          </p:cNvPicPr>
          <p:nvPr/>
        </p:nvPicPr>
        <p:blipFill>
          <a:blip r:embed="rId4">
            <a:extLst>
              <a:ext uri="{28A0092B-C50C-407E-A947-70E740481C1C}">
                <a14:useLocalDpi xmlns:a14="http://schemas.microsoft.com/office/drawing/2010/main" val="0"/>
              </a:ext>
            </a:extLst>
          </a:blip>
          <a:srcRect l="30383" t="13446" r="34174" b="52524"/>
          <a:stretch>
            <a:fillRect/>
          </a:stretch>
        </p:blipFill>
        <p:spPr bwMode="auto">
          <a:xfrm>
            <a:off x="1244600" y="2403475"/>
            <a:ext cx="3892550" cy="240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5482" name="Rectangle 2"/>
          <p:cNvSpPr>
            <a:spLocks noChangeArrowheads="1"/>
          </p:cNvSpPr>
          <p:nvPr/>
        </p:nvSpPr>
        <p:spPr bwMode="auto">
          <a:xfrm>
            <a:off x="-14288" y="4703763"/>
            <a:ext cx="8921751"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Assume that the spring is being held in place by an external force until time 1, which is the instant that this force is removed from the mass (this is the moment before the mass starts moving due to the expansion of the spring). At time 1 the system begins with exactly </a:t>
            </a:r>
            <a:r>
              <a:rPr lang="en-US" altLang="en-US" sz="2400" b="1"/>
              <a:t>6 J </a:t>
            </a:r>
            <a:r>
              <a:rPr lang="en-US" altLang="en-US" sz="2400"/>
              <a:t>of energy.</a:t>
            </a:r>
            <a:endParaRPr lang="en-US" altLang="en-US" sz="2400" i="1"/>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l="3806" t="9380" r="14597" b="1437"/>
          <a:stretch>
            <a:fillRect/>
          </a:stretch>
        </p:blipFill>
        <p:spPr bwMode="auto">
          <a:xfrm>
            <a:off x="382588" y="2401888"/>
            <a:ext cx="4189412" cy="418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07524"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07525"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07526"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07527"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07528" name="Group 17"/>
          <p:cNvGrpSpPr>
            <a:grpSpLocks/>
          </p:cNvGrpSpPr>
          <p:nvPr/>
        </p:nvGrpSpPr>
        <p:grpSpPr bwMode="auto">
          <a:xfrm>
            <a:off x="0" y="0"/>
            <a:ext cx="9144000" cy="1527175"/>
            <a:chOff x="0" y="0"/>
            <a:chExt cx="5760" cy="962"/>
          </a:xfrm>
        </p:grpSpPr>
        <p:pic>
          <p:nvPicPr>
            <p:cNvPr id="107532"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XIII continued</a:t>
              </a:r>
              <a:endParaRPr lang="en-CA" altLang="en-US" sz="3600" b="1">
                <a:solidFill>
                  <a:schemeClr val="bg1"/>
                </a:solidFill>
              </a:endParaRPr>
            </a:p>
          </p:txBody>
        </p:sp>
        <p:sp>
          <p:nvSpPr>
            <p:cNvPr id="10753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07529" name="Rectangle 2"/>
          <p:cNvSpPr>
            <a:spLocks noChangeArrowheads="1"/>
          </p:cNvSpPr>
          <p:nvPr/>
        </p:nvSpPr>
        <p:spPr bwMode="auto">
          <a:xfrm>
            <a:off x="-14288" y="1527175"/>
            <a:ext cx="89217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Based on the diagram what are possible representations of the energy distribution of the system at </a:t>
            </a:r>
            <a:r>
              <a:rPr lang="en-US" altLang="en-US" sz="2400" b="1"/>
              <a:t>time 1</a:t>
            </a:r>
            <a:r>
              <a:rPr lang="en-US" altLang="en-US" sz="2400"/>
              <a:t>? Choose </a:t>
            </a:r>
            <a:r>
              <a:rPr lang="en-US" altLang="en-US" sz="2400" i="1"/>
              <a:t>all</a:t>
            </a:r>
            <a:r>
              <a:rPr lang="en-US" altLang="en-US" sz="2400"/>
              <a:t> that apply:</a:t>
            </a:r>
          </a:p>
        </p:txBody>
      </p:sp>
      <p:sp>
        <p:nvSpPr>
          <p:cNvPr id="107530" name="Text Box 4"/>
          <p:cNvSpPr txBox="1">
            <a:spLocks noChangeArrowheads="1"/>
          </p:cNvSpPr>
          <p:nvPr/>
        </p:nvSpPr>
        <p:spPr bwMode="auto">
          <a:xfrm>
            <a:off x="5470525" y="4011613"/>
            <a:ext cx="184308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50000"/>
              </a:lnSpc>
              <a:spcBef>
                <a:spcPct val="0"/>
              </a:spcBef>
              <a:buFontTx/>
              <a:buAutoNum type="alphaUcPeriod"/>
            </a:pPr>
            <a:r>
              <a:rPr lang="en-US" altLang="en-US" sz="2200"/>
              <a:t>i only</a:t>
            </a:r>
          </a:p>
          <a:p>
            <a:pPr>
              <a:lnSpc>
                <a:spcPct val="150000"/>
              </a:lnSpc>
              <a:spcBef>
                <a:spcPct val="0"/>
              </a:spcBef>
              <a:buFontTx/>
              <a:buAutoNum type="alphaUcPeriod"/>
            </a:pPr>
            <a:r>
              <a:rPr lang="en-US" altLang="en-US" sz="2200"/>
              <a:t>ii only</a:t>
            </a:r>
          </a:p>
          <a:p>
            <a:pPr>
              <a:lnSpc>
                <a:spcPct val="150000"/>
              </a:lnSpc>
              <a:spcBef>
                <a:spcPct val="0"/>
              </a:spcBef>
              <a:buFontTx/>
              <a:buAutoNum type="alphaUcPeriod"/>
            </a:pPr>
            <a:r>
              <a:rPr lang="en-US" altLang="en-US" sz="2200"/>
              <a:t>i &amp; iv</a:t>
            </a:r>
          </a:p>
          <a:p>
            <a:pPr>
              <a:lnSpc>
                <a:spcPct val="150000"/>
              </a:lnSpc>
              <a:spcBef>
                <a:spcPct val="0"/>
              </a:spcBef>
              <a:buFontTx/>
              <a:buAutoNum type="alphaUcPeriod"/>
            </a:pPr>
            <a:r>
              <a:rPr lang="en-US" altLang="en-US" sz="2200"/>
              <a:t>ii &amp; iv</a:t>
            </a:r>
          </a:p>
          <a:p>
            <a:pPr>
              <a:lnSpc>
                <a:spcPct val="150000"/>
              </a:lnSpc>
              <a:spcBef>
                <a:spcPct val="0"/>
              </a:spcBef>
              <a:buFontTx/>
              <a:buAutoNum type="alphaUcPeriod"/>
            </a:pPr>
            <a:r>
              <a:rPr lang="en-US" altLang="en-US" sz="2200"/>
              <a:t>iii only</a:t>
            </a:r>
          </a:p>
        </p:txBody>
      </p:sp>
      <p:sp>
        <p:nvSpPr>
          <p:cNvPr id="107531" name="TextBox 1"/>
          <p:cNvSpPr txBox="1">
            <a:spLocks noChangeArrowheads="1"/>
          </p:cNvSpPr>
          <p:nvPr/>
        </p:nvSpPr>
        <p:spPr bwMode="auto">
          <a:xfrm>
            <a:off x="4572000" y="2432050"/>
            <a:ext cx="45545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200" b="1">
                <a:solidFill>
                  <a:srgbClr val="FF0000"/>
                </a:solidFill>
              </a:rPr>
              <a:t>Note: </a:t>
            </a:r>
            <a:r>
              <a:rPr lang="en-US" altLang="en-US" sz="2200">
                <a:solidFill>
                  <a:srgbClr val="FF0000"/>
                </a:solidFill>
              </a:rPr>
              <a:t>Each block represents 1 J of energy, blocks above the line are positive energies and blocks below the line are negative energies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957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0957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0957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0957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09575" name="Group 17"/>
          <p:cNvGrpSpPr>
            <a:grpSpLocks/>
          </p:cNvGrpSpPr>
          <p:nvPr/>
        </p:nvGrpSpPr>
        <p:grpSpPr bwMode="auto">
          <a:xfrm>
            <a:off x="0" y="0"/>
            <a:ext cx="9144000" cy="1527175"/>
            <a:chOff x="0" y="0"/>
            <a:chExt cx="5760" cy="962"/>
          </a:xfrm>
        </p:grpSpPr>
        <p:pic>
          <p:nvPicPr>
            <p:cNvPr id="10957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0957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09576" name="Text Box 6"/>
          <p:cNvSpPr txBox="1">
            <a:spLocks noChangeArrowheads="1"/>
          </p:cNvSpPr>
          <p:nvPr/>
        </p:nvSpPr>
        <p:spPr bwMode="auto">
          <a:xfrm>
            <a:off x="0" y="1527175"/>
            <a:ext cx="9277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C</a:t>
            </a:r>
          </a:p>
          <a:p>
            <a:pPr eaLnBrk="1" hangingPunct="1">
              <a:spcBef>
                <a:spcPts val="600"/>
              </a:spcBef>
              <a:buFontTx/>
              <a:buNone/>
            </a:pPr>
            <a:r>
              <a:rPr lang="en-CA" altLang="en-US" sz="2200" b="1"/>
              <a:t>Justification:</a:t>
            </a:r>
            <a:r>
              <a:rPr lang="en-CA" altLang="en-US" sz="2200"/>
              <a:t> </a:t>
            </a:r>
            <a:r>
              <a:rPr lang="en-US" altLang="en-US" sz="2200"/>
              <a:t>To answer this question we need to identify the possible </a:t>
            </a:r>
            <a:r>
              <a:rPr lang="en-US" altLang="en-US" sz="2200" i="1"/>
              <a:t>PE</a:t>
            </a:r>
            <a:r>
              <a:rPr lang="en-US" altLang="en-US" sz="2200" i="1" baseline="-25000"/>
              <a:t>elastic</a:t>
            </a:r>
            <a:r>
              <a:rPr lang="en-US" altLang="en-US" sz="2200"/>
              <a:t> (potential elastic energy), </a:t>
            </a:r>
            <a:r>
              <a:rPr lang="en-US" altLang="en-US" sz="2200" i="1"/>
              <a:t>PE</a:t>
            </a:r>
            <a:r>
              <a:rPr lang="en-US" altLang="en-US" sz="2200" i="1" baseline="-25000"/>
              <a:t>gravtitational</a:t>
            </a:r>
            <a:r>
              <a:rPr lang="en-US" altLang="en-US" sz="2200" baseline="-25000"/>
              <a:t> </a:t>
            </a:r>
            <a:r>
              <a:rPr lang="en-US" altLang="en-US" sz="2200"/>
              <a:t>(potential gravitational energy) and </a:t>
            </a:r>
            <a:r>
              <a:rPr lang="en-US" altLang="en-US" sz="2200" i="1"/>
              <a:t>KE</a:t>
            </a:r>
            <a:r>
              <a:rPr lang="en-US" altLang="en-US" sz="2200"/>
              <a:t> (kinetic energy) at time 1.</a:t>
            </a:r>
          </a:p>
          <a:p>
            <a:pPr eaLnBrk="1" hangingPunct="1">
              <a:spcBef>
                <a:spcPts val="600"/>
              </a:spcBef>
              <a:buFontTx/>
              <a:buNone/>
            </a:pPr>
            <a:r>
              <a:rPr lang="en-US" altLang="en-US" sz="2200" i="1"/>
              <a:t>PE</a:t>
            </a:r>
            <a:r>
              <a:rPr lang="en-US" altLang="en-US" sz="2200" i="1" baseline="-25000"/>
              <a:t>elastic</a:t>
            </a:r>
            <a:r>
              <a:rPr lang="en-US" altLang="en-US" sz="2200"/>
              <a:t>: The spring is compressed by ∆</a:t>
            </a:r>
            <a:r>
              <a:rPr lang="en-US" altLang="en-US" sz="2200" i="1"/>
              <a:t>x</a:t>
            </a:r>
            <a:r>
              <a:rPr lang="en-US" altLang="en-US" sz="2200"/>
              <a:t> and therefore there is potential energy stored in the spring. </a:t>
            </a:r>
            <a:r>
              <a:rPr lang="en-US" altLang="en-US" sz="2200" i="1"/>
              <a:t>PE</a:t>
            </a:r>
            <a:r>
              <a:rPr lang="en-US" altLang="en-US" sz="2200" i="1" baseline="-25000"/>
              <a:t>elastic</a:t>
            </a:r>
            <a:r>
              <a:rPr lang="en-US" altLang="en-US" sz="2200"/>
              <a:t> = ½∆</a:t>
            </a:r>
            <a:r>
              <a:rPr lang="en-US" altLang="en-US" sz="2200" i="1"/>
              <a:t>x</a:t>
            </a:r>
            <a:r>
              <a:rPr lang="en-US" altLang="en-US" sz="2200" baseline="30000"/>
              <a:t>2</a:t>
            </a:r>
            <a:r>
              <a:rPr lang="en-US" altLang="en-US" sz="2200"/>
              <a:t>. This means that </a:t>
            </a:r>
            <a:r>
              <a:rPr lang="en-US" altLang="en-US" sz="2200" i="1"/>
              <a:t>PE</a:t>
            </a:r>
            <a:r>
              <a:rPr lang="en-US" altLang="en-US" sz="2200" i="1" baseline="-25000"/>
              <a:t>elastic</a:t>
            </a:r>
            <a:r>
              <a:rPr lang="en-US" altLang="en-US" sz="2200"/>
              <a:t> must be greater than zero (because ∆</a:t>
            </a:r>
            <a:r>
              <a:rPr lang="en-US" altLang="en-US" sz="2200" i="1"/>
              <a:t>x</a:t>
            </a:r>
            <a:r>
              <a:rPr lang="en-US" altLang="en-US" sz="2200" baseline="30000"/>
              <a:t>2</a:t>
            </a:r>
            <a:r>
              <a:rPr lang="en-US" altLang="en-US" sz="2200" i="1"/>
              <a:t> </a:t>
            </a:r>
            <a:r>
              <a:rPr lang="en-US" altLang="en-US" sz="2200"/>
              <a:t>is squared).</a:t>
            </a:r>
          </a:p>
          <a:p>
            <a:pPr eaLnBrk="1" hangingPunct="1">
              <a:spcBef>
                <a:spcPts val="600"/>
              </a:spcBef>
              <a:buFontTx/>
              <a:buNone/>
            </a:pPr>
            <a:r>
              <a:rPr lang="en-US" altLang="en-US" sz="2200" i="1"/>
              <a:t>PE</a:t>
            </a:r>
            <a:r>
              <a:rPr lang="en-US" altLang="en-US" sz="2200" i="1" baseline="-25000"/>
              <a:t>gravtitational</a:t>
            </a:r>
            <a:r>
              <a:rPr lang="en-US" altLang="en-US" sz="2200"/>
              <a:t>: The potential energy due to gravity depends on where you choose the origin to be. Therefore, </a:t>
            </a:r>
            <a:r>
              <a:rPr lang="en-US" altLang="en-US" sz="2200" i="1"/>
              <a:t>PE</a:t>
            </a:r>
            <a:r>
              <a:rPr lang="en-US" altLang="en-US" sz="2200" i="1" baseline="-25000"/>
              <a:t>gravtitational</a:t>
            </a:r>
            <a:r>
              <a:rPr lang="en-US" altLang="en-US" sz="2200" baseline="-25000"/>
              <a:t> </a:t>
            </a:r>
            <a:r>
              <a:rPr lang="en-US" altLang="en-US" sz="2200"/>
              <a:t>can be negative, zero or positive because </a:t>
            </a:r>
            <a:r>
              <a:rPr lang="en-US" altLang="en-US" sz="2200" i="1"/>
              <a:t>PE</a:t>
            </a:r>
            <a:r>
              <a:rPr lang="en-US" altLang="en-US" sz="2200" i="1" baseline="-25000"/>
              <a:t>gravtitational</a:t>
            </a:r>
            <a:r>
              <a:rPr lang="en-US" altLang="en-US" sz="2200" baseline="-25000"/>
              <a:t> </a:t>
            </a:r>
            <a:r>
              <a:rPr lang="en-US" altLang="en-US" sz="2200"/>
              <a:t>= </a:t>
            </a:r>
            <a:r>
              <a:rPr lang="en-US" altLang="en-US" sz="2200" i="1"/>
              <a:t>m</a:t>
            </a:r>
            <a:r>
              <a:rPr lang="en-US" altLang="en-US" sz="2200" b="1" i="1"/>
              <a:t>g</a:t>
            </a:r>
            <a:r>
              <a:rPr lang="en-US" altLang="en-US" sz="2200" i="1"/>
              <a:t>h</a:t>
            </a:r>
            <a:r>
              <a:rPr lang="en-US" altLang="en-US" sz="2200"/>
              <a:t>, where </a:t>
            </a:r>
            <a:r>
              <a:rPr lang="en-US" altLang="en-US" sz="2200" i="1"/>
              <a:t>h</a:t>
            </a:r>
            <a:r>
              <a:rPr lang="en-US" altLang="en-US" sz="2200"/>
              <a:t> depends on where the origin is</a:t>
            </a:r>
            <a:r>
              <a:rPr lang="en-US" altLang="en-US" sz="2200" b="1"/>
              <a:t> chosen </a:t>
            </a:r>
            <a:r>
              <a:rPr lang="en-US" altLang="en-US" sz="2200"/>
              <a:t>to be. </a:t>
            </a:r>
          </a:p>
          <a:p>
            <a:pPr eaLnBrk="1" hangingPunct="1">
              <a:spcBef>
                <a:spcPts val="600"/>
              </a:spcBef>
              <a:buFontTx/>
              <a:buNone/>
            </a:pPr>
            <a:r>
              <a:rPr lang="en-US" altLang="en-US" sz="2200"/>
              <a:t>If the origin is </a:t>
            </a:r>
            <a:r>
              <a:rPr lang="en-US" altLang="en-US" sz="2200" b="1"/>
              <a:t>above </a:t>
            </a:r>
            <a:r>
              <a:rPr lang="en-US" altLang="en-US" sz="2200"/>
              <a:t>the table </a:t>
            </a:r>
            <a:r>
              <a:rPr lang="en-US" altLang="en-US" sz="2200" i="1"/>
              <a:t>PE</a:t>
            </a:r>
            <a:r>
              <a:rPr lang="en-US" altLang="en-US" sz="2200" i="1" baseline="-25000"/>
              <a:t>gravtitational</a:t>
            </a:r>
            <a:r>
              <a:rPr lang="en-US" altLang="en-US" sz="2200" baseline="-25000"/>
              <a:t> </a:t>
            </a:r>
            <a:r>
              <a:rPr lang="en-US" altLang="en-US" sz="2200"/>
              <a:t>&lt; 0, if the origin is </a:t>
            </a:r>
            <a:r>
              <a:rPr lang="en-US" altLang="en-US" sz="2200" b="1"/>
              <a:t>along </a:t>
            </a:r>
            <a:r>
              <a:rPr lang="en-US" altLang="en-US" sz="2200"/>
              <a:t>the table </a:t>
            </a:r>
            <a:r>
              <a:rPr lang="en-US" altLang="en-US" sz="2200" i="1"/>
              <a:t>PE</a:t>
            </a:r>
            <a:r>
              <a:rPr lang="en-US" altLang="en-US" sz="2200" i="1" baseline="-25000"/>
              <a:t>gravtitational</a:t>
            </a:r>
            <a:r>
              <a:rPr lang="en-US" altLang="en-US" sz="2200" baseline="-25000"/>
              <a:t> </a:t>
            </a:r>
            <a:r>
              <a:rPr lang="en-US" altLang="en-US" sz="2200"/>
              <a:t>= 0, and if the origin is </a:t>
            </a:r>
            <a:r>
              <a:rPr lang="en-US" altLang="en-US" sz="2200" b="1"/>
              <a:t>below </a:t>
            </a:r>
            <a:r>
              <a:rPr lang="en-US" altLang="en-US" sz="2200"/>
              <a:t>the table </a:t>
            </a:r>
            <a:r>
              <a:rPr lang="en-US" altLang="en-US" sz="2200" i="1"/>
              <a:t>PE</a:t>
            </a:r>
            <a:r>
              <a:rPr lang="en-US" altLang="en-US" sz="2200" i="1" baseline="-25000"/>
              <a:t>gravtitational </a:t>
            </a:r>
            <a:r>
              <a:rPr lang="en-US" altLang="en-US" sz="2200"/>
              <a:t>&gt; 0.</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1161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1162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1162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1162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11623" name="Group 17"/>
          <p:cNvGrpSpPr>
            <a:grpSpLocks/>
          </p:cNvGrpSpPr>
          <p:nvPr/>
        </p:nvGrpSpPr>
        <p:grpSpPr bwMode="auto">
          <a:xfrm>
            <a:off x="0" y="0"/>
            <a:ext cx="9144000" cy="1527175"/>
            <a:chOff x="0" y="0"/>
            <a:chExt cx="5760" cy="962"/>
          </a:xfrm>
        </p:grpSpPr>
        <p:pic>
          <p:nvPicPr>
            <p:cNvPr id="11162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11162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11624" name="Text Box 6"/>
          <p:cNvSpPr txBox="1">
            <a:spLocks noChangeArrowheads="1"/>
          </p:cNvSpPr>
          <p:nvPr/>
        </p:nvSpPr>
        <p:spPr bwMode="auto">
          <a:xfrm>
            <a:off x="0" y="1527175"/>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i="1"/>
              <a:t>KE</a:t>
            </a:r>
            <a:r>
              <a:rPr lang="en-US" altLang="en-US" sz="2200"/>
              <a:t>: The equation for the kinetic energy of an object is </a:t>
            </a:r>
            <a:r>
              <a:rPr lang="en-US" altLang="en-US" sz="2200" i="1"/>
              <a:t>KE</a:t>
            </a:r>
            <a:r>
              <a:rPr lang="en-US" altLang="en-US" sz="2200"/>
              <a:t> = ½</a:t>
            </a:r>
            <a:r>
              <a:rPr lang="en-US" altLang="en-US" sz="2200" i="1"/>
              <a:t>m</a:t>
            </a:r>
            <a:r>
              <a:rPr lang="en-US" altLang="en-US" sz="2200" b="1" i="1"/>
              <a:t>v</a:t>
            </a:r>
            <a:r>
              <a:rPr lang="en-US" altLang="en-US" sz="2200" baseline="30000"/>
              <a:t>2</a:t>
            </a:r>
            <a:r>
              <a:rPr lang="en-US" altLang="en-US" sz="2200"/>
              <a:t>. At time 1 we know that the initial velocity is zero (the mass has not started moving yet), therefore this must mean that </a:t>
            </a:r>
            <a:r>
              <a:rPr lang="en-US" altLang="en-US" sz="2200" i="1"/>
              <a:t>KE</a:t>
            </a:r>
            <a:r>
              <a:rPr lang="en-US" altLang="en-US" sz="2200"/>
              <a:t> = 0. </a:t>
            </a:r>
          </a:p>
          <a:p>
            <a:pPr eaLnBrk="1" hangingPunct="1">
              <a:spcBef>
                <a:spcPts val="600"/>
              </a:spcBef>
              <a:buFontTx/>
              <a:buNone/>
            </a:pPr>
            <a:endParaRPr lang="en-US" altLang="en-US" sz="2200" i="1"/>
          </a:p>
          <a:p>
            <a:pPr eaLnBrk="1" hangingPunct="1">
              <a:spcBef>
                <a:spcPts val="600"/>
              </a:spcBef>
              <a:buFontTx/>
              <a:buNone/>
            </a:pPr>
            <a:r>
              <a:rPr lang="en-US" altLang="en-US" sz="2200"/>
              <a:t>If we look at the possible options for the energy distribution of the system at time 1, we can see that all satisfy the condition that there are 6J of energy in the system. We can discount options (ii) and (iii) since they show a positive amount of kinetic energy, and we know this must be zero. Both options (i) and (iv) have positive </a:t>
            </a:r>
            <a:r>
              <a:rPr lang="en-US" altLang="en-US" sz="2200" i="1"/>
              <a:t>PE</a:t>
            </a:r>
            <a:r>
              <a:rPr lang="en-US" altLang="en-US" sz="2200" i="1" baseline="-25000"/>
              <a:t>elastic</a:t>
            </a:r>
            <a:r>
              <a:rPr lang="en-US" altLang="en-US" sz="2200"/>
              <a:t>, which we know must be true. Option (i) has positive </a:t>
            </a:r>
            <a:r>
              <a:rPr lang="en-US" altLang="en-US" sz="2200" i="1"/>
              <a:t>PE</a:t>
            </a:r>
            <a:r>
              <a:rPr lang="en-US" altLang="en-US" sz="2200" i="1" baseline="-25000"/>
              <a:t>gravtitational</a:t>
            </a:r>
            <a:r>
              <a:rPr lang="en-US" altLang="en-US" sz="2200" baseline="-25000"/>
              <a:t>:</a:t>
            </a:r>
            <a:r>
              <a:rPr lang="en-US" altLang="en-US" sz="2200"/>
              <a:t>, while option (iv) has negative </a:t>
            </a:r>
            <a:r>
              <a:rPr lang="en-US" altLang="en-US" sz="2200" i="1"/>
              <a:t>PE</a:t>
            </a:r>
            <a:r>
              <a:rPr lang="en-US" altLang="en-US" sz="2200" i="1" baseline="-25000"/>
              <a:t>gravtitational</a:t>
            </a:r>
            <a:r>
              <a:rPr lang="en-US" altLang="en-US" sz="2200"/>
              <a:t>. Since we know </a:t>
            </a:r>
            <a:r>
              <a:rPr lang="en-US" altLang="en-US" sz="2200" i="1"/>
              <a:t>PE</a:t>
            </a:r>
            <a:r>
              <a:rPr lang="en-US" altLang="en-US" sz="2200" i="1" baseline="-25000"/>
              <a:t>gravtitational</a:t>
            </a:r>
            <a:r>
              <a:rPr lang="en-US" altLang="en-US" sz="2200" baseline="-25000"/>
              <a:t> </a:t>
            </a:r>
            <a:r>
              <a:rPr lang="en-US" altLang="en-US" sz="2200"/>
              <a:t>can be both positive and negative, both options (i) and (iv) could be true. Therefore the correct answer is </a:t>
            </a:r>
            <a:r>
              <a:rPr lang="en-US" altLang="en-US" sz="2200" b="1"/>
              <a:t>C</a:t>
            </a:r>
            <a:r>
              <a:rPr lang="en-US" altLang="en-US" sz="2200"/>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1366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1366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1366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1367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13671" name="Group 17"/>
          <p:cNvGrpSpPr>
            <a:grpSpLocks/>
          </p:cNvGrpSpPr>
          <p:nvPr/>
        </p:nvGrpSpPr>
        <p:grpSpPr bwMode="auto">
          <a:xfrm>
            <a:off x="0" y="0"/>
            <a:ext cx="9144000" cy="1527175"/>
            <a:chOff x="0" y="0"/>
            <a:chExt cx="5760" cy="962"/>
          </a:xfrm>
        </p:grpSpPr>
        <p:pic>
          <p:nvPicPr>
            <p:cNvPr id="11367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XIV</a:t>
              </a:r>
              <a:endParaRPr lang="en-CA" altLang="en-US" sz="3600" b="1">
                <a:solidFill>
                  <a:schemeClr val="bg1"/>
                </a:solidFill>
              </a:endParaRPr>
            </a:p>
          </p:txBody>
        </p:sp>
        <p:sp>
          <p:nvSpPr>
            <p:cNvPr id="11367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13672" name="Rectangle 2"/>
          <p:cNvSpPr>
            <a:spLocks noChangeArrowheads="1"/>
          </p:cNvSpPr>
          <p:nvPr/>
        </p:nvSpPr>
        <p:spPr bwMode="auto">
          <a:xfrm>
            <a:off x="-14288" y="1527175"/>
            <a:ext cx="9158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 spring is placed on a table and compressed past its equilibrium point by a distance of ∆</a:t>
            </a:r>
            <a:r>
              <a:rPr lang="en-US" altLang="en-US" sz="2400" i="1"/>
              <a:t>x</a:t>
            </a:r>
            <a:r>
              <a:rPr lang="en-US" altLang="en-US" sz="2400"/>
              <a:t> as shown in the diagram below:</a:t>
            </a:r>
            <a:endParaRPr lang="en-US" altLang="en-US" sz="2400" i="1"/>
          </a:p>
        </p:txBody>
      </p:sp>
      <p:pic>
        <p:nvPicPr>
          <p:cNvPr id="113673" name="Picture 11"/>
          <p:cNvPicPr>
            <a:picLocks noChangeAspect="1" noChangeArrowheads="1"/>
          </p:cNvPicPr>
          <p:nvPr/>
        </p:nvPicPr>
        <p:blipFill>
          <a:blip r:embed="rId4">
            <a:extLst>
              <a:ext uri="{28A0092B-C50C-407E-A947-70E740481C1C}">
                <a14:useLocalDpi xmlns:a14="http://schemas.microsoft.com/office/drawing/2010/main" val="0"/>
              </a:ext>
            </a:extLst>
          </a:blip>
          <a:srcRect l="30383" t="13446" r="34174" b="52524"/>
          <a:stretch>
            <a:fillRect/>
          </a:stretch>
        </p:blipFill>
        <p:spPr bwMode="auto">
          <a:xfrm>
            <a:off x="1244600" y="2298700"/>
            <a:ext cx="3892550" cy="240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674" name="Rectangle 2"/>
          <p:cNvSpPr>
            <a:spLocks noChangeArrowheads="1"/>
          </p:cNvSpPr>
          <p:nvPr/>
        </p:nvSpPr>
        <p:spPr bwMode="auto">
          <a:xfrm>
            <a:off x="-14288" y="4567238"/>
            <a:ext cx="8921751"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Assume that the spring is being held in place by an external force until time 1, which is the instant that this force is removed from the mass. At time 1 the system begins with exactly </a:t>
            </a:r>
            <a:r>
              <a:rPr lang="en-US" altLang="en-US" sz="2400" b="1"/>
              <a:t>6 J </a:t>
            </a:r>
            <a:r>
              <a:rPr lang="en-US" altLang="en-US" sz="2400"/>
              <a:t>of energy. Time 2 is the moment when the spring and the mass lose contact (this is when the spring reaches its equilibrium length).</a:t>
            </a:r>
            <a:endParaRPr lang="en-US" altLang="en-US" sz="2400" i="1"/>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a:extLst>
              <a:ext uri="{28A0092B-C50C-407E-A947-70E740481C1C}">
                <a14:useLocalDpi xmlns:a14="http://schemas.microsoft.com/office/drawing/2010/main" val="0"/>
              </a:ext>
            </a:extLst>
          </a:blip>
          <a:srcRect l="8244" t="9114" r="13358" b="1500"/>
          <a:stretch>
            <a:fillRect/>
          </a:stretch>
        </p:blipFill>
        <p:spPr bwMode="auto">
          <a:xfrm>
            <a:off x="0" y="2286000"/>
            <a:ext cx="44799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15716"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15717"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15718"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15719"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15720" name="Group 17"/>
          <p:cNvGrpSpPr>
            <a:grpSpLocks/>
          </p:cNvGrpSpPr>
          <p:nvPr/>
        </p:nvGrpSpPr>
        <p:grpSpPr bwMode="auto">
          <a:xfrm>
            <a:off x="0" y="0"/>
            <a:ext cx="9144000" cy="1527175"/>
            <a:chOff x="0" y="0"/>
            <a:chExt cx="5760" cy="962"/>
          </a:xfrm>
        </p:grpSpPr>
        <p:pic>
          <p:nvPicPr>
            <p:cNvPr id="115724"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XIV continued</a:t>
              </a:r>
              <a:endParaRPr lang="en-CA" altLang="en-US" sz="3600" b="1">
                <a:solidFill>
                  <a:schemeClr val="bg1"/>
                </a:solidFill>
              </a:endParaRPr>
            </a:p>
          </p:txBody>
        </p:sp>
        <p:sp>
          <p:nvSpPr>
            <p:cNvPr id="11572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15721" name="Rectangle 2"/>
          <p:cNvSpPr>
            <a:spLocks noChangeArrowheads="1"/>
          </p:cNvSpPr>
          <p:nvPr/>
        </p:nvSpPr>
        <p:spPr bwMode="auto">
          <a:xfrm>
            <a:off x="-14288" y="1527175"/>
            <a:ext cx="89217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Based on the diagram what are possible representations of the energy distribution of the system at </a:t>
            </a:r>
            <a:r>
              <a:rPr lang="en-US" altLang="en-US" sz="2400" b="1"/>
              <a:t>time 2</a:t>
            </a:r>
            <a:r>
              <a:rPr lang="en-US" altLang="en-US" sz="2400"/>
              <a:t>? Choose </a:t>
            </a:r>
            <a:r>
              <a:rPr lang="en-US" altLang="en-US" sz="2400" i="1"/>
              <a:t>all</a:t>
            </a:r>
            <a:r>
              <a:rPr lang="en-US" altLang="en-US" sz="2400"/>
              <a:t> that apply:</a:t>
            </a:r>
          </a:p>
        </p:txBody>
      </p:sp>
      <p:sp>
        <p:nvSpPr>
          <p:cNvPr id="115722" name="Text Box 4"/>
          <p:cNvSpPr txBox="1">
            <a:spLocks noChangeArrowheads="1"/>
          </p:cNvSpPr>
          <p:nvPr/>
        </p:nvSpPr>
        <p:spPr bwMode="auto">
          <a:xfrm>
            <a:off x="5470525" y="4011613"/>
            <a:ext cx="184308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50000"/>
              </a:lnSpc>
              <a:spcBef>
                <a:spcPct val="0"/>
              </a:spcBef>
              <a:buFontTx/>
              <a:buAutoNum type="alphaUcPeriod"/>
            </a:pPr>
            <a:r>
              <a:rPr lang="en-US" altLang="en-US" sz="2200"/>
              <a:t>i only</a:t>
            </a:r>
          </a:p>
          <a:p>
            <a:pPr>
              <a:lnSpc>
                <a:spcPct val="150000"/>
              </a:lnSpc>
              <a:spcBef>
                <a:spcPct val="0"/>
              </a:spcBef>
              <a:buFontTx/>
              <a:buAutoNum type="alphaUcPeriod"/>
            </a:pPr>
            <a:r>
              <a:rPr lang="en-US" altLang="en-US" sz="2200"/>
              <a:t>iii only</a:t>
            </a:r>
          </a:p>
          <a:p>
            <a:pPr>
              <a:lnSpc>
                <a:spcPct val="150000"/>
              </a:lnSpc>
              <a:spcBef>
                <a:spcPct val="0"/>
              </a:spcBef>
              <a:buFontTx/>
              <a:buAutoNum type="alphaUcPeriod"/>
            </a:pPr>
            <a:r>
              <a:rPr lang="en-US" altLang="en-US" sz="2200"/>
              <a:t>i &amp; ii</a:t>
            </a:r>
          </a:p>
          <a:p>
            <a:pPr>
              <a:lnSpc>
                <a:spcPct val="150000"/>
              </a:lnSpc>
              <a:spcBef>
                <a:spcPct val="0"/>
              </a:spcBef>
              <a:buFontTx/>
              <a:buAutoNum type="alphaUcPeriod"/>
            </a:pPr>
            <a:r>
              <a:rPr lang="en-US" altLang="en-US" sz="2200"/>
              <a:t>iii &amp; iv</a:t>
            </a:r>
          </a:p>
          <a:p>
            <a:pPr>
              <a:lnSpc>
                <a:spcPct val="150000"/>
              </a:lnSpc>
              <a:spcBef>
                <a:spcPct val="0"/>
              </a:spcBef>
              <a:buFontTx/>
              <a:buAutoNum type="alphaUcPeriod"/>
            </a:pPr>
            <a:r>
              <a:rPr lang="en-US" altLang="en-US" sz="2200"/>
              <a:t>iii only</a:t>
            </a:r>
          </a:p>
        </p:txBody>
      </p:sp>
      <p:sp>
        <p:nvSpPr>
          <p:cNvPr id="115723" name="TextBox 1"/>
          <p:cNvSpPr txBox="1">
            <a:spLocks noChangeArrowheads="1"/>
          </p:cNvSpPr>
          <p:nvPr/>
        </p:nvSpPr>
        <p:spPr bwMode="auto">
          <a:xfrm>
            <a:off x="4572000" y="2432050"/>
            <a:ext cx="45545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200" b="1">
                <a:solidFill>
                  <a:srgbClr val="FF0000"/>
                </a:solidFill>
              </a:rPr>
              <a:t>Note: </a:t>
            </a:r>
            <a:r>
              <a:rPr lang="en-US" altLang="en-US" sz="2200">
                <a:solidFill>
                  <a:srgbClr val="FF0000"/>
                </a:solidFill>
              </a:rPr>
              <a:t>Each block represents 1 J of energy, blocks above the line are positive energies and blocks below the line are negative energies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1776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1776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1776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1776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17767" name="Group 17"/>
          <p:cNvGrpSpPr>
            <a:grpSpLocks/>
          </p:cNvGrpSpPr>
          <p:nvPr/>
        </p:nvGrpSpPr>
        <p:grpSpPr bwMode="auto">
          <a:xfrm>
            <a:off x="0" y="0"/>
            <a:ext cx="9144000" cy="1527175"/>
            <a:chOff x="0" y="0"/>
            <a:chExt cx="5760" cy="962"/>
          </a:xfrm>
        </p:grpSpPr>
        <p:pic>
          <p:nvPicPr>
            <p:cNvPr id="11776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1777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17768" name="Text Box 6"/>
          <p:cNvSpPr txBox="1">
            <a:spLocks noChangeArrowheads="1"/>
          </p:cNvSpPr>
          <p:nvPr/>
        </p:nvSpPr>
        <p:spPr bwMode="auto">
          <a:xfrm>
            <a:off x="0" y="1527175"/>
            <a:ext cx="9291638"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D</a:t>
            </a:r>
          </a:p>
          <a:p>
            <a:pPr eaLnBrk="1" hangingPunct="1">
              <a:spcBef>
                <a:spcPts val="600"/>
              </a:spcBef>
              <a:buFontTx/>
              <a:buNone/>
            </a:pPr>
            <a:r>
              <a:rPr lang="en-CA" altLang="en-US" sz="2200" b="1"/>
              <a:t>Justification:</a:t>
            </a:r>
            <a:r>
              <a:rPr lang="en-CA" altLang="en-US" sz="2200"/>
              <a:t> </a:t>
            </a:r>
            <a:r>
              <a:rPr lang="en-US" altLang="en-US" sz="2200"/>
              <a:t>To answer this question we need to identify the possible </a:t>
            </a:r>
            <a:r>
              <a:rPr lang="en-US" altLang="en-US" sz="2200" i="1"/>
              <a:t>PE</a:t>
            </a:r>
            <a:r>
              <a:rPr lang="en-US" altLang="en-US" sz="2200" i="1" baseline="-25000"/>
              <a:t>elastic</a:t>
            </a:r>
            <a:r>
              <a:rPr lang="en-US" altLang="en-US" sz="2200"/>
              <a:t> (potential elastic energy), </a:t>
            </a:r>
            <a:r>
              <a:rPr lang="en-US" altLang="en-US" sz="2200" i="1"/>
              <a:t>PE</a:t>
            </a:r>
            <a:r>
              <a:rPr lang="en-US" altLang="en-US" sz="2200" i="1" baseline="-25000"/>
              <a:t>gravtitational</a:t>
            </a:r>
            <a:r>
              <a:rPr lang="en-US" altLang="en-US" sz="2200" baseline="-25000"/>
              <a:t> </a:t>
            </a:r>
            <a:r>
              <a:rPr lang="en-US" altLang="en-US" sz="2200"/>
              <a:t>(potential gravitational energy) and </a:t>
            </a:r>
            <a:r>
              <a:rPr lang="en-US" altLang="en-US" sz="2200" i="1"/>
              <a:t>KE</a:t>
            </a:r>
            <a:r>
              <a:rPr lang="en-US" altLang="en-US" sz="2200"/>
              <a:t> (kinetic energy) at time 2.</a:t>
            </a:r>
          </a:p>
          <a:p>
            <a:pPr eaLnBrk="1" hangingPunct="1">
              <a:spcBef>
                <a:spcPts val="600"/>
              </a:spcBef>
              <a:buFontTx/>
              <a:buNone/>
            </a:pPr>
            <a:r>
              <a:rPr lang="en-US" altLang="en-US" sz="2200" i="1"/>
              <a:t>PE</a:t>
            </a:r>
            <a:r>
              <a:rPr lang="en-US" altLang="en-US" sz="2200" i="1" baseline="-25000"/>
              <a:t>elastic</a:t>
            </a:r>
            <a:r>
              <a:rPr lang="en-US" altLang="en-US" sz="2200"/>
              <a:t>: At time 2 the spring is no longer compressed and ∆</a:t>
            </a:r>
            <a:r>
              <a:rPr lang="en-US" altLang="en-US" sz="2200" i="1"/>
              <a:t>x = </a:t>
            </a:r>
            <a:r>
              <a:rPr lang="en-US" altLang="en-US" sz="2200"/>
              <a:t>0. Therefore </a:t>
            </a:r>
            <a:r>
              <a:rPr lang="en-US" altLang="en-US" sz="2200" i="1"/>
              <a:t>PE</a:t>
            </a:r>
            <a:r>
              <a:rPr lang="en-US" altLang="en-US" sz="2200" i="1" baseline="-25000"/>
              <a:t>elastic</a:t>
            </a:r>
            <a:r>
              <a:rPr lang="en-US" altLang="en-US" sz="2200"/>
              <a:t> = ½∆</a:t>
            </a:r>
            <a:r>
              <a:rPr lang="en-US" altLang="en-US" sz="2200" i="1"/>
              <a:t>x</a:t>
            </a:r>
            <a:r>
              <a:rPr lang="en-US" altLang="en-US" sz="2200" baseline="30000"/>
              <a:t>2</a:t>
            </a:r>
            <a:r>
              <a:rPr lang="en-US" altLang="en-US" sz="2200"/>
              <a:t> = 0. </a:t>
            </a:r>
          </a:p>
          <a:p>
            <a:pPr eaLnBrk="1" hangingPunct="1">
              <a:spcBef>
                <a:spcPts val="600"/>
              </a:spcBef>
              <a:buFontTx/>
              <a:buNone/>
            </a:pPr>
            <a:r>
              <a:rPr lang="en-US" altLang="en-US" sz="2200" i="1"/>
              <a:t>PE</a:t>
            </a:r>
            <a:r>
              <a:rPr lang="en-US" altLang="en-US" sz="2200" i="1" baseline="-25000"/>
              <a:t>gravtitational</a:t>
            </a:r>
            <a:r>
              <a:rPr lang="en-US" altLang="en-US" sz="2200"/>
              <a:t>: The potential energy due to gravity depends on where you choose the origin to be. Therefore, </a:t>
            </a:r>
            <a:r>
              <a:rPr lang="en-US" altLang="en-US" sz="2200" i="1"/>
              <a:t>PE</a:t>
            </a:r>
            <a:r>
              <a:rPr lang="en-US" altLang="en-US" sz="2200" i="1" baseline="-25000"/>
              <a:t>gravtitational</a:t>
            </a:r>
            <a:r>
              <a:rPr lang="en-US" altLang="en-US" sz="2200" baseline="-25000"/>
              <a:t> </a:t>
            </a:r>
            <a:r>
              <a:rPr lang="en-US" altLang="en-US" sz="2200"/>
              <a:t>can be negative, zero or positive because </a:t>
            </a:r>
            <a:r>
              <a:rPr lang="en-US" altLang="en-US" sz="2200" i="1"/>
              <a:t>PE</a:t>
            </a:r>
            <a:r>
              <a:rPr lang="en-US" altLang="en-US" sz="2200" i="1" baseline="-25000"/>
              <a:t>gravtitational</a:t>
            </a:r>
            <a:r>
              <a:rPr lang="en-US" altLang="en-US" sz="2200" baseline="-25000"/>
              <a:t> </a:t>
            </a:r>
            <a:r>
              <a:rPr lang="en-US" altLang="en-US" sz="2200"/>
              <a:t>= </a:t>
            </a:r>
            <a:r>
              <a:rPr lang="en-US" altLang="en-US" sz="2200" i="1"/>
              <a:t>m</a:t>
            </a:r>
            <a:r>
              <a:rPr lang="en-US" altLang="en-US" sz="2200" b="1" i="1"/>
              <a:t>g</a:t>
            </a:r>
            <a:r>
              <a:rPr lang="en-US" altLang="en-US" sz="2200" i="1"/>
              <a:t>h</a:t>
            </a:r>
            <a:r>
              <a:rPr lang="en-US" altLang="en-US" sz="2200"/>
              <a:t>, where </a:t>
            </a:r>
            <a:r>
              <a:rPr lang="en-US" altLang="en-US" sz="2200" i="1"/>
              <a:t>h</a:t>
            </a:r>
            <a:r>
              <a:rPr lang="en-US" altLang="en-US" sz="2200"/>
              <a:t> depends on where the origin is</a:t>
            </a:r>
            <a:r>
              <a:rPr lang="en-US" altLang="en-US" sz="2200" b="1"/>
              <a:t> chosen </a:t>
            </a:r>
            <a:r>
              <a:rPr lang="en-US" altLang="en-US" sz="2200"/>
              <a:t>to be. </a:t>
            </a:r>
          </a:p>
          <a:p>
            <a:pPr eaLnBrk="1" hangingPunct="1">
              <a:spcBef>
                <a:spcPts val="600"/>
              </a:spcBef>
              <a:buFontTx/>
              <a:buNone/>
            </a:pPr>
            <a:r>
              <a:rPr lang="en-US" altLang="en-US" sz="2200"/>
              <a:t>If the origin is </a:t>
            </a:r>
            <a:r>
              <a:rPr lang="en-US" altLang="en-US" sz="2200" b="1"/>
              <a:t>above </a:t>
            </a:r>
            <a:r>
              <a:rPr lang="en-US" altLang="en-US" sz="2200"/>
              <a:t>the table </a:t>
            </a:r>
            <a:r>
              <a:rPr lang="en-US" altLang="en-US" sz="2200" i="1"/>
              <a:t>PE</a:t>
            </a:r>
            <a:r>
              <a:rPr lang="en-US" altLang="en-US" sz="2200" i="1" baseline="-25000"/>
              <a:t>gravtitational</a:t>
            </a:r>
            <a:r>
              <a:rPr lang="en-US" altLang="en-US" sz="2200" baseline="-25000"/>
              <a:t> </a:t>
            </a:r>
            <a:r>
              <a:rPr lang="en-US" altLang="en-US" sz="2200"/>
              <a:t>&lt; 0, if the origin is </a:t>
            </a:r>
            <a:r>
              <a:rPr lang="en-US" altLang="en-US" sz="2200" b="1"/>
              <a:t>along </a:t>
            </a:r>
            <a:r>
              <a:rPr lang="en-US" altLang="en-US" sz="2200"/>
              <a:t>the table </a:t>
            </a:r>
            <a:r>
              <a:rPr lang="en-US" altLang="en-US" sz="2200" i="1"/>
              <a:t>PE</a:t>
            </a:r>
            <a:r>
              <a:rPr lang="en-US" altLang="en-US" sz="2200" i="1" baseline="-25000"/>
              <a:t>gravtitational</a:t>
            </a:r>
            <a:r>
              <a:rPr lang="en-US" altLang="en-US" sz="2200" baseline="-25000"/>
              <a:t> </a:t>
            </a:r>
            <a:r>
              <a:rPr lang="en-US" altLang="en-US" sz="2200"/>
              <a:t>= 0, and if the origin is </a:t>
            </a:r>
            <a:r>
              <a:rPr lang="en-US" altLang="en-US" sz="2200" b="1"/>
              <a:t>below </a:t>
            </a:r>
            <a:r>
              <a:rPr lang="en-US" altLang="en-US" sz="2200"/>
              <a:t>the table </a:t>
            </a:r>
            <a:r>
              <a:rPr lang="en-US" altLang="en-US" sz="2200" i="1"/>
              <a:t>PE</a:t>
            </a:r>
            <a:r>
              <a:rPr lang="en-US" altLang="en-US" sz="2200" i="1" baseline="-25000"/>
              <a:t>gravtitational </a:t>
            </a:r>
            <a:r>
              <a:rPr lang="en-US" altLang="en-US" sz="2200"/>
              <a:t>&gt; 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1981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1981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1981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1981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19815" name="Group 17"/>
          <p:cNvGrpSpPr>
            <a:grpSpLocks/>
          </p:cNvGrpSpPr>
          <p:nvPr/>
        </p:nvGrpSpPr>
        <p:grpSpPr bwMode="auto">
          <a:xfrm>
            <a:off x="0" y="0"/>
            <a:ext cx="9144000" cy="1527175"/>
            <a:chOff x="0" y="0"/>
            <a:chExt cx="5760" cy="962"/>
          </a:xfrm>
        </p:grpSpPr>
        <p:pic>
          <p:nvPicPr>
            <p:cNvPr id="11981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11981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19816" name="Text Box 6"/>
          <p:cNvSpPr txBox="1">
            <a:spLocks noChangeArrowheads="1"/>
          </p:cNvSpPr>
          <p:nvPr/>
        </p:nvSpPr>
        <p:spPr bwMode="auto">
          <a:xfrm>
            <a:off x="0" y="1527175"/>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i="1"/>
              <a:t>KE</a:t>
            </a:r>
            <a:r>
              <a:rPr lang="en-US" altLang="en-US" sz="2200"/>
              <a:t>: Here we know that the velocity of the object is </a:t>
            </a:r>
            <a:r>
              <a:rPr lang="en-US" altLang="en-US" sz="2200" b="1"/>
              <a:t>not </a:t>
            </a:r>
            <a:r>
              <a:rPr lang="en-US" altLang="en-US" sz="2200"/>
              <a:t>zero. The equation for the kinetic energy of an object is </a:t>
            </a:r>
            <a:r>
              <a:rPr lang="en-US" altLang="en-US" sz="2200" i="1"/>
              <a:t>KE</a:t>
            </a:r>
            <a:r>
              <a:rPr lang="en-US" altLang="en-US" sz="2200"/>
              <a:t> = ½</a:t>
            </a:r>
            <a:r>
              <a:rPr lang="en-US" altLang="en-US" sz="2200" i="1"/>
              <a:t>m</a:t>
            </a:r>
            <a:r>
              <a:rPr lang="en-US" altLang="en-US" sz="2200" b="1" i="1"/>
              <a:t>v</a:t>
            </a:r>
            <a:r>
              <a:rPr lang="en-US" altLang="en-US" sz="2200" baseline="30000"/>
              <a:t>2</a:t>
            </a:r>
            <a:r>
              <a:rPr lang="en-US" altLang="en-US" sz="2200"/>
              <a:t>. We know that for this case all the terms in this equation must be greater than zero (mass cannot be negative and velocity is squared). This means that the kinetic energy must be </a:t>
            </a:r>
            <a:r>
              <a:rPr lang="en-US" altLang="en-US" sz="2200" b="1"/>
              <a:t>greater</a:t>
            </a:r>
            <a:r>
              <a:rPr lang="en-US" altLang="en-US" sz="2200"/>
              <a:t> than zero.</a:t>
            </a:r>
          </a:p>
          <a:p>
            <a:pPr eaLnBrk="1" hangingPunct="1">
              <a:spcBef>
                <a:spcPts val="600"/>
              </a:spcBef>
              <a:buFontTx/>
              <a:buNone/>
            </a:pPr>
            <a:endParaRPr lang="en-US" altLang="en-US" sz="2200" i="1"/>
          </a:p>
          <a:p>
            <a:pPr eaLnBrk="1" hangingPunct="1">
              <a:spcBef>
                <a:spcPts val="600"/>
              </a:spcBef>
              <a:buFontTx/>
              <a:buNone/>
            </a:pPr>
            <a:r>
              <a:rPr lang="en-US" altLang="en-US" sz="2200"/>
              <a:t>If we look at the possible options for the energy distribution of the system at time 1, we can see that all satisfy the condition that there are 6J of energy in the system. We can discount options (i) and (ii) since they show a positive amount of </a:t>
            </a:r>
            <a:r>
              <a:rPr lang="en-US" altLang="en-US" sz="2200" i="1"/>
              <a:t>PE</a:t>
            </a:r>
            <a:r>
              <a:rPr lang="en-US" altLang="en-US" sz="2200" i="1" baseline="-25000"/>
              <a:t>elastic</a:t>
            </a:r>
            <a:r>
              <a:rPr lang="en-US" altLang="en-US" sz="2200"/>
              <a:t>, and we know this must be zero. Both options (iii) and (iv) have positive kinetic energy, which we know must be true. Option (iii) has zero </a:t>
            </a:r>
            <a:r>
              <a:rPr lang="en-US" altLang="en-US" sz="2200" i="1"/>
              <a:t>PE</a:t>
            </a:r>
            <a:r>
              <a:rPr lang="en-US" altLang="en-US" sz="2200" i="1" baseline="-25000"/>
              <a:t>gravtitational</a:t>
            </a:r>
            <a:r>
              <a:rPr lang="en-US" altLang="en-US" sz="2200" baseline="-25000"/>
              <a:t>:</a:t>
            </a:r>
            <a:r>
              <a:rPr lang="en-US" altLang="en-US" sz="2200"/>
              <a:t>, while option (iv) has negative </a:t>
            </a:r>
            <a:r>
              <a:rPr lang="en-US" altLang="en-US" sz="2200" i="1"/>
              <a:t>PE</a:t>
            </a:r>
            <a:r>
              <a:rPr lang="en-US" altLang="en-US" sz="2200" i="1" baseline="-25000"/>
              <a:t>gravtitational</a:t>
            </a:r>
            <a:r>
              <a:rPr lang="en-US" altLang="en-US" sz="2200"/>
              <a:t>. Since we know </a:t>
            </a:r>
            <a:r>
              <a:rPr lang="en-US" altLang="en-US" sz="2200" i="1"/>
              <a:t>PE</a:t>
            </a:r>
            <a:r>
              <a:rPr lang="en-US" altLang="en-US" sz="2200" i="1" baseline="-25000"/>
              <a:t>gravtitational</a:t>
            </a:r>
            <a:r>
              <a:rPr lang="en-US" altLang="en-US" sz="2200" baseline="-25000"/>
              <a:t> </a:t>
            </a:r>
            <a:r>
              <a:rPr lang="en-US" altLang="en-US" sz="2200"/>
              <a:t>can be both zero and negative, both options (iii) and (iv) could be true. Therefore the correct answer is </a:t>
            </a:r>
            <a:r>
              <a:rPr lang="en-US" altLang="en-US" sz="2200" b="1"/>
              <a:t>D</a:t>
            </a:r>
            <a:r>
              <a:rPr lang="en-US" altLang="en-US" sz="2200"/>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2185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2186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2186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2186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21863" name="Group 17"/>
          <p:cNvGrpSpPr>
            <a:grpSpLocks/>
          </p:cNvGrpSpPr>
          <p:nvPr/>
        </p:nvGrpSpPr>
        <p:grpSpPr bwMode="auto">
          <a:xfrm>
            <a:off x="0" y="0"/>
            <a:ext cx="9144000" cy="1527175"/>
            <a:chOff x="0" y="0"/>
            <a:chExt cx="5760" cy="962"/>
          </a:xfrm>
        </p:grpSpPr>
        <p:pic>
          <p:nvPicPr>
            <p:cNvPr id="12186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XV</a:t>
              </a:r>
              <a:endParaRPr lang="en-CA" altLang="en-US" sz="3600" b="1">
                <a:solidFill>
                  <a:schemeClr val="bg1"/>
                </a:solidFill>
              </a:endParaRPr>
            </a:p>
          </p:txBody>
        </p:sp>
        <p:sp>
          <p:nvSpPr>
            <p:cNvPr id="12186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21864" name="Rectangle 2"/>
          <p:cNvSpPr>
            <a:spLocks noChangeArrowheads="1"/>
          </p:cNvSpPr>
          <p:nvPr/>
        </p:nvSpPr>
        <p:spPr bwMode="auto">
          <a:xfrm>
            <a:off x="-14288" y="1527175"/>
            <a:ext cx="9158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 spring is placed on a table and compressed past its equilibrium point by a distance of ∆</a:t>
            </a:r>
            <a:r>
              <a:rPr lang="en-US" altLang="en-US" sz="2400" i="1"/>
              <a:t>x</a:t>
            </a:r>
            <a:r>
              <a:rPr lang="en-US" altLang="en-US" sz="2400"/>
              <a:t> as shown in the diagram below:</a:t>
            </a:r>
            <a:endParaRPr lang="en-US" altLang="en-US" sz="2400" i="1"/>
          </a:p>
        </p:txBody>
      </p:sp>
      <p:pic>
        <p:nvPicPr>
          <p:cNvPr id="121865" name="Picture 11"/>
          <p:cNvPicPr>
            <a:picLocks noChangeAspect="1" noChangeArrowheads="1"/>
          </p:cNvPicPr>
          <p:nvPr/>
        </p:nvPicPr>
        <p:blipFill>
          <a:blip r:embed="rId4">
            <a:extLst>
              <a:ext uri="{28A0092B-C50C-407E-A947-70E740481C1C}">
                <a14:useLocalDpi xmlns:a14="http://schemas.microsoft.com/office/drawing/2010/main" val="0"/>
              </a:ext>
            </a:extLst>
          </a:blip>
          <a:srcRect l="30383" t="13446" r="34174" b="52524"/>
          <a:stretch>
            <a:fillRect/>
          </a:stretch>
        </p:blipFill>
        <p:spPr bwMode="auto">
          <a:xfrm>
            <a:off x="1244600" y="2298700"/>
            <a:ext cx="3892550" cy="240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866" name="Rectangle 2"/>
          <p:cNvSpPr>
            <a:spLocks noChangeArrowheads="1"/>
          </p:cNvSpPr>
          <p:nvPr/>
        </p:nvSpPr>
        <p:spPr bwMode="auto">
          <a:xfrm>
            <a:off x="-14288" y="4567238"/>
            <a:ext cx="8921751"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Assume that the spring is being held in place by an external force until time 1, which is the instant that this force is removed from the mass. At time 1 the system begins with exactly </a:t>
            </a:r>
            <a:r>
              <a:rPr lang="en-US" altLang="en-US" sz="2400" b="1"/>
              <a:t>6 J </a:t>
            </a:r>
            <a:r>
              <a:rPr lang="en-US" altLang="en-US" sz="2400"/>
              <a:t>of energy. Time 2 is the moment when the spring and the mass lose contact. Time 3 is the final position of the mass after it has stopped moving along the table.</a:t>
            </a:r>
            <a:endParaRPr lang="en-US" altLang="en-US" sz="2400"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331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331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331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331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3319" name="Group 17"/>
          <p:cNvGrpSpPr>
            <a:grpSpLocks/>
          </p:cNvGrpSpPr>
          <p:nvPr/>
        </p:nvGrpSpPr>
        <p:grpSpPr bwMode="auto">
          <a:xfrm>
            <a:off x="0" y="0"/>
            <a:ext cx="9144000" cy="1527175"/>
            <a:chOff x="0" y="0"/>
            <a:chExt cx="5760" cy="962"/>
          </a:xfrm>
        </p:grpSpPr>
        <p:pic>
          <p:nvPicPr>
            <p:cNvPr id="1332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II</a:t>
              </a:r>
              <a:endParaRPr lang="en-CA" altLang="en-US" sz="3600" b="1">
                <a:solidFill>
                  <a:schemeClr val="bg1"/>
                </a:solidFill>
              </a:endParaRPr>
            </a:p>
          </p:txBody>
        </p:sp>
        <p:sp>
          <p:nvSpPr>
            <p:cNvPr id="1332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3320" name="Rectangle 2"/>
          <p:cNvSpPr>
            <a:spLocks noChangeArrowheads="1"/>
          </p:cNvSpPr>
          <p:nvPr/>
        </p:nvSpPr>
        <p:spPr bwMode="auto">
          <a:xfrm>
            <a:off x="192088" y="1774825"/>
            <a:ext cx="8597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t>Which of the following statements is TRUE?</a:t>
            </a:r>
            <a:endParaRPr lang="en-CA" altLang="en-US" sz="2200">
              <a:solidFill>
                <a:srgbClr val="000000"/>
              </a:solidFill>
            </a:endParaRPr>
          </a:p>
        </p:txBody>
      </p:sp>
      <p:sp>
        <p:nvSpPr>
          <p:cNvPr id="13321" name="Text Box 4"/>
          <p:cNvSpPr txBox="1">
            <a:spLocks noChangeArrowheads="1"/>
          </p:cNvSpPr>
          <p:nvPr/>
        </p:nvSpPr>
        <p:spPr bwMode="auto">
          <a:xfrm>
            <a:off x="273050" y="2619375"/>
            <a:ext cx="851693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FontTx/>
              <a:buAutoNum type="alphaUcPeriod"/>
            </a:pPr>
            <a:r>
              <a:rPr lang="en-US" altLang="en-US" sz="2200"/>
              <a:t>In an elastic collision kinetic energy is conserved but momentum of the system is not</a:t>
            </a:r>
          </a:p>
          <a:p>
            <a:pPr>
              <a:buFontTx/>
              <a:buAutoNum type="alphaUcPeriod"/>
            </a:pPr>
            <a:r>
              <a:rPr lang="en-US" altLang="en-US" sz="2200"/>
              <a:t>In an inelastic collision kinetic energy is conserved but momentum of the system is not</a:t>
            </a:r>
          </a:p>
          <a:p>
            <a:pPr>
              <a:buFontTx/>
              <a:buAutoNum type="alphaUcPeriod"/>
            </a:pPr>
            <a:r>
              <a:rPr lang="en-US" altLang="en-US" sz="2200"/>
              <a:t>In an elastic collision kinetic energy is lost through temporary deformation of the objects</a:t>
            </a:r>
          </a:p>
          <a:p>
            <a:pPr>
              <a:buFontTx/>
              <a:buAutoNum type="alphaUcPeriod"/>
            </a:pPr>
            <a:r>
              <a:rPr lang="en-US" altLang="en-US" sz="2200"/>
              <a:t>In an inelastic collision kinetic energy is lost but momentum of the system is conserved</a:t>
            </a:r>
          </a:p>
          <a:p>
            <a:pPr>
              <a:buFontTx/>
              <a:buAutoNum type="alphaUcPeriod"/>
            </a:pPr>
            <a:r>
              <a:rPr lang="en-US" altLang="en-US" sz="2200"/>
              <a:t>In either type of collision kinetic energy is always conserved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2390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2390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2390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2391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23911" name="Group 17"/>
          <p:cNvGrpSpPr>
            <a:grpSpLocks/>
          </p:cNvGrpSpPr>
          <p:nvPr/>
        </p:nvGrpSpPr>
        <p:grpSpPr bwMode="auto">
          <a:xfrm>
            <a:off x="0" y="0"/>
            <a:ext cx="9144000" cy="1527175"/>
            <a:chOff x="0" y="0"/>
            <a:chExt cx="5760" cy="962"/>
          </a:xfrm>
        </p:grpSpPr>
        <p:pic>
          <p:nvPicPr>
            <p:cNvPr id="12391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XV continued</a:t>
              </a:r>
              <a:endParaRPr lang="en-CA" altLang="en-US" sz="3600" b="1">
                <a:solidFill>
                  <a:schemeClr val="bg1"/>
                </a:solidFill>
              </a:endParaRPr>
            </a:p>
          </p:txBody>
        </p:sp>
        <p:sp>
          <p:nvSpPr>
            <p:cNvPr id="12391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23912" name="Rectangle 2"/>
          <p:cNvSpPr>
            <a:spLocks noChangeArrowheads="1"/>
          </p:cNvSpPr>
          <p:nvPr/>
        </p:nvSpPr>
        <p:spPr bwMode="auto">
          <a:xfrm>
            <a:off x="-14288" y="1527175"/>
            <a:ext cx="89217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400"/>
              <a:t>Based on the diagram what are possible representations of the energy distribution of the system at </a:t>
            </a:r>
            <a:r>
              <a:rPr lang="en-US" altLang="en-US" sz="2400" b="1"/>
              <a:t>time 3</a:t>
            </a:r>
            <a:r>
              <a:rPr lang="en-US" altLang="en-US" sz="2400"/>
              <a:t>? Choose </a:t>
            </a:r>
            <a:r>
              <a:rPr lang="en-US" altLang="en-US" sz="2400" i="1"/>
              <a:t>all</a:t>
            </a:r>
            <a:r>
              <a:rPr lang="en-US" altLang="en-US" sz="2400"/>
              <a:t> that apply:</a:t>
            </a:r>
          </a:p>
        </p:txBody>
      </p:sp>
      <p:sp>
        <p:nvSpPr>
          <p:cNvPr id="123913" name="Text Box 4"/>
          <p:cNvSpPr txBox="1">
            <a:spLocks noChangeArrowheads="1"/>
          </p:cNvSpPr>
          <p:nvPr/>
        </p:nvSpPr>
        <p:spPr bwMode="auto">
          <a:xfrm>
            <a:off x="5470525" y="4011613"/>
            <a:ext cx="36734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50000"/>
              </a:lnSpc>
              <a:spcBef>
                <a:spcPct val="0"/>
              </a:spcBef>
              <a:buFontTx/>
              <a:buAutoNum type="alphaUcPeriod"/>
            </a:pPr>
            <a:r>
              <a:rPr lang="en-US" altLang="en-US" sz="2200"/>
              <a:t>i only</a:t>
            </a:r>
          </a:p>
          <a:p>
            <a:pPr>
              <a:lnSpc>
                <a:spcPct val="150000"/>
              </a:lnSpc>
              <a:spcBef>
                <a:spcPct val="0"/>
              </a:spcBef>
              <a:buFontTx/>
              <a:buAutoNum type="alphaUcPeriod"/>
            </a:pPr>
            <a:r>
              <a:rPr lang="en-US" altLang="en-US" sz="2200"/>
              <a:t>iii &amp; iv</a:t>
            </a:r>
          </a:p>
          <a:p>
            <a:pPr>
              <a:lnSpc>
                <a:spcPct val="150000"/>
              </a:lnSpc>
              <a:spcBef>
                <a:spcPct val="0"/>
              </a:spcBef>
              <a:buFontTx/>
              <a:buAutoNum type="alphaUcPeriod"/>
            </a:pPr>
            <a:r>
              <a:rPr lang="en-US" altLang="en-US" sz="2200"/>
              <a:t>i, iii &amp; iv</a:t>
            </a:r>
          </a:p>
          <a:p>
            <a:pPr>
              <a:lnSpc>
                <a:spcPct val="150000"/>
              </a:lnSpc>
              <a:spcBef>
                <a:spcPct val="0"/>
              </a:spcBef>
              <a:buFontTx/>
              <a:buAutoNum type="alphaUcPeriod"/>
            </a:pPr>
            <a:r>
              <a:rPr lang="en-US" altLang="en-US" sz="2200"/>
              <a:t>i, ii &amp; iv</a:t>
            </a:r>
          </a:p>
          <a:p>
            <a:pPr>
              <a:lnSpc>
                <a:spcPct val="150000"/>
              </a:lnSpc>
              <a:spcBef>
                <a:spcPct val="0"/>
              </a:spcBef>
              <a:buFontTx/>
              <a:buAutoNum type="alphaUcPeriod"/>
            </a:pPr>
            <a:r>
              <a:rPr lang="en-US" altLang="en-US" sz="2200"/>
              <a:t>All answers are possible</a:t>
            </a:r>
          </a:p>
        </p:txBody>
      </p:sp>
      <p:sp>
        <p:nvSpPr>
          <p:cNvPr id="123914" name="TextBox 1"/>
          <p:cNvSpPr txBox="1">
            <a:spLocks noChangeArrowheads="1"/>
          </p:cNvSpPr>
          <p:nvPr/>
        </p:nvSpPr>
        <p:spPr bwMode="auto">
          <a:xfrm>
            <a:off x="4572000" y="2432050"/>
            <a:ext cx="45545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200" b="1">
                <a:solidFill>
                  <a:srgbClr val="FF0000"/>
                </a:solidFill>
              </a:rPr>
              <a:t>Note: </a:t>
            </a:r>
            <a:r>
              <a:rPr lang="en-US" altLang="en-US" sz="2200">
                <a:solidFill>
                  <a:srgbClr val="FF0000"/>
                </a:solidFill>
              </a:rPr>
              <a:t>Each block represents 1 J of energy, blocks above the line are positive energies and blocks below the line are negative energies</a:t>
            </a:r>
          </a:p>
        </p:txBody>
      </p:sp>
      <p:pic>
        <p:nvPicPr>
          <p:cNvPr id="123915" name="Picture 2"/>
          <p:cNvPicPr>
            <a:picLocks noChangeAspect="1" noChangeArrowheads="1"/>
          </p:cNvPicPr>
          <p:nvPr/>
        </p:nvPicPr>
        <p:blipFill>
          <a:blip r:embed="rId4">
            <a:extLst>
              <a:ext uri="{28A0092B-C50C-407E-A947-70E740481C1C}">
                <a14:useLocalDpi xmlns:a14="http://schemas.microsoft.com/office/drawing/2010/main" val="0"/>
              </a:ext>
            </a:extLst>
          </a:blip>
          <a:srcRect l="5200" t="24083" r="16399" b="2959"/>
          <a:stretch>
            <a:fillRect/>
          </a:stretch>
        </p:blipFill>
        <p:spPr bwMode="auto">
          <a:xfrm>
            <a:off x="73025" y="2892425"/>
            <a:ext cx="4479925" cy="347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2595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2595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2595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2595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25959" name="Group 17"/>
          <p:cNvGrpSpPr>
            <a:grpSpLocks/>
          </p:cNvGrpSpPr>
          <p:nvPr/>
        </p:nvGrpSpPr>
        <p:grpSpPr bwMode="auto">
          <a:xfrm>
            <a:off x="0" y="0"/>
            <a:ext cx="9144000" cy="1527175"/>
            <a:chOff x="0" y="0"/>
            <a:chExt cx="5760" cy="962"/>
          </a:xfrm>
        </p:grpSpPr>
        <p:pic>
          <p:nvPicPr>
            <p:cNvPr id="125961"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2"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25963"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25960" name="Text Box 6"/>
          <p:cNvSpPr txBox="1">
            <a:spLocks noChangeArrowheads="1"/>
          </p:cNvSpPr>
          <p:nvPr/>
        </p:nvSpPr>
        <p:spPr bwMode="auto">
          <a:xfrm>
            <a:off x="0" y="1527175"/>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D</a:t>
            </a:r>
          </a:p>
          <a:p>
            <a:pPr eaLnBrk="1" hangingPunct="1">
              <a:spcBef>
                <a:spcPts val="600"/>
              </a:spcBef>
              <a:buFontTx/>
              <a:buNone/>
            </a:pPr>
            <a:r>
              <a:rPr lang="en-CA" altLang="en-US" sz="2200" b="1"/>
              <a:t>Justification:</a:t>
            </a:r>
            <a:r>
              <a:rPr lang="en-CA" altLang="en-US" sz="2200"/>
              <a:t> </a:t>
            </a:r>
            <a:r>
              <a:rPr lang="en-US" altLang="en-US" sz="2200"/>
              <a:t>To answer this question we need to identify the possible </a:t>
            </a:r>
            <a:r>
              <a:rPr lang="en-US" altLang="en-US" sz="2200" i="1"/>
              <a:t>PE</a:t>
            </a:r>
            <a:r>
              <a:rPr lang="en-US" altLang="en-US" sz="2200" i="1" baseline="-25000"/>
              <a:t>elastic</a:t>
            </a:r>
            <a:r>
              <a:rPr lang="en-US" altLang="en-US" sz="2200"/>
              <a:t> (potential elastic energy), </a:t>
            </a:r>
            <a:r>
              <a:rPr lang="en-US" altLang="en-US" sz="2200" i="1"/>
              <a:t>PE</a:t>
            </a:r>
            <a:r>
              <a:rPr lang="en-US" altLang="en-US" sz="2200" i="1" baseline="-25000"/>
              <a:t>gravtitational</a:t>
            </a:r>
            <a:r>
              <a:rPr lang="en-US" altLang="en-US" sz="2200" baseline="-25000"/>
              <a:t> </a:t>
            </a:r>
            <a:r>
              <a:rPr lang="en-US" altLang="en-US" sz="2200"/>
              <a:t>(potential gravitational energy) and </a:t>
            </a:r>
            <a:r>
              <a:rPr lang="en-US" altLang="en-US" sz="2200" i="1"/>
              <a:t>KE</a:t>
            </a:r>
            <a:r>
              <a:rPr lang="en-US" altLang="en-US" sz="2200"/>
              <a:t> (kinetic energy) at time 3. </a:t>
            </a:r>
          </a:p>
          <a:p>
            <a:pPr eaLnBrk="1" hangingPunct="1">
              <a:spcBef>
                <a:spcPts val="600"/>
              </a:spcBef>
              <a:buFontTx/>
              <a:buNone/>
            </a:pPr>
            <a:r>
              <a:rPr lang="en-US" altLang="en-US" sz="2200"/>
              <a:t>However, here it is important to note that some of the energy of the system </a:t>
            </a:r>
            <a:r>
              <a:rPr lang="en-US" altLang="en-US" sz="2200" b="1"/>
              <a:t>must be lost</a:t>
            </a:r>
            <a:r>
              <a:rPr lang="en-US" altLang="en-US" sz="2200"/>
              <a:t> in order for the block to come to a stop on the table. This energy is converted into heat energy due to the force of friction between the mass and the table. If no energy was lost in the system, the block would never come to a stop. This means that the total energy of the system is now smaller than 6J:</a:t>
            </a:r>
          </a:p>
          <a:p>
            <a:pPr eaLnBrk="1" hangingPunct="1">
              <a:spcBef>
                <a:spcPts val="600"/>
              </a:spcBef>
              <a:buFontTx/>
              <a:buNone/>
            </a:pPr>
            <a:r>
              <a:rPr lang="en-US" altLang="en-US" sz="2200" i="1"/>
              <a:t>PE</a:t>
            </a:r>
            <a:r>
              <a:rPr lang="en-US" altLang="en-US" sz="2200" i="1" baseline="-25000"/>
              <a:t>elastic</a:t>
            </a:r>
            <a:r>
              <a:rPr lang="en-US" altLang="en-US" sz="2200"/>
              <a:t> + </a:t>
            </a:r>
            <a:r>
              <a:rPr lang="en-US" altLang="en-US" sz="2200" i="1"/>
              <a:t>PE</a:t>
            </a:r>
            <a:r>
              <a:rPr lang="en-US" altLang="en-US" sz="2200" i="1" baseline="-25000"/>
              <a:t>gravtitational</a:t>
            </a:r>
            <a:r>
              <a:rPr lang="en-US" altLang="en-US" sz="2200"/>
              <a:t> + </a:t>
            </a:r>
            <a:r>
              <a:rPr lang="en-US" altLang="en-US" sz="2200" i="1"/>
              <a:t>KE</a:t>
            </a:r>
            <a:r>
              <a:rPr lang="en-US" altLang="en-US" sz="2200"/>
              <a:t> &lt; 6J</a:t>
            </a:r>
          </a:p>
          <a:p>
            <a:pPr eaLnBrk="1" hangingPunct="1">
              <a:spcBef>
                <a:spcPts val="600"/>
              </a:spcBef>
              <a:buFontTx/>
              <a:buNone/>
            </a:pPr>
            <a:endParaRPr lang="en-US" altLang="en-US" sz="2200"/>
          </a:p>
          <a:p>
            <a:pPr eaLnBrk="1" hangingPunct="1">
              <a:spcBef>
                <a:spcPts val="600"/>
              </a:spcBef>
              <a:buFontTx/>
              <a:buNone/>
            </a:pPr>
            <a:r>
              <a:rPr lang="en-US" altLang="en-US" sz="2200" i="1"/>
              <a:t>PE</a:t>
            </a:r>
            <a:r>
              <a:rPr lang="en-US" altLang="en-US" sz="2200" i="1" baseline="-25000"/>
              <a:t>elastic</a:t>
            </a:r>
            <a:r>
              <a:rPr lang="en-US" altLang="en-US" sz="2200"/>
              <a:t>: At time 3 the spring is no longer compressed and ∆</a:t>
            </a:r>
            <a:r>
              <a:rPr lang="en-US" altLang="en-US" sz="2200" i="1"/>
              <a:t>x = </a:t>
            </a:r>
            <a:r>
              <a:rPr lang="en-US" altLang="en-US" sz="2200"/>
              <a:t>0. Therefore </a:t>
            </a:r>
            <a:r>
              <a:rPr lang="en-US" altLang="en-US" sz="2200" i="1"/>
              <a:t>PE</a:t>
            </a:r>
            <a:r>
              <a:rPr lang="en-US" altLang="en-US" sz="2200" i="1" baseline="-25000"/>
              <a:t>elastic</a:t>
            </a:r>
            <a:r>
              <a:rPr lang="en-US" altLang="en-US" sz="2200"/>
              <a:t> = ½∆</a:t>
            </a:r>
            <a:r>
              <a:rPr lang="en-US" altLang="en-US" sz="2200" i="1"/>
              <a:t>x</a:t>
            </a:r>
            <a:r>
              <a:rPr lang="en-US" altLang="en-US" sz="2200" baseline="30000"/>
              <a:t>2</a:t>
            </a:r>
            <a:r>
              <a:rPr lang="en-US" altLang="en-US" sz="2200"/>
              <a:t> = 0.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2800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2800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2800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2800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28007" name="Group 17"/>
          <p:cNvGrpSpPr>
            <a:grpSpLocks/>
          </p:cNvGrpSpPr>
          <p:nvPr/>
        </p:nvGrpSpPr>
        <p:grpSpPr bwMode="auto">
          <a:xfrm>
            <a:off x="0" y="0"/>
            <a:ext cx="9144000" cy="1527175"/>
            <a:chOff x="0" y="0"/>
            <a:chExt cx="5760" cy="962"/>
          </a:xfrm>
        </p:grpSpPr>
        <p:pic>
          <p:nvPicPr>
            <p:cNvPr id="12800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12801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28008" name="Text Box 6"/>
          <p:cNvSpPr txBox="1">
            <a:spLocks noChangeArrowheads="1"/>
          </p:cNvSpPr>
          <p:nvPr/>
        </p:nvSpPr>
        <p:spPr bwMode="auto">
          <a:xfrm>
            <a:off x="0" y="1527175"/>
            <a:ext cx="9261475"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US" altLang="en-US" sz="2200" i="1"/>
              <a:t>PE</a:t>
            </a:r>
            <a:r>
              <a:rPr lang="en-US" altLang="en-US" sz="2200" i="1" baseline="-25000"/>
              <a:t>gravtitational</a:t>
            </a:r>
            <a:r>
              <a:rPr lang="en-US" altLang="en-US" sz="2200"/>
              <a:t>: The potential energy due to gravity depends on where you choose the origin to be. Therefore, </a:t>
            </a:r>
            <a:r>
              <a:rPr lang="en-US" altLang="en-US" sz="2200" i="1"/>
              <a:t>PE</a:t>
            </a:r>
            <a:r>
              <a:rPr lang="en-US" altLang="en-US" sz="2200" i="1" baseline="-25000"/>
              <a:t>gravtitational</a:t>
            </a:r>
            <a:r>
              <a:rPr lang="en-US" altLang="en-US" sz="2200" baseline="-25000"/>
              <a:t> </a:t>
            </a:r>
            <a:r>
              <a:rPr lang="en-US" altLang="en-US" sz="2200"/>
              <a:t>can be negative, zero or positive because </a:t>
            </a:r>
            <a:r>
              <a:rPr lang="en-US" altLang="en-US" sz="2200" i="1"/>
              <a:t>PE</a:t>
            </a:r>
            <a:r>
              <a:rPr lang="en-US" altLang="en-US" sz="2200" i="1" baseline="-25000"/>
              <a:t>gravtitational</a:t>
            </a:r>
            <a:r>
              <a:rPr lang="en-US" altLang="en-US" sz="2200" baseline="-25000"/>
              <a:t> </a:t>
            </a:r>
            <a:r>
              <a:rPr lang="en-US" altLang="en-US" sz="2200"/>
              <a:t>= </a:t>
            </a:r>
            <a:r>
              <a:rPr lang="en-US" altLang="en-US" sz="2200" i="1"/>
              <a:t>m</a:t>
            </a:r>
            <a:r>
              <a:rPr lang="en-US" altLang="en-US" sz="2200" b="1" i="1"/>
              <a:t>g</a:t>
            </a:r>
            <a:r>
              <a:rPr lang="en-US" altLang="en-US" sz="2200" i="1"/>
              <a:t>h</a:t>
            </a:r>
            <a:r>
              <a:rPr lang="en-US" altLang="en-US" sz="2200"/>
              <a:t>, where </a:t>
            </a:r>
            <a:r>
              <a:rPr lang="en-US" altLang="en-US" sz="2200" i="1"/>
              <a:t>h</a:t>
            </a:r>
            <a:r>
              <a:rPr lang="en-US" altLang="en-US" sz="2200"/>
              <a:t> depends on where the origin is</a:t>
            </a:r>
            <a:r>
              <a:rPr lang="en-US" altLang="en-US" sz="2200" b="1"/>
              <a:t> chosen </a:t>
            </a:r>
            <a:r>
              <a:rPr lang="en-US" altLang="en-US" sz="2200"/>
              <a:t>to be. </a:t>
            </a:r>
          </a:p>
          <a:p>
            <a:pPr eaLnBrk="1" hangingPunct="1">
              <a:spcBef>
                <a:spcPts val="600"/>
              </a:spcBef>
              <a:buFontTx/>
              <a:buNone/>
            </a:pPr>
            <a:r>
              <a:rPr lang="en-US" altLang="en-US" sz="2200"/>
              <a:t>If the origin is </a:t>
            </a:r>
            <a:r>
              <a:rPr lang="en-US" altLang="en-US" sz="2200" b="1"/>
              <a:t>above </a:t>
            </a:r>
            <a:r>
              <a:rPr lang="en-US" altLang="en-US" sz="2200"/>
              <a:t>the table </a:t>
            </a:r>
            <a:r>
              <a:rPr lang="en-US" altLang="en-US" sz="2200" i="1"/>
              <a:t>PE</a:t>
            </a:r>
            <a:r>
              <a:rPr lang="en-US" altLang="en-US" sz="2200" i="1" baseline="-25000"/>
              <a:t>gravtitational</a:t>
            </a:r>
            <a:r>
              <a:rPr lang="en-US" altLang="en-US" sz="2200" baseline="-25000"/>
              <a:t> </a:t>
            </a:r>
            <a:r>
              <a:rPr lang="en-US" altLang="en-US" sz="2200"/>
              <a:t>&lt; 0, if the origin is </a:t>
            </a:r>
            <a:r>
              <a:rPr lang="en-US" altLang="en-US" sz="2200" b="1"/>
              <a:t>along </a:t>
            </a:r>
            <a:r>
              <a:rPr lang="en-US" altLang="en-US" sz="2200"/>
              <a:t>the table </a:t>
            </a:r>
            <a:r>
              <a:rPr lang="en-US" altLang="en-US" sz="2200" i="1"/>
              <a:t>PE</a:t>
            </a:r>
            <a:r>
              <a:rPr lang="en-US" altLang="en-US" sz="2200" i="1" baseline="-25000"/>
              <a:t>gravtitational</a:t>
            </a:r>
            <a:r>
              <a:rPr lang="en-US" altLang="en-US" sz="2200" baseline="-25000"/>
              <a:t> </a:t>
            </a:r>
            <a:r>
              <a:rPr lang="en-US" altLang="en-US" sz="2200"/>
              <a:t>= 0, and if the origin is </a:t>
            </a:r>
            <a:r>
              <a:rPr lang="en-US" altLang="en-US" sz="2200" b="1"/>
              <a:t>below </a:t>
            </a:r>
            <a:r>
              <a:rPr lang="en-US" altLang="en-US" sz="2200"/>
              <a:t>the table </a:t>
            </a:r>
            <a:r>
              <a:rPr lang="en-US" altLang="en-US" sz="2200" i="1"/>
              <a:t>PE</a:t>
            </a:r>
            <a:r>
              <a:rPr lang="en-US" altLang="en-US" sz="2200" i="1" baseline="-25000"/>
              <a:t>gravtitational </a:t>
            </a:r>
            <a:r>
              <a:rPr lang="en-US" altLang="en-US" sz="2200"/>
              <a:t>&gt; 0.</a:t>
            </a:r>
            <a:endParaRPr lang="en-US" altLang="en-US" sz="2200" i="1"/>
          </a:p>
          <a:p>
            <a:pPr eaLnBrk="1" hangingPunct="1">
              <a:spcBef>
                <a:spcPts val="600"/>
              </a:spcBef>
              <a:buFontTx/>
              <a:buNone/>
            </a:pPr>
            <a:r>
              <a:rPr lang="en-US" altLang="en-US" sz="2200" i="1"/>
              <a:t>KE</a:t>
            </a:r>
            <a:r>
              <a:rPr lang="en-US" altLang="en-US" sz="2200"/>
              <a:t>: The equation for the kinetic energy of an object is </a:t>
            </a:r>
            <a:r>
              <a:rPr lang="en-US" altLang="en-US" sz="2200" i="1"/>
              <a:t>KE</a:t>
            </a:r>
            <a:r>
              <a:rPr lang="en-US" altLang="en-US" sz="2200"/>
              <a:t> = ½</a:t>
            </a:r>
            <a:r>
              <a:rPr lang="en-US" altLang="en-US" sz="2200" i="1"/>
              <a:t>m</a:t>
            </a:r>
            <a:r>
              <a:rPr lang="en-US" altLang="en-US" sz="2200" b="1" i="1"/>
              <a:t>v</a:t>
            </a:r>
            <a:r>
              <a:rPr lang="en-US" altLang="en-US" sz="2200" baseline="30000"/>
              <a:t>2</a:t>
            </a:r>
            <a:r>
              <a:rPr lang="en-US" altLang="en-US" sz="2200"/>
              <a:t>. At time 3 we know that the velocity of the mass is zero (the mass has come to a complete stop), therefore this must mean that </a:t>
            </a:r>
            <a:r>
              <a:rPr lang="en-US" altLang="en-US" sz="2200" i="1"/>
              <a:t>KE</a:t>
            </a:r>
            <a:r>
              <a:rPr lang="en-US" altLang="en-US" sz="2200"/>
              <a:t> = 0. </a:t>
            </a:r>
            <a:endParaRPr lang="en-US" altLang="en-US" sz="2200" i="1"/>
          </a:p>
          <a:p>
            <a:pPr eaLnBrk="1" hangingPunct="1">
              <a:spcBef>
                <a:spcPts val="600"/>
              </a:spcBef>
              <a:buFontTx/>
              <a:buNone/>
            </a:pPr>
            <a:r>
              <a:rPr lang="en-US" altLang="en-US" sz="2200"/>
              <a:t>We can discount option (iii) because it still shows 6J of energy in the system, but we know it must be less. Option (i) has zero </a:t>
            </a:r>
            <a:r>
              <a:rPr lang="en-US" altLang="en-US" sz="2200" i="1"/>
              <a:t>PE</a:t>
            </a:r>
            <a:r>
              <a:rPr lang="en-US" altLang="en-US" sz="2200" i="1" baseline="-25000"/>
              <a:t>gravtitational</a:t>
            </a:r>
            <a:r>
              <a:rPr lang="en-US" altLang="en-US" sz="2200" baseline="-25000"/>
              <a:t>:</a:t>
            </a:r>
            <a:r>
              <a:rPr lang="en-US" altLang="en-US" sz="2200"/>
              <a:t>, option (ii) has negative </a:t>
            </a:r>
            <a:r>
              <a:rPr lang="en-US" altLang="en-US" sz="2200" i="1"/>
              <a:t>PE</a:t>
            </a:r>
            <a:r>
              <a:rPr lang="en-US" altLang="en-US" sz="2200" i="1" baseline="-25000"/>
              <a:t>gravtitational</a:t>
            </a:r>
            <a:r>
              <a:rPr lang="en-US" altLang="en-US" sz="2200"/>
              <a:t> and option (iv) has positive </a:t>
            </a:r>
            <a:r>
              <a:rPr lang="en-US" altLang="en-US" sz="2200" i="1"/>
              <a:t>PE</a:t>
            </a:r>
            <a:r>
              <a:rPr lang="en-US" altLang="en-US" sz="2200" i="1" baseline="-25000"/>
              <a:t>gravtitational</a:t>
            </a:r>
            <a:r>
              <a:rPr lang="en-US" altLang="en-US" sz="2200"/>
              <a:t>. Since we know </a:t>
            </a:r>
            <a:r>
              <a:rPr lang="en-US" altLang="en-US" sz="2200" i="1"/>
              <a:t>PE</a:t>
            </a:r>
            <a:r>
              <a:rPr lang="en-US" altLang="en-US" sz="2200" i="1" baseline="-25000"/>
              <a:t>gravtitational</a:t>
            </a:r>
            <a:r>
              <a:rPr lang="en-US" altLang="en-US" sz="2200" baseline="-25000"/>
              <a:t> </a:t>
            </a:r>
            <a:r>
              <a:rPr lang="en-US" altLang="en-US" sz="2200"/>
              <a:t>can be both zero, negative and positive, options (i), (ii) and (iv) could be true. Therefore the correct answer is </a:t>
            </a:r>
            <a:r>
              <a:rPr lang="en-US" altLang="en-US" sz="2200" b="1"/>
              <a:t>D</a:t>
            </a:r>
            <a:r>
              <a:rPr lang="en-US" altLang="en-US" sz="220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536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536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536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536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5367" name="Group 17"/>
          <p:cNvGrpSpPr>
            <a:grpSpLocks/>
          </p:cNvGrpSpPr>
          <p:nvPr/>
        </p:nvGrpSpPr>
        <p:grpSpPr bwMode="auto">
          <a:xfrm>
            <a:off x="0" y="0"/>
            <a:ext cx="9144000" cy="1527175"/>
            <a:chOff x="0" y="0"/>
            <a:chExt cx="5760" cy="962"/>
          </a:xfrm>
        </p:grpSpPr>
        <p:pic>
          <p:nvPicPr>
            <p:cNvPr id="1537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537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5368" name="Text Box 6"/>
          <p:cNvSpPr txBox="1">
            <a:spLocks noChangeArrowheads="1"/>
          </p:cNvSpPr>
          <p:nvPr/>
        </p:nvSpPr>
        <p:spPr bwMode="auto">
          <a:xfrm>
            <a:off x="0" y="1527175"/>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pPr>
            <a:r>
              <a:rPr lang="en-CA" altLang="en-US" sz="2200" b="1"/>
              <a:t>Answer:</a:t>
            </a:r>
            <a:r>
              <a:rPr lang="en-CA" altLang="en-US" sz="2200"/>
              <a:t> D</a:t>
            </a:r>
          </a:p>
          <a:p>
            <a:pPr eaLnBrk="1" hangingPunct="1">
              <a:spcBef>
                <a:spcPts val="600"/>
              </a:spcBef>
              <a:buFontTx/>
              <a:buNone/>
            </a:pPr>
            <a:r>
              <a:rPr lang="en-CA" altLang="en-US" sz="2200" b="1"/>
              <a:t>Justification:</a:t>
            </a:r>
            <a:r>
              <a:rPr lang="en-CA" altLang="en-US" sz="2200"/>
              <a:t>  </a:t>
            </a:r>
            <a:r>
              <a:rPr lang="en-US" altLang="en-US" sz="2200"/>
              <a:t>The concepts involved in this question are:</a:t>
            </a:r>
          </a:p>
          <a:p>
            <a:pPr eaLnBrk="1" hangingPunct="1">
              <a:spcBef>
                <a:spcPts val="600"/>
              </a:spcBef>
              <a:buFontTx/>
              <a:buNone/>
            </a:pPr>
            <a:r>
              <a:rPr lang="en-US" altLang="en-US" sz="2200"/>
              <a:t>1) In an elastic collision kinetic energy is conserved due to the temporary deformation of the objects. This occurs in cases such as billiard ball collisions during a pool game, as seen here:</a:t>
            </a:r>
            <a:endParaRPr lang="en-CA" altLang="en-US" sz="2200"/>
          </a:p>
        </p:txBody>
      </p:sp>
      <p:pic>
        <p:nvPicPr>
          <p:cNvPr id="153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175" y="3584575"/>
            <a:ext cx="4757738"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741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741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741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741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7415" name="Group 17"/>
          <p:cNvGrpSpPr>
            <a:grpSpLocks/>
          </p:cNvGrpSpPr>
          <p:nvPr/>
        </p:nvGrpSpPr>
        <p:grpSpPr bwMode="auto">
          <a:xfrm>
            <a:off x="0" y="0"/>
            <a:ext cx="9144000" cy="1527175"/>
            <a:chOff x="0" y="0"/>
            <a:chExt cx="5760" cy="962"/>
          </a:xfrm>
        </p:grpSpPr>
        <p:pic>
          <p:nvPicPr>
            <p:cNvPr id="1741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1741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7416" name="Text Box 6"/>
          <p:cNvSpPr txBox="1">
            <a:spLocks noChangeArrowheads="1"/>
          </p:cNvSpPr>
          <p:nvPr/>
        </p:nvSpPr>
        <p:spPr bwMode="auto">
          <a:xfrm>
            <a:off x="11113" y="1527175"/>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200"/>
              </a:spcBef>
              <a:buFontTx/>
              <a:buNone/>
            </a:pPr>
            <a:r>
              <a:rPr lang="en-US" altLang="en-US" sz="2200"/>
              <a:t>2) In an inelastic collision total energy is still conserved but some kinetic energy is lost and transformed into energy in the form of sound, thermal energy, or permanent deformation of the objects. An example of this is can be observed in the case of a car collision, where there is a large sound and the car body is deformed upon impact.</a:t>
            </a:r>
          </a:p>
          <a:p>
            <a:pPr eaLnBrk="1" hangingPunct="1">
              <a:spcBef>
                <a:spcPts val="1200"/>
              </a:spcBef>
              <a:buFontTx/>
              <a:buNone/>
            </a:pPr>
            <a:r>
              <a:rPr lang="en-US" altLang="en-US" sz="2200"/>
              <a:t>3) Momentum is conserved in both elastic and inelastic collisions.</a:t>
            </a:r>
          </a:p>
          <a:p>
            <a:pPr eaLnBrk="1" hangingPunct="1">
              <a:spcBef>
                <a:spcPts val="1200"/>
              </a:spcBef>
              <a:buFontTx/>
              <a:buNone/>
            </a:pPr>
            <a:endParaRPr lang="en-US" altLang="en-US" sz="2200"/>
          </a:p>
          <a:p>
            <a:pPr eaLnBrk="1" hangingPunct="1">
              <a:spcBef>
                <a:spcPts val="1200"/>
              </a:spcBef>
              <a:buFontTx/>
              <a:buNone/>
            </a:pPr>
            <a:r>
              <a:rPr lang="en-US" altLang="en-US" sz="2200" b="1"/>
              <a:t>A</a:t>
            </a:r>
            <a:r>
              <a:rPr lang="en-US" altLang="en-US" sz="2200"/>
              <a:t>) Incorrect - disagrees with statement 3</a:t>
            </a:r>
          </a:p>
          <a:p>
            <a:pPr eaLnBrk="1" hangingPunct="1">
              <a:spcBef>
                <a:spcPts val="1200"/>
              </a:spcBef>
              <a:buFontTx/>
              <a:buNone/>
            </a:pPr>
            <a:r>
              <a:rPr lang="en-US" altLang="en-US" sz="2200" b="1"/>
              <a:t>B</a:t>
            </a:r>
            <a:r>
              <a:rPr lang="en-US" altLang="en-US" sz="2200"/>
              <a:t>) Incorrect - disagrees with statements 2 and 3</a:t>
            </a:r>
          </a:p>
          <a:p>
            <a:pPr eaLnBrk="1" hangingPunct="1">
              <a:spcBef>
                <a:spcPts val="1200"/>
              </a:spcBef>
              <a:buFontTx/>
              <a:buNone/>
            </a:pPr>
            <a:r>
              <a:rPr lang="en-US" altLang="en-US" sz="2200" b="1"/>
              <a:t>C</a:t>
            </a:r>
            <a:r>
              <a:rPr lang="en-US" altLang="en-US" sz="2200"/>
              <a:t>) Incorrect - disagrees with statement 1</a:t>
            </a:r>
          </a:p>
          <a:p>
            <a:pPr eaLnBrk="1" hangingPunct="1">
              <a:spcBef>
                <a:spcPts val="1200"/>
              </a:spcBef>
              <a:buFontTx/>
              <a:buNone/>
            </a:pPr>
            <a:r>
              <a:rPr lang="en-US" altLang="en-US" sz="2200" b="1"/>
              <a:t>D</a:t>
            </a:r>
            <a:r>
              <a:rPr lang="en-US" altLang="en-US" sz="2200"/>
              <a:t>) Correct - agrees with statements 2 and 3</a:t>
            </a:r>
          </a:p>
          <a:p>
            <a:pPr eaLnBrk="1" hangingPunct="1">
              <a:spcBef>
                <a:spcPts val="1200"/>
              </a:spcBef>
              <a:buFontTx/>
              <a:buNone/>
            </a:pPr>
            <a:r>
              <a:rPr lang="en-US" altLang="en-US" sz="2200" b="1"/>
              <a:t>E</a:t>
            </a:r>
            <a:r>
              <a:rPr lang="en-US" altLang="en-US" sz="2200"/>
              <a:t>) Incorrect - disagrees with statement 2</a:t>
            </a:r>
            <a:endParaRPr lang="en-CA" altLang="en-US" sz="2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945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itchFamily="34" charset="0"/>
              </a:rPr>
              <a:t>Question Title</a:t>
            </a:r>
          </a:p>
        </p:txBody>
      </p:sp>
      <p:sp>
        <p:nvSpPr>
          <p:cNvPr id="1946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946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4400" b="1">
                <a:solidFill>
                  <a:schemeClr val="bg1"/>
                </a:solidFill>
                <a:latin typeface="Calibri" pitchFamily="34" charset="0"/>
              </a:rPr>
              <a:t>Question Title</a:t>
            </a:r>
          </a:p>
        </p:txBody>
      </p:sp>
      <p:sp>
        <p:nvSpPr>
          <p:cNvPr id="1946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9463" name="Group 17"/>
          <p:cNvGrpSpPr>
            <a:grpSpLocks/>
          </p:cNvGrpSpPr>
          <p:nvPr/>
        </p:nvGrpSpPr>
        <p:grpSpPr bwMode="auto">
          <a:xfrm>
            <a:off x="0" y="0"/>
            <a:ext cx="9144000" cy="1527175"/>
            <a:chOff x="0" y="0"/>
            <a:chExt cx="5760" cy="962"/>
          </a:xfrm>
        </p:grpSpPr>
        <p:pic>
          <p:nvPicPr>
            <p:cNvPr id="1946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bg1"/>
                  </a:solidFill>
                </a:rPr>
                <a:t>Energy Problems III</a:t>
              </a:r>
              <a:endParaRPr lang="en-CA" altLang="en-US" sz="3600" b="1">
                <a:solidFill>
                  <a:schemeClr val="bg1"/>
                </a:solidFill>
              </a:endParaRPr>
            </a:p>
          </p:txBody>
        </p:sp>
        <p:sp>
          <p:nvSpPr>
            <p:cNvPr id="1946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9464" name="Rectangle 2"/>
          <p:cNvSpPr>
            <a:spLocks noChangeArrowheads="1"/>
          </p:cNvSpPr>
          <p:nvPr/>
        </p:nvSpPr>
        <p:spPr bwMode="auto">
          <a:xfrm>
            <a:off x="192088" y="1774825"/>
            <a:ext cx="859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t>A block of mass m is released from rest at the top of a semi-circular frictionless track of radius R.</a:t>
            </a:r>
            <a:endParaRPr lang="en-CA" altLang="en-US" sz="2200">
              <a:solidFill>
                <a:srgbClr val="000000"/>
              </a:solidFill>
            </a:endParaRPr>
          </a:p>
        </p:txBody>
      </p:sp>
      <p:pic>
        <p:nvPicPr>
          <p:cNvPr id="194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 y="2841625"/>
            <a:ext cx="7753350" cy="363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5640</Words>
  <Application>Microsoft Office PowerPoint</Application>
  <PresentationFormat>On-screen Show (4:3)</PresentationFormat>
  <Paragraphs>556</Paragraphs>
  <Slides>62</Slides>
  <Notes>62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6" baseType="lpstr">
      <vt:lpstr>Arial</vt:lpstr>
      <vt:lpstr>Calibri</vt:lpstr>
      <vt:lpstr>Default Design</vt:lpstr>
      <vt:lpstr>Microsoft Word Document</vt:lpstr>
      <vt:lpstr>Energy Problems</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Yin</dc:creator>
  <cp:lastModifiedBy>Asus</cp:lastModifiedBy>
  <cp:revision>183</cp:revision>
  <dcterms:created xsi:type="dcterms:W3CDTF">2012-06-01T23:05:37Z</dcterms:created>
  <dcterms:modified xsi:type="dcterms:W3CDTF">2015-10-09T19:57:42Z</dcterms:modified>
</cp:coreProperties>
</file>