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78" r:id="rId4"/>
    <p:sldId id="277" r:id="rId5"/>
    <p:sldId id="269" r:id="rId6"/>
    <p:sldId id="279" r:id="rId7"/>
    <p:sldId id="280" r:id="rId8"/>
    <p:sldId id="288" r:id="rId9"/>
    <p:sldId id="281" r:id="rId10"/>
    <p:sldId id="283" r:id="rId11"/>
    <p:sldId id="282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FB1"/>
    <a:srgbClr val="280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8" autoAdjust="0"/>
    <p:restoredTop sz="84725" autoAdjust="0"/>
  </p:normalViewPr>
  <p:slideViewPr>
    <p:cSldViewPr snapToGrid="0">
      <p:cViewPr varScale="1">
        <p:scale>
          <a:sx n="54" d="100"/>
          <a:sy n="54" d="100"/>
        </p:scale>
        <p:origin x="13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C5DD8D4-77E7-4035-8967-4778D2E0271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11004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/>
              <a:t>Categories:  </a:t>
            </a:r>
            <a:r>
              <a:rPr lang="en-US" altLang="en-US" dirty="0" smtClean="0"/>
              <a:t>Secondary – Physics – Momentum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Tags: </a:t>
            </a:r>
            <a:r>
              <a:rPr lang="en-US" altLang="en-US" b="0" dirty="0" smtClean="0"/>
              <a:t>Secondary, Physics, Momentum, Collisions, Conservation</a:t>
            </a:r>
            <a:r>
              <a:rPr lang="en-US" altLang="en-US" b="0" baseline="0" dirty="0" smtClean="0"/>
              <a:t> of Momentum, Conservation of Energy</a:t>
            </a:r>
            <a:endParaRPr lang="en-US" altLang="en-US" b="0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Excerpt: </a:t>
            </a:r>
            <a:r>
              <a:rPr lang="en-CA" altLang="en-US" b="0" dirty="0" smtClean="0"/>
              <a:t>Find out how momentum is conserved in collisions along with the conservation of energy.</a:t>
            </a:r>
            <a:endParaRPr lang="en-US" altLang="en-US" b="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24C0519C-1C17-4823-993E-0466B2D8B857}" type="slidenum">
              <a:rPr lang="en-CA" altLang="en-US"/>
              <a:pPr>
                <a:spcBef>
                  <a:spcPct val="0"/>
                </a:spcBef>
              </a:pPr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06098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529A66E-3EE5-4C72-B2F1-DE4E4673271E}" type="slidenum">
              <a:rPr lang="en-CA" altLang="en-US"/>
              <a:pPr>
                <a:spcBef>
                  <a:spcPct val="0"/>
                </a:spcBef>
              </a:pPr>
              <a:t>10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1631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529A66E-3EE5-4C72-B2F1-DE4E4673271E}" type="slidenum">
              <a:rPr lang="en-CA" altLang="en-US"/>
              <a:pPr>
                <a:spcBef>
                  <a:spcPct val="0"/>
                </a:spcBef>
              </a:pPr>
              <a:t>11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3773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410CB368-3140-48AE-A9D2-B068DB0E336E}" type="slidenum">
              <a:rPr lang="en-CA" altLang="en-US"/>
              <a:pPr>
                <a:spcBef>
                  <a:spcPct val="0"/>
                </a:spcBef>
              </a:pPr>
              <a:t>12</a:t>
            </a:fld>
            <a:endParaRPr lang="en-CA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6920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529A66E-3EE5-4C72-B2F1-DE4E4673271E}" type="slidenum">
              <a:rPr lang="en-CA" altLang="en-US"/>
              <a:pPr>
                <a:spcBef>
                  <a:spcPct val="0"/>
                </a:spcBef>
              </a:pPr>
              <a:t>13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4810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529A66E-3EE5-4C72-B2F1-DE4E4673271E}" type="slidenum">
              <a:rPr lang="en-CA" altLang="en-US"/>
              <a:pPr>
                <a:spcBef>
                  <a:spcPct val="0"/>
                </a:spcBef>
              </a:pPr>
              <a:t>14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918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21CC2AC-9EDA-4528-81F4-26BD29E9BBC8}" type="slidenum">
              <a:rPr lang="en-CA" altLang="en-US"/>
              <a:pPr>
                <a:spcBef>
                  <a:spcPct val="0"/>
                </a:spcBef>
              </a:pPr>
              <a:t>2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837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53E9B1C-015C-40FB-9138-4CE5DEBDCC88}" type="slidenum">
              <a:rPr lang="en-CA" altLang="en-US"/>
              <a:pPr>
                <a:spcBef>
                  <a:spcPct val="0"/>
                </a:spcBef>
              </a:pPr>
              <a:t>3</a:t>
            </a:fld>
            <a:endParaRPr lang="en-CA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4313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410CB368-3140-48AE-A9D2-B068DB0E336E}" type="slidenum">
              <a:rPr lang="en-CA" altLang="en-US"/>
              <a:pPr>
                <a:spcBef>
                  <a:spcPct val="0"/>
                </a:spcBef>
              </a:pPr>
              <a:t>4</a:t>
            </a:fld>
            <a:endParaRPr lang="en-CA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5314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529A66E-3EE5-4C72-B2F1-DE4E4673271E}" type="slidenum">
              <a:rPr lang="en-CA" altLang="en-US"/>
              <a:pPr>
                <a:spcBef>
                  <a:spcPct val="0"/>
                </a:spcBef>
              </a:pPr>
              <a:t>5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702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410CB368-3140-48AE-A9D2-B068DB0E336E}" type="slidenum">
              <a:rPr lang="en-CA" altLang="en-US"/>
              <a:pPr>
                <a:spcBef>
                  <a:spcPct val="0"/>
                </a:spcBef>
              </a:pPr>
              <a:t>6</a:t>
            </a:fld>
            <a:endParaRPr lang="en-CA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5845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529A66E-3EE5-4C72-B2F1-DE4E4673271E}" type="slidenum">
              <a:rPr lang="en-CA" altLang="en-US"/>
              <a:pPr>
                <a:spcBef>
                  <a:spcPct val="0"/>
                </a:spcBef>
              </a:pPr>
              <a:t>7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427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529A66E-3EE5-4C72-B2F1-DE4E4673271E}" type="slidenum">
              <a:rPr lang="en-CA" altLang="en-US"/>
              <a:pPr>
                <a:spcBef>
                  <a:spcPct val="0"/>
                </a:spcBef>
              </a:pPr>
              <a:t>8</a:t>
            </a:fld>
            <a:endParaRPr lang="en-CA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3390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410CB368-3140-48AE-A9D2-B068DB0E336E}" type="slidenum">
              <a:rPr lang="en-CA" altLang="en-US"/>
              <a:pPr>
                <a:spcBef>
                  <a:spcPct val="0"/>
                </a:spcBef>
              </a:pPr>
              <a:t>9</a:t>
            </a:fld>
            <a:endParaRPr lang="en-CA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294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A01ED-E211-4FBE-818F-03E68391E22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0920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51AC-97E0-468E-8A4C-D999E759F50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734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29E-0C59-4E30-A429-3D372BBB775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821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80BF1-ECB9-449A-AB25-0D5E4CF10CE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8081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1A7E9-32CA-4BB0-84C9-2C33D0DF6C4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6783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F4EC1-A168-441D-812D-195785238FF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1126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B2463-42D4-4BD9-BE91-281943473B9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6178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7C0F0-CD77-4561-8858-ACE3D211F82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0227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B04B9-63DE-402C-BEA4-7470BF18772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1560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ECFA-CAE3-49C1-90A3-3EFC4E7ECE7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931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B707-13B8-41EB-94F7-27FD4AEC72F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295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594C856-C638-477A-81EF-DF1C2CA3841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2.doc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erwise.cs.auckland.ac.n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/>
              <a:t>Physics</a:t>
            </a:r>
            <a:br>
              <a:rPr lang="en-CA" altLang="en-US" b="1" dirty="0" smtClean="0"/>
            </a:br>
            <a:r>
              <a:rPr lang="en-CA" altLang="en-US" dirty="0" smtClean="0"/>
              <a:t>Momentum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898989"/>
                </a:solidFill>
              </a:rPr>
              <a:t>Science and Mathematics Education Research Group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 flipH="1">
            <a:off x="1835150" y="0"/>
            <a:ext cx="73025" cy="155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 flipH="1">
            <a:off x="4427538" y="0"/>
            <a:ext cx="73025" cy="155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3457575" y="6308725"/>
            <a:ext cx="5686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/>
              <a:t>Supported by </a:t>
            </a:r>
            <a:r>
              <a:rPr lang="en-CA" altLang="en-US" sz="1200" dirty="0" err="1"/>
              <a:t>UBC</a:t>
            </a:r>
            <a:r>
              <a:rPr lang="en-CA" altLang="en-US" sz="1200" dirty="0"/>
              <a:t> Teaching and Learning Enhancement Fund </a:t>
            </a:r>
            <a:r>
              <a:rPr lang="en-CA" altLang="en-US" sz="1200" dirty="0" smtClean="0"/>
              <a:t>2012-2015</a:t>
            </a:r>
            <a:endParaRPr lang="en-CA" altLang="en-US" sz="12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CA" altLang="en-US" sz="1200" dirty="0"/>
          </a:p>
        </p:txBody>
      </p:sp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5251450" y="417513"/>
          <a:ext cx="294005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Document" r:id="rId4" imgW="3105924" imgH="237589" progId="Word.Document.8">
                  <p:embed/>
                </p:oleObj>
              </mc:Choice>
              <mc:Fallback>
                <p:oleObj name="Document" r:id="rId4" imgW="3105924" imgH="237589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17513"/>
                        <a:ext cx="2940050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1524000" y="1366838"/>
            <a:ext cx="66675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057" name="Object 20"/>
          <p:cNvGraphicFramePr>
            <a:graphicFrameLocks noChangeAspect="1"/>
          </p:cNvGraphicFramePr>
          <p:nvPr/>
        </p:nvGraphicFramePr>
        <p:xfrm>
          <a:off x="5251450" y="417513"/>
          <a:ext cx="294005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Document" r:id="rId6" imgW="3105924" imgH="237589" progId="Word.Document.8">
                  <p:embed/>
                </p:oleObj>
              </mc:Choice>
              <mc:Fallback>
                <p:oleObj name="Document" r:id="rId6" imgW="3105924" imgH="237589" progId="Word.Documen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17513"/>
                        <a:ext cx="2940050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8" name="Group 2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2061" name="Picture 24" descr="ubc_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2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Picture 25" descr="ubc_colour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2" y="0"/>
              <a:ext cx="2788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22"/>
          <p:cNvSpPr txBox="1"/>
          <p:nvPr/>
        </p:nvSpPr>
        <p:spPr bwMode="auto">
          <a:xfrm>
            <a:off x="5040313" y="720725"/>
            <a:ext cx="2303462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1100" b="1" spc="120" dirty="0">
                <a:solidFill>
                  <a:schemeClr val="bg1"/>
                </a:solidFill>
              </a:rPr>
              <a:t>Department of </a:t>
            </a:r>
          </a:p>
          <a:p>
            <a:pPr eaLnBrk="1" hangingPunct="1">
              <a:defRPr/>
            </a:pPr>
            <a:r>
              <a:rPr lang="en-CA" sz="1100" b="1" spc="120" dirty="0">
                <a:solidFill>
                  <a:schemeClr val="bg1"/>
                </a:solidFill>
              </a:rPr>
              <a:t>Curriculum and Pedagogy</a:t>
            </a:r>
          </a:p>
        </p:txBody>
      </p:sp>
      <p:sp>
        <p:nvSpPr>
          <p:cNvPr id="17" name="Text Box 23"/>
          <p:cNvSpPr txBox="1"/>
          <p:nvPr/>
        </p:nvSpPr>
        <p:spPr bwMode="auto">
          <a:xfrm>
            <a:off x="5040313" y="360363"/>
            <a:ext cx="3600450" cy="360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1400" b="1" spc="450" dirty="0">
                <a:solidFill>
                  <a:schemeClr val="bg1"/>
                </a:solidFill>
              </a:rPr>
              <a:t>FACULTY OF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1"/>
                  </a:solidFill>
                </a:rPr>
                <a:t>Solution</a:t>
              </a:r>
              <a:endParaRPr lang="en-CA" alt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311150" y="1682750"/>
            <a:ext cx="8399463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b="1" dirty="0" smtClean="0"/>
              <a:t>Answer:</a:t>
            </a:r>
            <a:r>
              <a:rPr lang="en-CA" altLang="en-US" sz="2200" dirty="0"/>
              <a:t>  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b="1" dirty="0"/>
              <a:t>Justification:</a:t>
            </a:r>
            <a:r>
              <a:rPr lang="en-CA" altLang="en-US" sz="2200" dirty="0"/>
              <a:t> </a:t>
            </a:r>
            <a:r>
              <a:rPr lang="en-CA" altLang="en-US" sz="2200" dirty="0" smtClean="0"/>
              <a:t>The </a:t>
            </a:r>
            <a:r>
              <a:rPr lang="en-CA" altLang="en-US" sz="2200" b="1" dirty="0"/>
              <a:t>law of conservation of energy</a:t>
            </a:r>
            <a:r>
              <a:rPr lang="en-CA" altLang="en-US" sz="2200" dirty="0"/>
              <a:t> states that, in a closed system (isolated from its surroundings), the total energy of the system is conserved</a:t>
            </a:r>
            <a:r>
              <a:rPr lang="en-CA" altLang="en-US" sz="2200" dirty="0" smtClean="0"/>
              <a:t>. In our case, we </a:t>
            </a:r>
            <a:r>
              <a:rPr lang="en-CA" altLang="en-US" sz="2200" dirty="0"/>
              <a:t>cannot apply the law of conservation of </a:t>
            </a:r>
            <a:r>
              <a:rPr lang="en-CA" altLang="en-US" sz="2200" dirty="0" smtClean="0"/>
              <a:t>energy</a:t>
            </a:r>
            <a:r>
              <a:rPr lang="en-CA" altLang="en-US" sz="2200" dirty="0"/>
              <a:t>, because we don't know whether the collision is elastic or inelastic. </a:t>
            </a:r>
            <a:endParaRPr lang="en-CA" altLang="en-US" sz="22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/>
              <a:t>Also, the </a:t>
            </a:r>
            <a:r>
              <a:rPr lang="en-CA" altLang="en-US" sz="2200" b="1" dirty="0"/>
              <a:t>law of conservation of momentum</a:t>
            </a:r>
            <a:r>
              <a:rPr lang="en-CA" altLang="en-US" sz="2200" dirty="0"/>
              <a:t> states that the total momentum of a closed system does not change. That is, the total momentum of the objects before the collision is the same as the total momentum of the objects after the collision.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/>
              <a:t>By using the law of conservation of momentum, we are unable to determine the final velocities of the carts, as shown </a:t>
            </a:r>
            <a:r>
              <a:rPr lang="en-CA" altLang="en-US" sz="2200" dirty="0" smtClean="0"/>
              <a:t>on the next slide.</a:t>
            </a:r>
            <a:endParaRPr lang="en-CA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9208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Solution continued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6"/>
              <p:cNvSpPr txBox="1">
                <a:spLocks noChangeArrowheads="1"/>
              </p:cNvSpPr>
              <p:nvPr/>
            </p:nvSpPr>
            <p:spPr bwMode="auto">
              <a:xfrm>
                <a:off x="311150" y="1682750"/>
                <a:ext cx="8399463" cy="50275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2200" b="1" dirty="0" smtClean="0"/>
                  <a:t>Answer:</a:t>
                </a:r>
                <a:r>
                  <a:rPr lang="en-CA" altLang="en-US" sz="2200" dirty="0"/>
                  <a:t>  </a:t>
                </a:r>
                <a:r>
                  <a:rPr lang="en-CA" altLang="en-US" sz="2200" dirty="0" smtClean="0"/>
                  <a:t>D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sz="2400" i="1" dirty="0" smtClean="0">
                    <a:latin typeface="Cambria Math"/>
                  </a:rPr>
                  <a:t/>
                </a:r>
                <a:br>
                  <a:rPr lang="en-CA" sz="240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CA" sz="24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CA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CA" sz="2400" b="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C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1,  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CA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CA" sz="2400" i="1">
                              <a:latin typeface="Cambria Math"/>
                            </a:rPr>
                            <m:t>,  </m:t>
                          </m:r>
                          <m:r>
                            <a:rPr lang="en-CA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CA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1,  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CA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2,  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CA" sz="240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en-C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5 </m:t>
                          </m:r>
                          <m:f>
                            <m:fPr>
                              <m:type m:val="lin"/>
                              <m:ctrlPr>
                                <a:rPr lang="en-C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sz="2400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CA" sz="2400" b="0" i="1" smtClean="0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CA" sz="2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en-C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0 </m:t>
                          </m:r>
                          <m:f>
                            <m:fPr>
                              <m:type m:val="lin"/>
                              <m:ctrlPr>
                                <a:rPr lang="en-C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sz="2400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CA" sz="2400" b="0" i="1" smtClean="0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CA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𝑘𝑔</m:t>
                          </m:r>
                        </m:e>
                      </m:d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1,  </m:t>
                          </m:r>
                          <m:r>
                            <a:rPr lang="en-CA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CA" sz="2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𝑘𝑔</m:t>
                          </m:r>
                        </m:e>
                      </m:d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2,  </m:t>
                          </m:r>
                          <m:r>
                            <a:rPr lang="en-CA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CA" sz="240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5= </m:t>
                      </m:r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1,  </m:t>
                          </m:r>
                          <m:r>
                            <a:rPr lang="en-CA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CA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C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2,  </m:t>
                          </m:r>
                          <m:r>
                            <a:rPr lang="en-CA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CA" sz="240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sz="2400" dirty="0" smtClean="0"/>
                  <a:t>That is, we have one equation with two unknowns. Thus, </a:t>
                </a:r>
                <a:r>
                  <a:rPr lang="en-CA" sz="2400" b="1" dirty="0" smtClean="0"/>
                  <a:t>D</a:t>
                </a:r>
                <a:r>
                  <a:rPr lang="en-CA" sz="2400" dirty="0" smtClean="0"/>
                  <a:t> is the correct answer. </a:t>
                </a:r>
                <a:endParaRPr lang="en-CA" altLang="en-US" sz="220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2200" b="1" dirty="0" smtClean="0"/>
                  <a:t>Note:</a:t>
                </a:r>
                <a:r>
                  <a:rPr lang="en-CA" altLang="en-US" sz="2200" dirty="0" smtClean="0"/>
                  <a:t> The </a:t>
                </a:r>
                <a:r>
                  <a:rPr lang="en-CA" altLang="en-US" sz="2200" dirty="0"/>
                  <a:t>law of conservation of energy is completely different from energy conservation. Energy conservation deals with saving energy, such as insulating your home, using the </a:t>
                </a:r>
                <a:r>
                  <a:rPr lang="en-CA" altLang="en-US" sz="2200" dirty="0" smtClean="0"/>
                  <a:t>public transit</a:t>
                </a:r>
                <a:r>
                  <a:rPr lang="en-CA" altLang="en-US" sz="2200" dirty="0"/>
                  <a:t>, or </a:t>
                </a:r>
                <a:r>
                  <a:rPr lang="en-CA" altLang="en-US" sz="2200" dirty="0" smtClean="0"/>
                  <a:t>switching the </a:t>
                </a:r>
                <a:r>
                  <a:rPr lang="en-CA" altLang="en-US" sz="2200" dirty="0"/>
                  <a:t>lights </a:t>
                </a:r>
                <a:r>
                  <a:rPr lang="en-CA" altLang="en-US" sz="2200" dirty="0" smtClean="0"/>
                  <a:t>off when not in use.</a:t>
                </a:r>
                <a:endParaRPr lang="en-CA" altLang="en-US" sz="2200" dirty="0"/>
              </a:p>
            </p:txBody>
          </p:sp>
        </mc:Choice>
        <mc:Fallback xmlns="">
          <p:sp>
            <p:nvSpPr>
              <p:cNvPr id="615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50" y="1682750"/>
                <a:ext cx="8399463" cy="5027530"/>
              </a:xfrm>
              <a:prstGeom prst="rect">
                <a:avLst/>
              </a:prstGeom>
              <a:blipFill rotWithShape="1">
                <a:blip r:embed="rId4"/>
                <a:stretch>
                  <a:fillRect l="-1089" t="-606" r="-145" b="-14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350774" y="2580963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Law of conservation of momentum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68266" y="2969331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Application of the law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5130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Momentum Problems IV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13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73742" y="1774825"/>
            <a:ext cx="899651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>
                <a:solidFill>
                  <a:srgbClr val="000000"/>
                </a:solidFill>
              </a:rPr>
              <a:t>Two objects (A and B) of different mass are moving in opposite </a:t>
            </a:r>
            <a:r>
              <a:rPr lang="en-CA" altLang="en-US" sz="2200" dirty="0" smtClean="0">
                <a:solidFill>
                  <a:srgbClr val="000000"/>
                </a:solidFill>
              </a:rPr>
              <a:t>directions, </a:t>
            </a:r>
            <a:r>
              <a:rPr lang="en-CA" altLang="en-US" sz="2200" dirty="0">
                <a:solidFill>
                  <a:srgbClr val="000000"/>
                </a:solidFill>
              </a:rPr>
              <a:t>but at the same speed, before </a:t>
            </a:r>
            <a:r>
              <a:rPr lang="en-CA" altLang="en-US" sz="2200" dirty="0" smtClean="0">
                <a:solidFill>
                  <a:srgbClr val="000000"/>
                </a:solidFill>
              </a:rPr>
              <a:t>a head-on collision. </a:t>
            </a:r>
            <a:r>
              <a:rPr lang="en-CA" altLang="en-US" sz="2200" dirty="0">
                <a:solidFill>
                  <a:srgbClr val="000000"/>
                </a:solidFill>
              </a:rPr>
              <a:t>Object A is three times more massive than object B. After the collision: </a:t>
            </a:r>
            <a:r>
              <a:rPr lang="en-CA" altLang="en-US" sz="2200" dirty="0" smtClean="0">
                <a:solidFill>
                  <a:srgbClr val="000000"/>
                </a:solidFill>
              </a:rPr>
              <a:t>object </a:t>
            </a:r>
            <a:r>
              <a:rPr lang="en-CA" altLang="en-US" sz="2200" dirty="0">
                <a:solidFill>
                  <a:srgbClr val="000000"/>
                </a:solidFill>
              </a:rPr>
              <a:t>A comes to rest; the direction of object B is reversed and its speed is increased by a factor of 2. Is the momentum conserved in this collision? Is the kinetic energy conserved?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243409" y="4094151"/>
            <a:ext cx="766172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sz="2000" dirty="0" smtClean="0"/>
              <a:t>Only the total momentum </a:t>
            </a:r>
            <a:r>
              <a:rPr lang="en-CA" sz="2000" dirty="0"/>
              <a:t>is </a:t>
            </a:r>
            <a:r>
              <a:rPr lang="en-CA" sz="2000" dirty="0" smtClean="0"/>
              <a:t>conserved.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sz="2000" dirty="0" smtClean="0"/>
              <a:t>Only the kinetic </a:t>
            </a:r>
            <a:r>
              <a:rPr lang="en-CA" sz="2000" dirty="0"/>
              <a:t>energy is </a:t>
            </a:r>
            <a:r>
              <a:rPr lang="en-CA" sz="2000" dirty="0" smtClean="0"/>
              <a:t>conserved.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sz="2000" dirty="0" smtClean="0"/>
              <a:t>Both kinetic energy </a:t>
            </a:r>
            <a:r>
              <a:rPr lang="en-CA" sz="2000" dirty="0"/>
              <a:t>and </a:t>
            </a:r>
            <a:r>
              <a:rPr lang="en-CA" sz="2000" dirty="0" smtClean="0"/>
              <a:t>total momentum </a:t>
            </a:r>
            <a:r>
              <a:rPr lang="en-CA" sz="2000" dirty="0"/>
              <a:t>are </a:t>
            </a:r>
            <a:r>
              <a:rPr lang="en-CA" sz="2000" dirty="0" smtClean="0"/>
              <a:t>conserved.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sz="2000" dirty="0" smtClean="0"/>
              <a:t>Total momentum is conserved, but not the kinetic energy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sz="2000" dirty="0" smtClean="0"/>
              <a:t>Kinetic energy is conserved, but not the total momentum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023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1"/>
                  </a:solidFill>
                </a:rPr>
                <a:t>Solution</a:t>
              </a:r>
              <a:endParaRPr lang="en-CA" alt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311150" y="1682750"/>
            <a:ext cx="83994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b="1" dirty="0" smtClean="0"/>
              <a:t>Answer:</a:t>
            </a:r>
            <a:r>
              <a:rPr lang="en-CA" altLang="en-US" sz="2200" dirty="0"/>
              <a:t>  </a:t>
            </a:r>
            <a:r>
              <a:rPr lang="en-CA" altLang="en-US" sz="2200" dirty="0" smtClean="0"/>
              <a:t>C</a:t>
            </a:r>
            <a:endParaRPr lang="en-CA" altLang="en-US" sz="2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b="1" dirty="0"/>
              <a:t>Justification</a:t>
            </a:r>
            <a:r>
              <a:rPr lang="en-CA" altLang="en-US" sz="2200" b="1" dirty="0" smtClean="0"/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1091830" y="31293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Before</a:t>
            </a:r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6697467" y="3100209"/>
            <a:ext cx="412954" cy="407936"/>
          </a:xfrm>
          <a:prstGeom prst="ellipse">
            <a:avLst/>
          </a:prstGeom>
          <a:solidFill>
            <a:srgbClr val="2801B7"/>
          </a:solidFill>
          <a:ln>
            <a:solidFill>
              <a:srgbClr val="2E0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03517" y="2944773"/>
                <a:ext cx="380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517" y="2944773"/>
                <a:ext cx="38055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/>
          <p:cNvSpPr/>
          <p:nvPr/>
        </p:nvSpPr>
        <p:spPr>
          <a:xfrm>
            <a:off x="3121806" y="3107538"/>
            <a:ext cx="412954" cy="4079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623241" y="3325008"/>
            <a:ext cx="6341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667011" y="3171400"/>
            <a:ext cx="368710" cy="285132"/>
            <a:chOff x="4220498" y="5206181"/>
            <a:chExt cx="368710" cy="285132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4220498" y="5206181"/>
              <a:ext cx="36871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220498" y="5358581"/>
              <a:ext cx="36871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220498" y="5491313"/>
              <a:ext cx="36871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7189766" y="3170927"/>
            <a:ext cx="368710" cy="285132"/>
            <a:chOff x="4220498" y="5206181"/>
            <a:chExt cx="368710" cy="285132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4220498" y="5206181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220498" y="5358581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220498" y="5491313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 flipH="1">
            <a:off x="5978031" y="3325008"/>
            <a:ext cx="61948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156605" y="2944773"/>
                <a:ext cx="380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605" y="2944773"/>
                <a:ext cx="38055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138516" y="3522893"/>
            <a:ext cx="657209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82002" y="400435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Collision</a:t>
            </a:r>
            <a:endParaRPr lang="en-CA" dirty="0"/>
          </a:p>
        </p:txBody>
      </p:sp>
      <p:sp>
        <p:nvSpPr>
          <p:cNvPr id="61" name="Oval 60"/>
          <p:cNvSpPr/>
          <p:nvPr/>
        </p:nvSpPr>
        <p:spPr>
          <a:xfrm>
            <a:off x="5121028" y="3975261"/>
            <a:ext cx="412954" cy="407936"/>
          </a:xfrm>
          <a:prstGeom prst="ellipse">
            <a:avLst/>
          </a:prstGeom>
          <a:solidFill>
            <a:srgbClr val="2801B7"/>
          </a:solidFill>
          <a:ln>
            <a:solidFill>
              <a:srgbClr val="2E0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63" name="Oval 62"/>
          <p:cNvSpPr/>
          <p:nvPr/>
        </p:nvSpPr>
        <p:spPr>
          <a:xfrm>
            <a:off x="4678588" y="3982590"/>
            <a:ext cx="412954" cy="4079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grpSp>
        <p:nvGrpSpPr>
          <p:cNvPr id="65" name="Group 64"/>
          <p:cNvGrpSpPr/>
          <p:nvPr/>
        </p:nvGrpSpPr>
        <p:grpSpPr>
          <a:xfrm>
            <a:off x="4181160" y="4046452"/>
            <a:ext cx="368710" cy="285132"/>
            <a:chOff x="4220498" y="5206181"/>
            <a:chExt cx="368710" cy="285132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220498" y="5206181"/>
              <a:ext cx="36871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220498" y="5358581"/>
              <a:ext cx="36871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220498" y="5491313"/>
              <a:ext cx="36871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626464" y="4045979"/>
            <a:ext cx="368710" cy="285132"/>
            <a:chOff x="4220498" y="5206181"/>
            <a:chExt cx="368710" cy="285132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220498" y="5206181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220498" y="5358581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220498" y="5491313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2128688" y="4397945"/>
            <a:ext cx="657209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086922" y="49089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After</a:t>
            </a:r>
            <a:endParaRPr lang="en-CA" dirty="0"/>
          </a:p>
        </p:txBody>
      </p:sp>
      <p:sp>
        <p:nvSpPr>
          <p:cNvPr id="77" name="Oval 76"/>
          <p:cNvSpPr/>
          <p:nvPr/>
        </p:nvSpPr>
        <p:spPr>
          <a:xfrm>
            <a:off x="6114064" y="4879809"/>
            <a:ext cx="412954" cy="407936"/>
          </a:xfrm>
          <a:prstGeom prst="ellipse">
            <a:avLst/>
          </a:prstGeom>
          <a:solidFill>
            <a:srgbClr val="2801B7"/>
          </a:solidFill>
          <a:ln>
            <a:solidFill>
              <a:srgbClr val="2E0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78" name="Oval 77"/>
          <p:cNvSpPr/>
          <p:nvPr/>
        </p:nvSpPr>
        <p:spPr>
          <a:xfrm>
            <a:off x="4683508" y="4887138"/>
            <a:ext cx="412954" cy="4079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grpSp>
        <p:nvGrpSpPr>
          <p:cNvPr id="83" name="Group 82"/>
          <p:cNvGrpSpPr/>
          <p:nvPr/>
        </p:nvGrpSpPr>
        <p:grpSpPr>
          <a:xfrm>
            <a:off x="5631384" y="4950527"/>
            <a:ext cx="368710" cy="285132"/>
            <a:chOff x="4220498" y="5206181"/>
            <a:chExt cx="368710" cy="285132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4220498" y="5206181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220498" y="5358581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220498" y="5491313"/>
              <a:ext cx="368710" cy="0"/>
            </a:xfrm>
            <a:prstGeom prst="line">
              <a:avLst/>
            </a:prstGeom>
            <a:ln>
              <a:solidFill>
                <a:srgbClr val="2801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Connector 86"/>
          <p:cNvCxnSpPr/>
          <p:nvPr/>
        </p:nvCxnSpPr>
        <p:spPr>
          <a:xfrm>
            <a:off x="2133608" y="5302493"/>
            <a:ext cx="657209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070981" y="4719453"/>
                <a:ext cx="508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n-CA" alt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981" y="4719453"/>
                <a:ext cx="50879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/>
          <p:cNvCxnSpPr/>
          <p:nvPr/>
        </p:nvCxnSpPr>
        <p:spPr>
          <a:xfrm>
            <a:off x="6666249" y="5099688"/>
            <a:ext cx="126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059525" y="2743221"/>
                <a:ext cx="574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525" y="2743221"/>
                <a:ext cx="57496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598237" y="3633021"/>
                <a:ext cx="574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237" y="3633021"/>
                <a:ext cx="57496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603157" y="4537569"/>
                <a:ext cx="574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157" y="4537569"/>
                <a:ext cx="57496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089841" y="3637941"/>
                <a:ext cx="446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2E0FB1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CA" dirty="0">
                  <a:solidFill>
                    <a:srgbClr val="2E0FB1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841" y="3637941"/>
                <a:ext cx="44672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097625" y="4542489"/>
                <a:ext cx="446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2E0FB1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CA" dirty="0">
                  <a:solidFill>
                    <a:srgbClr val="2E0FB1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625" y="4542489"/>
                <a:ext cx="44672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6672797" y="2757981"/>
                <a:ext cx="446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2E0FB1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797" y="2757981"/>
                <a:ext cx="44672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0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Solution continued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6"/>
              <p:cNvSpPr txBox="1">
                <a:spLocks noChangeArrowheads="1"/>
              </p:cNvSpPr>
              <p:nvPr/>
            </p:nvSpPr>
            <p:spPr bwMode="auto">
              <a:xfrm>
                <a:off x="311150" y="1682750"/>
                <a:ext cx="8399463" cy="4580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2200" b="1" dirty="0" smtClean="0"/>
                  <a:t>Answer:</a:t>
                </a:r>
                <a:r>
                  <a:rPr lang="en-CA" altLang="en-US" sz="2200" dirty="0"/>
                  <a:t>  C</a:t>
                </a:r>
                <a:endParaRPr lang="en-CA" altLang="en-US" sz="220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sz="2400" dirty="0" smtClean="0">
                    <a:latin typeface="Cambria Math"/>
                  </a:rPr>
                  <a:t>Let </a:t>
                </a:r>
                <a:r>
                  <a:rPr lang="en-CA" sz="2400" dirty="0">
                    <a:latin typeface="Cambria Math"/>
                  </a:rPr>
                  <a:t>the direction of object A be the positive direction.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sz="2400" dirty="0" smtClean="0">
                    <a:latin typeface="Cambria Math"/>
                  </a:rPr>
                  <a:t>Initial momentum =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3 </m:t>
                    </m:r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  <m:r>
                      <a:rPr lang="en-CA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 −</m:t>
                    </m:r>
                    <m:r>
                      <a:rPr lang="en-CA" sz="2400" b="0" i="1" smtClean="0">
                        <a:solidFill>
                          <a:srgbClr val="2801B7"/>
                        </a:solidFill>
                        <a:latin typeface="Cambria Math"/>
                      </a:rPr>
                      <m:t>𝑚</m:t>
                    </m:r>
                    <m:r>
                      <a:rPr lang="en-CA" sz="2400" b="0" i="1" smtClean="0">
                        <a:solidFill>
                          <a:srgbClr val="2801B7"/>
                        </a:solidFill>
                        <a:latin typeface="Cambria Math"/>
                      </a:rPr>
                      <m:t> </m:t>
                    </m:r>
                    <m:r>
                      <a:rPr lang="en-CA" sz="2400" b="0" i="1" smtClean="0">
                        <a:solidFill>
                          <a:srgbClr val="2801B7"/>
                        </a:solidFill>
                        <a:latin typeface="Cambria Math"/>
                      </a:rPr>
                      <m:t>𝑣</m:t>
                    </m:r>
                    <m:r>
                      <a:rPr lang="en-CA" sz="2400" b="0" i="1" smtClean="0">
                        <a:latin typeface="Cambria Math"/>
                      </a:rPr>
                      <m:t>=2 </m:t>
                    </m:r>
                    <m:r>
                      <a:rPr lang="en-CA" sz="2400" b="0" i="1" smtClean="0">
                        <a:latin typeface="Cambria Math"/>
                      </a:rPr>
                      <m:t>𝑚</m:t>
                    </m:r>
                    <m:r>
                      <a:rPr lang="en-CA" sz="2400" b="0" i="1" smtClean="0">
                        <a:latin typeface="Cambria Math"/>
                      </a:rPr>
                      <m:t> </m:t>
                    </m:r>
                    <m:r>
                      <a:rPr lang="en-CA" sz="2400" b="0" i="1" smtClean="0">
                        <a:latin typeface="Cambria Math"/>
                      </a:rPr>
                      <m:t>𝑣</m:t>
                    </m:r>
                  </m:oMath>
                </a14:m>
                <a:endParaRPr lang="en-CA" sz="2400" dirty="0" smtClean="0">
                  <a:latin typeface="Cambria Math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sz="2400" dirty="0" smtClean="0">
                    <a:latin typeface="Cambria Math"/>
                  </a:rPr>
                  <a:t>Final momentum = </a:t>
                </a:r>
                <a14:m>
                  <m:oMath xmlns:m="http://schemas.openxmlformats.org/officeDocument/2006/math">
                    <m:r>
                      <a:rPr lang="en-CA" sz="2400" b="0" i="0" smtClean="0">
                        <a:solidFill>
                          <a:srgbClr val="FF0000"/>
                        </a:solidFill>
                        <a:latin typeface="Cambria Math"/>
                      </a:rPr>
                      <m:t>0</m:t>
                    </m:r>
                    <m:r>
                      <a:rPr lang="en-CA" sz="24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CA" sz="2400" i="1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en-CA" sz="24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CA" sz="2400" i="1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  <m:r>
                      <a:rPr lang="en-CA" sz="2400" b="0" i="1" smtClean="0">
                        <a:solidFill>
                          <a:srgbClr val="2801B7"/>
                        </a:solidFill>
                        <a:latin typeface="Cambria Math"/>
                      </a:rPr>
                      <m:t>+2 </m:t>
                    </m:r>
                    <m:r>
                      <a:rPr lang="en-CA" sz="2400" i="1">
                        <a:solidFill>
                          <a:srgbClr val="2801B7"/>
                        </a:solidFill>
                        <a:latin typeface="Cambria Math"/>
                      </a:rPr>
                      <m:t>𝑚</m:t>
                    </m:r>
                    <m:r>
                      <a:rPr lang="en-CA" sz="2400" i="1">
                        <a:solidFill>
                          <a:srgbClr val="2801B7"/>
                        </a:solidFill>
                        <a:latin typeface="Cambria Math"/>
                      </a:rPr>
                      <m:t> </m:t>
                    </m:r>
                    <m:r>
                      <a:rPr lang="en-CA" sz="2400" i="1">
                        <a:solidFill>
                          <a:srgbClr val="2801B7"/>
                        </a:solidFill>
                        <a:latin typeface="Cambria Math"/>
                      </a:rPr>
                      <m:t>𝑣</m:t>
                    </m:r>
                    <m:r>
                      <a:rPr lang="en-CA" sz="2400" i="1">
                        <a:latin typeface="Cambria Math"/>
                      </a:rPr>
                      <m:t>=2 </m:t>
                    </m:r>
                    <m:r>
                      <a:rPr lang="en-CA" sz="2400" i="1">
                        <a:latin typeface="Cambria Math"/>
                      </a:rPr>
                      <m:t>𝑚</m:t>
                    </m:r>
                    <m:r>
                      <a:rPr lang="en-CA" sz="2400" i="1">
                        <a:latin typeface="Cambria Math"/>
                      </a:rPr>
                      <m:t> </m:t>
                    </m:r>
                    <m:r>
                      <a:rPr lang="en-CA" sz="2400" i="1">
                        <a:latin typeface="Cambria Math"/>
                      </a:rPr>
                      <m:t>𝑣</m:t>
                    </m:r>
                  </m:oMath>
                </a14:m>
                <a:endParaRPr lang="en-CA" sz="2400" dirty="0">
                  <a:latin typeface="Cambria Math"/>
                </a:endParaRPr>
              </a:p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en-CA" sz="2400" dirty="0" smtClean="0">
                    <a:latin typeface="Cambria Math"/>
                  </a:rPr>
                  <a:t>Initial kinetic energy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C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3 </m:t>
                        </m:r>
                        <m:r>
                          <a:rPr lang="en-CA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CA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CA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CA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sz="2400" b="0" i="1" smtClean="0">
                            <a:latin typeface="Cambria Math"/>
                          </a:rPr>
                          <m:t>+</m:t>
                        </m:r>
                        <m:r>
                          <a:rPr lang="en-CA" sz="2400" b="0" i="1" smtClean="0">
                            <a:solidFill>
                              <a:srgbClr val="2E0FB1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CA" sz="2400" b="0" i="1" smtClean="0">
                            <a:solidFill>
                              <a:srgbClr val="2E0FB1"/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CA" sz="2400" b="0" i="1" smtClean="0">
                                <a:solidFill>
                                  <a:srgbClr val="2E0FB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400" b="0" i="1" smtClean="0">
                                <a:solidFill>
                                  <a:srgbClr val="2E0FB1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CA" sz="2400" b="0" i="1" smtClean="0">
                                <a:solidFill>
                                  <a:srgbClr val="2E0FB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CA" sz="2400" i="1">
                        <a:latin typeface="Cambria Math"/>
                      </a:rPr>
                      <m:t>=</m:t>
                    </m:r>
                    <m:r>
                      <a:rPr lang="en-CA" sz="2400" b="0" i="1" smtClean="0">
                        <a:latin typeface="Cambria Math"/>
                      </a:rPr>
                      <m:t>2 </m:t>
                    </m:r>
                    <m:r>
                      <a:rPr lang="en-CA" sz="2400" i="1">
                        <a:latin typeface="Cambria Math"/>
                      </a:rPr>
                      <m:t>𝑚</m:t>
                    </m:r>
                    <m:r>
                      <a:rPr lang="en-CA" sz="24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CA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CA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sz="2400" dirty="0">
                  <a:latin typeface="Cambria Math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sz="2400" dirty="0" smtClean="0">
                    <a:latin typeface="Cambria Math"/>
                  </a:rPr>
                  <a:t>Final kinetic energy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sz="24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C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CA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CA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CA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CA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CA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sz="2400" i="1">
                            <a:latin typeface="Cambria Math"/>
                          </a:rPr>
                          <m:t>+</m:t>
                        </m:r>
                        <m:r>
                          <a:rPr lang="en-CA" sz="2400" i="1">
                            <a:solidFill>
                              <a:srgbClr val="2E0FB1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CA" sz="2400" i="1">
                            <a:solidFill>
                              <a:srgbClr val="2E0FB1"/>
                            </a:solidFill>
                            <a:latin typeface="Cambria Math"/>
                          </a:rPr>
                          <m:t> (</m:t>
                        </m:r>
                        <m:sSup>
                          <m:sSupPr>
                            <m:ctrlPr>
                              <a:rPr lang="en-CA" sz="2400" i="1">
                                <a:solidFill>
                                  <a:srgbClr val="2E0FB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400" b="0" i="1" smtClean="0">
                                <a:solidFill>
                                  <a:srgbClr val="2E0FB1"/>
                                </a:solidFill>
                                <a:latin typeface="Cambria Math"/>
                              </a:rPr>
                              <m:t>2 </m:t>
                            </m:r>
                            <m:r>
                              <a:rPr lang="en-CA" sz="2400" i="1">
                                <a:solidFill>
                                  <a:srgbClr val="2E0FB1"/>
                                </a:solidFill>
                                <a:latin typeface="Cambria Math"/>
                              </a:rPr>
                              <m:t>𝑣</m:t>
                            </m:r>
                            <m:r>
                              <a:rPr lang="en-CA" sz="2400" b="0" i="1" smtClean="0">
                                <a:solidFill>
                                  <a:srgbClr val="2E0FB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CA" sz="2400" i="1">
                                <a:solidFill>
                                  <a:srgbClr val="2E0FB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CA" sz="2400" i="1">
                        <a:latin typeface="Cambria Math"/>
                      </a:rPr>
                      <m:t>=2 </m:t>
                    </m:r>
                    <m:r>
                      <a:rPr lang="en-CA" sz="2400" i="1">
                        <a:latin typeface="Cambria Math"/>
                      </a:rPr>
                      <m:t>𝑚</m:t>
                    </m:r>
                    <m:r>
                      <a:rPr lang="en-CA" sz="24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CA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400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CA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sz="2400" dirty="0">
                  <a:latin typeface="Cambria Math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sz="2400" dirty="0" smtClean="0">
                    <a:latin typeface="Cambria Math"/>
                  </a:rPr>
                  <a:t>Note that both </a:t>
                </a:r>
                <a:r>
                  <a:rPr lang="en-CA" sz="2400" dirty="0">
                    <a:latin typeface="Cambria Math"/>
                  </a:rPr>
                  <a:t>the kinetic energy and the total momentum are conserved</a:t>
                </a:r>
                <a:r>
                  <a:rPr lang="en-CA" sz="2400" dirty="0" smtClean="0">
                    <a:latin typeface="Cambria Math"/>
                  </a:rPr>
                  <a:t>. Thus, </a:t>
                </a:r>
                <a:r>
                  <a:rPr lang="en-CA" sz="2400" b="1" dirty="0" smtClean="0">
                    <a:latin typeface="Cambria Math"/>
                  </a:rPr>
                  <a:t>C</a:t>
                </a:r>
                <a:r>
                  <a:rPr lang="en-CA" sz="2400" dirty="0" smtClean="0">
                    <a:latin typeface="Cambria Math"/>
                  </a:rPr>
                  <a:t> is the correct answer.</a:t>
                </a:r>
                <a:endParaRPr lang="en-CA" altLang="en-US" sz="2200" dirty="0"/>
              </a:p>
            </p:txBody>
          </p:sp>
        </mc:Choice>
        <mc:Fallback xmlns="">
          <p:sp>
            <p:nvSpPr>
              <p:cNvPr id="615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50" y="1682750"/>
                <a:ext cx="8399463" cy="4580869"/>
              </a:xfrm>
              <a:prstGeom prst="rect">
                <a:avLst/>
              </a:prstGeom>
              <a:blipFill rotWithShape="1">
                <a:blip r:embed="rId4"/>
                <a:stretch>
                  <a:fillRect l="-1089" t="-666" b="-21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6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79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3080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Momentum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08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694" y="1689609"/>
            <a:ext cx="4646613" cy="45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1445" y="6407304"/>
            <a:ext cx="81411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dirty="0" smtClean="0"/>
              <a:t>http://</a:t>
            </a:r>
            <a:r>
              <a:rPr lang="en-CA" sz="1200" dirty="0" err="1" smtClean="0"/>
              <a:t>www.physicsclassroom.com</a:t>
            </a:r>
            <a:r>
              <a:rPr lang="en-CA" sz="1200" dirty="0" smtClean="0"/>
              <a:t>/class/momentum/Lesson-2/Using-Equations-as-a-Guide-to-Thinking</a:t>
            </a:r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4105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Momentum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107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307975" y="1871663"/>
            <a:ext cx="85280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The following questions have been compiled from a collection of questions submitted on PeerWise (</a:t>
            </a:r>
            <a:r>
              <a:rPr lang="en-US" altLang="en-US" sz="4000">
                <a:hlinkClick r:id="rId4"/>
              </a:rPr>
              <a:t>https://peerwise.cs.auckland.ac.nz/</a:t>
            </a:r>
            <a:r>
              <a:rPr lang="en-US" altLang="en-US" sz="4000"/>
              <a:t>) by teacher candidates as part of the EDCP 357 physics methods courses at UBC.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5130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Momentum Problems </a:t>
              </a:r>
              <a:r>
                <a:rPr lang="en-US" altLang="en-US" sz="3600" b="1" dirty="0">
                  <a:solidFill>
                    <a:schemeClr val="bg1"/>
                  </a:solidFill>
                </a:rPr>
                <a:t>I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13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147484" y="1774825"/>
            <a:ext cx="884903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>
                <a:solidFill>
                  <a:srgbClr val="000000"/>
                </a:solidFill>
              </a:rPr>
              <a:t>A bumper car is initially driving to the right at 5 m/s. After bouncing off a wall, the bumper car is moving backwards (to the left) at 3 m/s. The car, </a:t>
            </a:r>
            <a:r>
              <a:rPr lang="en-CA" altLang="en-US" sz="2200" dirty="0" smtClean="0">
                <a:solidFill>
                  <a:srgbClr val="000000"/>
                </a:solidFill>
              </a:rPr>
              <a:t>including driver</a:t>
            </a:r>
            <a:r>
              <a:rPr lang="en-CA" altLang="en-US" sz="2200" dirty="0">
                <a:solidFill>
                  <a:srgbClr val="000000"/>
                </a:solidFill>
              </a:rPr>
              <a:t>, is 100 kg. What is the change in momentum? (Consider moving to the right as moving in the positive direction)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147484" y="3636963"/>
            <a:ext cx="208684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000" dirty="0" smtClean="0"/>
              <a:t>800 kg m/s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000" dirty="0" smtClean="0"/>
              <a:t>500 kg m/s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000" dirty="0" smtClean="0"/>
              <a:t>300 kg m/s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000" dirty="0" smtClean="0"/>
              <a:t>-500 kg m/s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000" dirty="0" smtClean="0"/>
              <a:t>-800 kg m/s</a:t>
            </a:r>
            <a:endParaRPr lang="en-US" altLang="en-US" sz="2000" dirty="0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589" y="3386246"/>
            <a:ext cx="4734231" cy="322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04038" y="3826269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Before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91718" y="601389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After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01849" y="4982017"/>
            <a:ext cx="4734231" cy="0"/>
          </a:xfrm>
          <a:prstGeom prst="line">
            <a:avLst/>
          </a:prstGeom>
          <a:ln>
            <a:solidFill>
              <a:srgbClr val="2E0F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1"/>
                  </a:solidFill>
                </a:rPr>
                <a:t>Solution</a:t>
              </a:r>
              <a:endParaRPr lang="en-CA" alt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6"/>
              <p:cNvSpPr txBox="1">
                <a:spLocks noChangeArrowheads="1"/>
              </p:cNvSpPr>
              <p:nvPr/>
            </p:nvSpPr>
            <p:spPr bwMode="auto">
              <a:xfrm>
                <a:off x="311150" y="1682750"/>
                <a:ext cx="8399463" cy="449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2200" b="1" dirty="0" smtClean="0"/>
                  <a:t>Answer:</a:t>
                </a:r>
                <a:r>
                  <a:rPr lang="en-CA" altLang="en-US" sz="2200" dirty="0"/>
                  <a:t>  </a:t>
                </a:r>
                <a:r>
                  <a:rPr lang="en-CA" altLang="en-US" sz="2200" dirty="0" smtClean="0"/>
                  <a:t>E</a:t>
                </a:r>
                <a:endParaRPr lang="en-CA" altLang="en-US" sz="22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2200" b="1" dirty="0"/>
                  <a:t>Justification:</a:t>
                </a:r>
                <a:r>
                  <a:rPr lang="en-CA" altLang="en-US" sz="2200" dirty="0"/>
                  <a:t> </a:t>
                </a:r>
                <a:r>
                  <a:rPr lang="en-CA" altLang="en-US" sz="2200" dirty="0" smtClean="0"/>
                  <a:t>Recall that the quantity </a:t>
                </a:r>
                <a14:m>
                  <m:oMath xmlns:m="http://schemas.openxmlformats.org/officeDocument/2006/math">
                    <m:r>
                      <a:rPr lang="en-CA" altLang="en-US" sz="2200" b="0" i="1" smtClean="0">
                        <a:latin typeface="Cambria Math"/>
                      </a:rPr>
                      <m:t>𝑚</m:t>
                    </m:r>
                    <m:r>
                      <a:rPr lang="en-CA" altLang="en-US" sz="2200" b="0" i="1" smtClean="0">
                        <a:latin typeface="Cambria Math"/>
                      </a:rPr>
                      <m:t>.</m:t>
                    </m:r>
                    <m:r>
                      <a:rPr lang="en-CA" altLang="en-US" sz="2200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CA" altLang="en-US" sz="2200" dirty="0" smtClean="0"/>
                  <a:t> is the momentum, whereas </a:t>
                </a:r>
                <a14:m>
                  <m:oMath xmlns:m="http://schemas.openxmlformats.org/officeDocument/2006/math">
                    <m:r>
                      <a:rPr lang="en-CA" altLang="en-US" sz="2200" b="0" i="1" smtClean="0">
                        <a:latin typeface="Cambria Math"/>
                      </a:rPr>
                      <m:t>𝑚</m:t>
                    </m:r>
                    <m:r>
                      <a:rPr lang="en-CA" altLang="en-US" sz="2200" b="0" i="1" smtClean="0">
                        <a:latin typeface="Cambria Math"/>
                      </a:rPr>
                      <m:t>.∆</m:t>
                    </m:r>
                    <m:r>
                      <a:rPr lang="en-CA" altLang="en-US" sz="2200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CA" altLang="en-US" sz="2200" dirty="0" smtClean="0"/>
                  <a:t> is the change in momentum. The change in momentum is also referred to as an </a:t>
                </a:r>
                <a:r>
                  <a:rPr lang="en-CA" altLang="en-US" sz="2200" b="1" dirty="0" smtClean="0"/>
                  <a:t>impulse</a:t>
                </a:r>
                <a:r>
                  <a:rPr lang="en-CA" altLang="en-US" sz="2200" dirty="0" smtClean="0"/>
                  <a:t>. Impulse is defined as the product of the force acting on a body and the time interval during which the force is exerted. The impulse-momentum change equation is given by</a:t>
                </a:r>
                <a14:m>
                  <m:oMath xmlns:m="http://schemas.openxmlformats.org/officeDocument/2006/math">
                    <m:r>
                      <a:rPr lang="en-CA" altLang="en-US" sz="22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CA" alt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𝑰𝒎𝒑𝒖𝒍𝒔𝒆</m:t>
                    </m:r>
                    <m:r>
                      <a:rPr lang="en-CA" alt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CA" alt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𝒄𝒉𝒂𝒏𝒈𝒆</m:t>
                    </m:r>
                    <m:r>
                      <a:rPr lang="en-CA" alt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CA" alt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𝒊𝒏</m:t>
                    </m:r>
                    <m:r>
                      <a:rPr lang="en-CA" alt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CA" alt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𝒎𝒐𝒎𝒆𝒏𝒕𝒖𝒎</m:t>
                    </m:r>
                  </m:oMath>
                </a14:m>
                <a:r>
                  <a:rPr lang="en-CA" altLang="en-US" sz="2200" b="1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CA" altLang="en-US" sz="2200" b="0" i="1" smtClean="0">
                        <a:latin typeface="Cambria Math"/>
                      </a:rPr>
                      <m:t>𝑐h𝑎𝑛𝑔𝑒</m:t>
                    </m:r>
                    <m:r>
                      <a:rPr lang="en-CA" altLang="en-US" sz="2200" b="0" i="1" smtClean="0">
                        <a:latin typeface="Cambria Math"/>
                      </a:rPr>
                      <m:t> </m:t>
                    </m:r>
                    <m:r>
                      <a:rPr lang="en-CA" altLang="en-US" sz="2200" b="0" i="1" smtClean="0">
                        <a:latin typeface="Cambria Math"/>
                      </a:rPr>
                      <m:t>𝑖𝑛</m:t>
                    </m:r>
                    <m:r>
                      <a:rPr lang="en-CA" altLang="en-US" sz="2200" b="0" i="1" smtClean="0">
                        <a:latin typeface="Cambria Math"/>
                      </a:rPr>
                      <m:t> </m:t>
                    </m:r>
                    <m:r>
                      <a:rPr lang="en-CA" altLang="en-US" sz="2200" b="0" i="1" smtClean="0">
                        <a:latin typeface="Cambria Math"/>
                      </a:rPr>
                      <m:t>𝑚𝑜𝑚𝑒𝑛𝑡𝑢𝑚</m:t>
                    </m:r>
                    <m:r>
                      <a:rPr lang="en-CA" altLang="en-US" sz="2200" b="0" i="1" smtClean="0">
                        <a:latin typeface="Cambria Math"/>
                      </a:rPr>
                      <m:t>= </m:t>
                    </m:r>
                    <m:r>
                      <a:rPr lang="en-CA" altLang="en-US" sz="2200" b="0" i="1" smtClean="0">
                        <a:latin typeface="Cambria Math"/>
                      </a:rPr>
                      <m:t>𝑚</m:t>
                    </m:r>
                    <m:r>
                      <a:rPr lang="en-CA" altLang="en-US" sz="2200" b="0" i="1" smtClean="0">
                        <a:latin typeface="Cambria Math"/>
                      </a:rPr>
                      <m:t>.∆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r>
                  <a:rPr lang="en-CA" altLang="en-US" sz="2200" dirty="0" smtClean="0"/>
                  <a:t>, where </a:t>
                </a:r>
                <a14:m>
                  <m:oMath xmlns:m="http://schemas.openxmlformats.org/officeDocument/2006/math"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CA" altLang="en-US" sz="2200" b="0" i="1" smtClean="0">
                        <a:latin typeface="Cambria Math"/>
                      </a:rPr>
                      <m:t>𝑣</m:t>
                    </m:r>
                    <m:r>
                      <a:rPr lang="en-CA" altLang="en-US" sz="2200" b="0" i="1" smtClean="0">
                        <a:latin typeface="Cambria Math"/>
                      </a:rPr>
                      <m:t>=</m:t>
                    </m:r>
                    <m:r>
                      <a:rPr lang="en-CA" altLang="en-US" sz="2200" b="0" i="1" smtClean="0">
                        <a:latin typeface="Cambria Math"/>
                      </a:rPr>
                      <m:t>𝑓𝑖𝑛𝑎𝑙</m:t>
                    </m:r>
                    <m:r>
                      <a:rPr lang="en-CA" altLang="en-US" sz="2200" b="0" i="1" smtClean="0">
                        <a:latin typeface="Cambria Math"/>
                      </a:rPr>
                      <m:t> </m:t>
                    </m:r>
                    <m:r>
                      <a:rPr lang="en-CA" altLang="en-US" sz="2200" b="0" i="1" smtClean="0">
                        <a:latin typeface="Cambria Math"/>
                      </a:rPr>
                      <m:t>𝑣𝑒𝑙𝑜𝑐𝑖𝑡𝑦</m:t>
                    </m:r>
                    <m:r>
                      <a:rPr lang="en-CA" altLang="en-US" sz="2200" b="0" i="1" smtClean="0">
                        <a:latin typeface="Cambria Math"/>
                      </a:rPr>
                      <m:t> −</m:t>
                    </m:r>
                    <m:r>
                      <a:rPr lang="en-CA" altLang="en-US" sz="2200" b="0" i="1" smtClean="0">
                        <a:latin typeface="Cambria Math"/>
                      </a:rPr>
                      <m:t>𝑖𝑛𝑖𝑡𝑖𝑎𝑙</m:t>
                    </m:r>
                    <m:r>
                      <a:rPr lang="en-CA" altLang="en-US" sz="2200" b="0" i="1" smtClean="0">
                        <a:latin typeface="Cambria Math"/>
                      </a:rPr>
                      <m:t> </m:t>
                    </m:r>
                    <m:r>
                      <a:rPr lang="en-CA" altLang="en-US" sz="2200" b="0" i="1" smtClean="0">
                        <a:latin typeface="Cambria Math"/>
                      </a:rPr>
                      <m:t>𝑣𝑒𝑙𝑜𝑐𝑖𝑡𝑦</m:t>
                    </m:r>
                    <m:r>
                      <a:rPr lang="en-CA" altLang="en-US" sz="2200" b="0" i="1" smtClean="0">
                        <a:latin typeface="Cambria Math"/>
                      </a:rPr>
                      <m:t>=−3−5=−8 </m:t>
                    </m:r>
                    <m:r>
                      <a:rPr lang="en-CA" altLang="en-US" sz="2200" b="0" i="1" smtClean="0">
                        <a:latin typeface="Cambria Math"/>
                      </a:rPr>
                      <m:t>𝑚</m:t>
                    </m:r>
                    <m:r>
                      <a:rPr lang="en-CA" altLang="en-US" sz="2200" b="0" i="1" smtClean="0">
                        <a:latin typeface="Cambria Math"/>
                      </a:rPr>
                      <m:t>/</m:t>
                    </m:r>
                    <m:r>
                      <a:rPr lang="en-CA" altLang="en-US" sz="22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CA" altLang="en-US" sz="2200" dirty="0" smtClean="0"/>
                  <a:t> is the change in velocity and </a:t>
                </a:r>
                <a14:m>
                  <m:oMath xmlns:m="http://schemas.openxmlformats.org/officeDocument/2006/math">
                    <m:r>
                      <a:rPr lang="en-CA" altLang="en-US" sz="2200" b="0" i="1" smtClean="0">
                        <a:latin typeface="Cambria Math"/>
                      </a:rPr>
                      <m:t>𝑚</m:t>
                    </m:r>
                    <m:r>
                      <a:rPr lang="en-CA" altLang="en-US" sz="2200" b="0" i="1" smtClean="0">
                        <a:latin typeface="Cambria Math"/>
                      </a:rPr>
                      <m:t>=100 </m:t>
                    </m:r>
                    <m:r>
                      <a:rPr lang="en-CA" altLang="en-US" sz="2200" b="0" i="1" smtClean="0">
                        <a:latin typeface="Cambria Math"/>
                      </a:rPr>
                      <m:t>𝑘𝑔</m:t>
                    </m:r>
                  </m:oMath>
                </a14:m>
                <a:r>
                  <a:rPr lang="en-CA" altLang="en-US" sz="2200" dirty="0" smtClean="0"/>
                  <a:t> is the mass of the bumper car. Thus, </a:t>
                </a:r>
                <a14:m>
                  <m:oMath xmlns:m="http://schemas.openxmlformats.org/officeDocument/2006/math">
                    <m:r>
                      <a:rPr lang="en-CA" altLang="en-US" sz="2200" b="0" i="1" smtClean="0">
                        <a:latin typeface="Cambria Math"/>
                      </a:rPr>
                      <m:t>𝑚</m:t>
                    </m:r>
                    <m:r>
                      <a:rPr lang="en-CA" altLang="en-US" sz="2200" b="0" i="1" smtClean="0">
                        <a:latin typeface="Cambria Math"/>
                      </a:rPr>
                      <m:t>.∆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CA" altLang="en-US" sz="2200" b="0" i="0" smtClean="0">
                        <a:latin typeface="Cambria Math"/>
                        <a:ea typeface="Cambria Math"/>
                      </a:rPr>
                      <m:t>=100 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CA" altLang="en-US" sz="2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CA" altLang="en-US" sz="2200" b="0" i="1" smtClean="0">
                            <a:latin typeface="Cambria Math"/>
                            <a:ea typeface="Cambria Math"/>
                          </a:rPr>
                          <m:t>−8</m:t>
                        </m:r>
                      </m:e>
                    </m:d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=−800 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𝑘𝑔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/</m:t>
                    </m:r>
                    <m:r>
                      <a:rPr lang="en-CA" altLang="en-US" sz="2200" b="0" i="1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CA" altLang="en-US" sz="2200" dirty="0" smtClean="0"/>
                  <a:t> is the change in momentum (or impulse) of the car. Therefore, </a:t>
                </a:r>
                <a:r>
                  <a:rPr lang="en-CA" altLang="en-US" sz="2200" b="1" dirty="0" smtClean="0"/>
                  <a:t>E</a:t>
                </a:r>
                <a:r>
                  <a:rPr lang="en-CA" altLang="en-US" sz="2200" dirty="0" smtClean="0"/>
                  <a:t> is the correct answer. </a:t>
                </a:r>
                <a:endParaRPr lang="en-CA" altLang="en-US" sz="2200" dirty="0"/>
              </a:p>
            </p:txBody>
          </p:sp>
        </mc:Choice>
        <mc:Fallback xmlns="">
          <p:sp>
            <p:nvSpPr>
              <p:cNvPr id="615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50" y="1682750"/>
                <a:ext cx="8399463" cy="4493538"/>
              </a:xfrm>
              <a:prstGeom prst="rect">
                <a:avLst/>
              </a:prstGeom>
              <a:blipFill rotWithShape="1">
                <a:blip r:embed="rId4"/>
                <a:stretch>
                  <a:fillRect l="-871" t="-678" r="-1597" b="-19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5130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Momentum Problems II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13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28" name="Rectangle 2"/>
              <p:cNvSpPr>
                <a:spLocks noChangeArrowheads="1"/>
              </p:cNvSpPr>
              <p:nvPr/>
            </p:nvSpPr>
            <p:spPr bwMode="auto">
              <a:xfrm>
                <a:off x="147484" y="1774825"/>
                <a:ext cx="8849032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2200" dirty="0" smtClean="0">
                    <a:solidFill>
                      <a:srgbClr val="000000"/>
                    </a:solidFill>
                  </a:rPr>
                  <a:t>An object A, with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CA" altLang="en-US" sz="2200" dirty="0" smtClean="0">
                    <a:solidFill>
                      <a:srgbClr val="000000"/>
                    </a:solidFill>
                  </a:rPr>
                  <a:t> and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CA" altLang="en-US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altLang="en-US" sz="2200" dirty="0">
                    <a:solidFill>
                      <a:srgbClr val="000000"/>
                    </a:solidFill>
                  </a:rPr>
                  <a:t>, collides with a </a:t>
                </a:r>
                <a:r>
                  <a:rPr lang="en-CA" altLang="en-US" sz="2200" dirty="0" smtClean="0">
                    <a:solidFill>
                      <a:srgbClr val="000000"/>
                    </a:solidFill>
                  </a:rPr>
                  <a:t>stationary object B, with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CA" altLang="en-US" sz="2200" dirty="0" smtClean="0">
                    <a:solidFill>
                      <a:srgbClr val="000000"/>
                    </a:solidFill>
                  </a:rPr>
                  <a:t>. </a:t>
                </a:r>
                <a:r>
                  <a:rPr lang="en-CA" altLang="en-US" sz="2200" dirty="0">
                    <a:solidFill>
                      <a:srgbClr val="000000"/>
                    </a:solidFill>
                  </a:rPr>
                  <a:t>After the collision, B is travelling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CA" altLang="en-US" sz="2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altLang="en-US" sz="2200" dirty="0">
                    <a:solidFill>
                      <a:srgbClr val="000000"/>
                    </a:solidFill>
                  </a:rPr>
                  <a:t> and A is stationary. Which of </a:t>
                </a:r>
                <a:r>
                  <a:rPr lang="en-CA" altLang="en-US" sz="2200" dirty="0" smtClean="0">
                    <a:solidFill>
                      <a:srgbClr val="000000"/>
                    </a:solidFill>
                  </a:rPr>
                  <a:t>the following </a:t>
                </a:r>
                <a:r>
                  <a:rPr lang="en-CA" altLang="en-US" sz="2200" dirty="0">
                    <a:solidFill>
                      <a:srgbClr val="000000"/>
                    </a:solidFill>
                  </a:rPr>
                  <a:t>are necessarily true?</a:t>
                </a:r>
              </a:p>
            </p:txBody>
          </p:sp>
        </mc:Choice>
        <mc:Fallback xmlns="">
          <p:sp>
            <p:nvSpPr>
              <p:cNvPr id="512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484" y="1774825"/>
                <a:ext cx="8849032" cy="1107996"/>
              </a:xfrm>
              <a:prstGeom prst="rect">
                <a:avLst/>
              </a:prstGeom>
              <a:blipFill rotWithShape="1">
                <a:blip r:embed="rId4"/>
                <a:stretch>
                  <a:fillRect l="-826" t="-2747" b="-104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243409" y="3297759"/>
            <a:ext cx="4505581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 smtClean="0"/>
              <a:t>The collision is perfectly elastic.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 smtClean="0"/>
              <a:t>Total momentum is conserved.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 smtClean="0"/>
              <a:t>The system is closed.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 smtClean="0"/>
              <a:t>None of the above.</a:t>
            </a:r>
            <a:endParaRPr lang="en-US" alt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8452" y="287594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Before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6774432" y="386897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After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26225" y="3411789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alt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alt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225" y="3411789"/>
                <a:ext cx="473591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6243501" y="4242661"/>
            <a:ext cx="412954" cy="4079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8057508" y="4473633"/>
            <a:ext cx="6341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141541" y="4390077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alt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alt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1541" y="4390077"/>
                <a:ext cx="47359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500710" y="3249625"/>
            <a:ext cx="2155745" cy="412856"/>
            <a:chOff x="4500710" y="3249625"/>
            <a:chExt cx="2155745" cy="412856"/>
          </a:xfrm>
        </p:grpSpPr>
        <p:sp>
          <p:nvSpPr>
            <p:cNvPr id="5" name="Oval 4"/>
            <p:cNvSpPr/>
            <p:nvPr/>
          </p:nvSpPr>
          <p:spPr>
            <a:xfrm>
              <a:off x="4955505" y="3249625"/>
              <a:ext cx="412954" cy="40793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6243501" y="3254545"/>
              <a:ext cx="412954" cy="407936"/>
            </a:xfrm>
            <a:prstGeom prst="ellipse">
              <a:avLst/>
            </a:prstGeom>
            <a:solidFill>
              <a:srgbClr val="2801B7"/>
            </a:solidFill>
            <a:ln>
              <a:solidFill>
                <a:srgbClr val="2E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B</a:t>
              </a:r>
              <a:endParaRPr lang="en-CA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5456940" y="3480597"/>
              <a:ext cx="63414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4500710" y="3313487"/>
              <a:ext cx="368710" cy="285132"/>
              <a:chOff x="4220498" y="5206181"/>
              <a:chExt cx="368710" cy="28513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4220498" y="5206181"/>
                <a:ext cx="36871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220498" y="5358581"/>
                <a:ext cx="36871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220498" y="5491313"/>
                <a:ext cx="36871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7071782" y="4247581"/>
            <a:ext cx="872669" cy="407936"/>
            <a:chOff x="7071782" y="4247581"/>
            <a:chExt cx="872669" cy="407936"/>
          </a:xfrm>
        </p:grpSpPr>
        <p:sp>
          <p:nvSpPr>
            <p:cNvPr id="29" name="Oval 28"/>
            <p:cNvSpPr/>
            <p:nvPr/>
          </p:nvSpPr>
          <p:spPr>
            <a:xfrm>
              <a:off x="7531497" y="4247581"/>
              <a:ext cx="412954" cy="407936"/>
            </a:xfrm>
            <a:prstGeom prst="ellipse">
              <a:avLst/>
            </a:prstGeom>
            <a:solidFill>
              <a:srgbClr val="2801B7"/>
            </a:solidFill>
            <a:ln>
              <a:solidFill>
                <a:srgbClr val="2E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B</a:t>
              </a:r>
              <a:endParaRPr lang="en-CA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7071782" y="4306523"/>
              <a:ext cx="368710" cy="285132"/>
              <a:chOff x="4220498" y="5206181"/>
              <a:chExt cx="368710" cy="285132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4220498" y="5206181"/>
                <a:ext cx="368710" cy="0"/>
              </a:xfrm>
              <a:prstGeom prst="line">
                <a:avLst/>
              </a:prstGeom>
              <a:ln>
                <a:solidFill>
                  <a:srgbClr val="2801B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220498" y="5358581"/>
                <a:ext cx="368710" cy="0"/>
              </a:xfrm>
              <a:prstGeom prst="line">
                <a:avLst/>
              </a:prstGeom>
              <a:ln>
                <a:solidFill>
                  <a:srgbClr val="2801B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220498" y="5491313"/>
                <a:ext cx="368710" cy="0"/>
              </a:xfrm>
              <a:prstGeom prst="line">
                <a:avLst/>
              </a:prstGeom>
              <a:ln>
                <a:solidFill>
                  <a:srgbClr val="2801B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585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Solution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6"/>
              <p:cNvSpPr txBox="1">
                <a:spLocks noChangeArrowheads="1"/>
              </p:cNvSpPr>
              <p:nvPr/>
            </p:nvSpPr>
            <p:spPr bwMode="auto">
              <a:xfrm>
                <a:off x="162232" y="1696065"/>
                <a:ext cx="8686800" cy="4616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b="1" dirty="0" smtClean="0"/>
                  <a:t>Answer:</a:t>
                </a:r>
                <a:r>
                  <a:rPr lang="en-CA" altLang="en-US" sz="2200" dirty="0"/>
                  <a:t>  D</a:t>
                </a:r>
              </a:p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b="1" dirty="0"/>
                  <a:t>Justification:</a:t>
                </a:r>
                <a:r>
                  <a:rPr lang="en-CA" altLang="en-US" sz="2200" dirty="0"/>
                  <a:t> </a:t>
                </a:r>
                <a:r>
                  <a:rPr lang="en-CA" altLang="en-US" sz="2200" dirty="0" smtClean="0"/>
                  <a:t>We cannot assume that the masses are equal. </a:t>
                </a:r>
              </a:p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b="1" dirty="0" smtClean="0"/>
                  <a:t>Case 1:</a:t>
                </a:r>
                <a:r>
                  <a:rPr lang="en-CA" altLang="en-US" sz="2200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CA" altLang="en-US" sz="2200" b="0" i="1" smtClean="0">
                        <a:latin typeface="Cambria Math"/>
                      </a:rPr>
                      <m:t>&gt; </m:t>
                    </m:r>
                    <m:sSub>
                      <m:sSubPr>
                        <m:ctrlPr>
                          <a:rPr lang="en-CA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CA" altLang="en-US" sz="2200" dirty="0" smtClean="0"/>
                  <a:t>. If we look at the momentum before and after the collision, we notice:</a:t>
                </a:r>
              </a:p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dirty="0" smtClean="0"/>
                  <a:t>Momentum before = </a:t>
                </a:r>
                <a:r>
                  <a:rPr lang="en-CA" altLang="en-US" sz="2200" i="1" dirty="0" err="1" smtClean="0"/>
                  <a:t>m</a:t>
                </a:r>
                <a:r>
                  <a:rPr lang="en-CA" altLang="en-US" sz="2200" i="1" baseline="-25000" dirty="0" err="1" smtClean="0"/>
                  <a:t>A</a:t>
                </a:r>
                <a:r>
                  <a:rPr lang="en-CA" altLang="en-US" sz="2200" i="1" dirty="0" err="1" smtClean="0"/>
                  <a:t>v</a:t>
                </a:r>
                <a:r>
                  <a:rPr lang="en-CA" altLang="en-US" sz="2200" i="1" baseline="-25000" dirty="0" err="1" smtClean="0"/>
                  <a:t>A</a:t>
                </a:r>
                <a:r>
                  <a:rPr lang="en-CA" altLang="en-US" sz="2200" dirty="0" smtClean="0"/>
                  <a:t> + </a:t>
                </a:r>
                <a:r>
                  <a:rPr lang="en-CA" altLang="en-US" sz="2200" i="1" dirty="0" err="1" smtClean="0"/>
                  <a:t>m</a:t>
                </a:r>
                <a:r>
                  <a:rPr lang="en-CA" altLang="en-US" sz="2200" i="1" baseline="-25000" dirty="0" err="1" smtClean="0"/>
                  <a:t>B</a:t>
                </a:r>
                <a:r>
                  <a:rPr lang="en-CA" altLang="en-US" sz="2200" i="1" dirty="0" err="1" smtClean="0"/>
                  <a:t>v</a:t>
                </a:r>
                <a:r>
                  <a:rPr lang="en-CA" altLang="en-US" sz="2200" i="1" baseline="-25000" dirty="0" err="1" smtClean="0"/>
                  <a:t>B</a:t>
                </a:r>
                <a:r>
                  <a:rPr lang="en-CA" altLang="en-US" sz="2200" dirty="0" smtClean="0"/>
                  <a:t> = </a:t>
                </a:r>
                <a:r>
                  <a:rPr lang="en-CA" altLang="en-US" sz="2200" i="1" dirty="0" smtClean="0"/>
                  <a:t>m</a:t>
                </a:r>
                <a:r>
                  <a:rPr lang="en-CA" altLang="en-US" sz="2200" i="1" baseline="-25000" dirty="0" smtClean="0"/>
                  <a:t>A</a:t>
                </a:r>
                <a:r>
                  <a:rPr lang="en-CA" altLang="en-US" sz="2200" i="1" dirty="0" smtClean="0"/>
                  <a:t>v</a:t>
                </a:r>
                <a:r>
                  <a:rPr lang="en-CA" altLang="en-US" sz="2200" i="1" baseline="-25000" dirty="0" smtClean="0"/>
                  <a:t>1</a:t>
                </a:r>
                <a:r>
                  <a:rPr lang="en-CA" altLang="en-US" sz="2200" dirty="0" smtClean="0"/>
                  <a:t> </a:t>
                </a:r>
                <a:r>
                  <a:rPr lang="en-CA" altLang="en-US" sz="2200" dirty="0"/>
                  <a:t>+ </a:t>
                </a:r>
                <a:r>
                  <a:rPr lang="en-CA" altLang="en-US" sz="2200" i="1" dirty="0" err="1" smtClean="0"/>
                  <a:t>m</a:t>
                </a:r>
                <a:r>
                  <a:rPr lang="en-CA" altLang="en-US" sz="2200" i="1" baseline="-25000" dirty="0" err="1" smtClean="0"/>
                  <a:t>B</a:t>
                </a:r>
                <a:r>
                  <a:rPr lang="en-CA" altLang="en-US" sz="2200" dirty="0" smtClean="0"/>
                  <a:t>(0) = </a:t>
                </a:r>
                <a:r>
                  <a:rPr lang="en-CA" altLang="en-US" sz="2200" i="1" dirty="0"/>
                  <a:t>m</a:t>
                </a:r>
                <a:r>
                  <a:rPr lang="en-CA" altLang="en-US" sz="2200" i="1" baseline="-25000" dirty="0"/>
                  <a:t>A</a:t>
                </a:r>
                <a:r>
                  <a:rPr lang="en-CA" altLang="en-US" sz="2200" i="1" dirty="0"/>
                  <a:t>v</a:t>
                </a:r>
                <a:r>
                  <a:rPr lang="en-CA" altLang="en-US" sz="2200" i="1" baseline="-25000" dirty="0"/>
                  <a:t>1</a:t>
                </a:r>
                <a:r>
                  <a:rPr lang="en-CA" altLang="en-US" sz="2200" dirty="0"/>
                  <a:t> </a:t>
                </a:r>
                <a:endParaRPr lang="en-CA" altLang="en-US" sz="2200" dirty="0" smtClean="0"/>
              </a:p>
              <a:p>
                <a:pPr eaLnBrk="1" hangingPunct="1">
                  <a:spcBef>
                    <a:spcPts val="600"/>
                  </a:spcBef>
                  <a:buNone/>
                </a:pPr>
                <a:r>
                  <a:rPr lang="en-CA" altLang="en-US" sz="2200" dirty="0"/>
                  <a:t>Momentum </a:t>
                </a:r>
                <a:r>
                  <a:rPr lang="en-CA" altLang="en-US" sz="2200" dirty="0" smtClean="0"/>
                  <a:t>after = </a:t>
                </a:r>
                <a:r>
                  <a:rPr lang="en-CA" altLang="en-US" sz="2200" i="1" dirty="0" err="1"/>
                  <a:t>m</a:t>
                </a:r>
                <a:r>
                  <a:rPr lang="en-CA" altLang="en-US" sz="2200" i="1" baseline="-25000" dirty="0" err="1"/>
                  <a:t>A</a:t>
                </a:r>
                <a:r>
                  <a:rPr lang="en-CA" altLang="en-US" sz="2200" i="1" dirty="0" err="1"/>
                  <a:t>v</a:t>
                </a:r>
                <a:r>
                  <a:rPr lang="en-CA" altLang="en-US" sz="2200" i="1" baseline="-25000" dirty="0" err="1"/>
                  <a:t>A</a:t>
                </a:r>
                <a:r>
                  <a:rPr lang="en-CA" altLang="en-US" sz="2200" dirty="0"/>
                  <a:t> + </a:t>
                </a:r>
                <a:r>
                  <a:rPr lang="en-CA" altLang="en-US" sz="2200" i="1" dirty="0" err="1"/>
                  <a:t>m</a:t>
                </a:r>
                <a:r>
                  <a:rPr lang="en-CA" altLang="en-US" sz="2200" i="1" baseline="-25000" dirty="0" err="1"/>
                  <a:t>B</a:t>
                </a:r>
                <a:r>
                  <a:rPr lang="en-CA" altLang="en-US" sz="2200" i="1" dirty="0" err="1"/>
                  <a:t>v</a:t>
                </a:r>
                <a:r>
                  <a:rPr lang="en-CA" altLang="en-US" sz="2200" i="1" baseline="-25000" dirty="0" err="1"/>
                  <a:t>B</a:t>
                </a:r>
                <a:r>
                  <a:rPr lang="en-CA" altLang="en-US" sz="2200" dirty="0"/>
                  <a:t> = </a:t>
                </a:r>
                <a:r>
                  <a:rPr lang="en-CA" altLang="en-US" sz="2200" i="1" dirty="0" smtClean="0"/>
                  <a:t>m</a:t>
                </a:r>
                <a:r>
                  <a:rPr lang="en-CA" altLang="en-US" sz="2200" i="1" baseline="-25000" dirty="0" smtClean="0"/>
                  <a:t>A</a:t>
                </a:r>
                <a:r>
                  <a:rPr lang="en-CA" altLang="en-US" sz="2200" dirty="0" smtClean="0"/>
                  <a:t>(0) </a:t>
                </a:r>
                <a:r>
                  <a:rPr lang="en-CA" altLang="en-US" sz="2200" dirty="0"/>
                  <a:t>+ </a:t>
                </a:r>
                <a:r>
                  <a:rPr lang="en-CA" altLang="en-US" sz="2200" i="1" dirty="0" smtClean="0"/>
                  <a:t>m</a:t>
                </a:r>
                <a:r>
                  <a:rPr lang="en-CA" altLang="en-US" sz="2200" i="1" baseline="-25000" dirty="0" smtClean="0"/>
                  <a:t>B</a:t>
                </a:r>
                <a:r>
                  <a:rPr lang="en-CA" altLang="en-US" sz="2200" i="1" dirty="0"/>
                  <a:t>v</a:t>
                </a:r>
                <a:r>
                  <a:rPr lang="en-CA" altLang="en-US" sz="2200" i="1" baseline="-25000" dirty="0"/>
                  <a:t>1</a:t>
                </a:r>
                <a:r>
                  <a:rPr lang="en-CA" altLang="en-US" sz="2200" dirty="0" smtClean="0"/>
                  <a:t> </a:t>
                </a:r>
                <a:r>
                  <a:rPr lang="en-CA" altLang="en-US" sz="2200" dirty="0"/>
                  <a:t>= </a:t>
                </a:r>
                <a:r>
                  <a:rPr lang="en-CA" altLang="en-US" sz="2200" i="1" dirty="0" smtClean="0"/>
                  <a:t>m</a:t>
                </a:r>
                <a:r>
                  <a:rPr lang="en-CA" altLang="en-US" sz="2200" i="1" baseline="-25000" dirty="0" smtClean="0"/>
                  <a:t>B</a:t>
                </a:r>
                <a:r>
                  <a:rPr lang="en-CA" altLang="en-US" sz="2200" i="1" dirty="0" smtClean="0"/>
                  <a:t>v</a:t>
                </a:r>
                <a:r>
                  <a:rPr lang="en-CA" altLang="en-US" sz="2200" i="1" baseline="-25000" dirty="0" smtClean="0"/>
                  <a:t>1</a:t>
                </a:r>
                <a:r>
                  <a:rPr lang="en-CA" altLang="en-US" sz="2200" dirty="0" smtClean="0"/>
                  <a:t> </a:t>
                </a:r>
                <a:endParaRPr lang="en-CA" altLang="en-US" sz="2200" dirty="0"/>
              </a:p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dirty="0" smtClean="0"/>
                  <a:t/>
                </a:r>
                <a:br>
                  <a:rPr lang="en-CA" altLang="en-US" sz="2200" dirty="0" smtClean="0"/>
                </a:br>
                <a:r>
                  <a:rPr lang="en-CA" altLang="en-US" sz="2200" dirty="0" smtClean="0"/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CA" altLang="en-US" sz="2200" i="1">
                        <a:latin typeface="Cambria Math"/>
                      </a:rPr>
                      <m:t>&gt; </m:t>
                    </m:r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CA" altLang="en-US" sz="2200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CA" alt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CA" altLang="en-US" sz="2200" i="1">
                        <a:latin typeface="Cambria Math"/>
                      </a:rPr>
                      <m:t>&gt; </m:t>
                    </m:r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altLang="en-US" sz="2200" dirty="0" smtClean="0"/>
                  <a:t>. </a:t>
                </a:r>
                <a:endParaRPr lang="en-CA" altLang="en-US" sz="2200" dirty="0"/>
              </a:p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dirty="0" smtClean="0"/>
                  <a:t>Therefore, after the collision we can see that some of the momentum is lost. This implies that the system is not closed</a:t>
                </a:r>
                <a:r>
                  <a:rPr lang="en-CA" altLang="en-US" sz="2200" dirty="0"/>
                  <a:t> </a:t>
                </a:r>
                <a:r>
                  <a:rPr lang="en-CA" altLang="en-US" sz="2200" dirty="0" smtClean="0"/>
                  <a:t>(a </a:t>
                </a:r>
                <a:r>
                  <a:rPr lang="en-CA" altLang="en-US" sz="2200" b="1" dirty="0" smtClean="0"/>
                  <a:t>closed system</a:t>
                </a:r>
                <a:r>
                  <a:rPr lang="en-CA" altLang="en-US" sz="2200" dirty="0" smtClean="0"/>
                  <a:t> is one in which the total momentum does not change).</a:t>
                </a:r>
              </a:p>
            </p:txBody>
          </p:sp>
        </mc:Choice>
        <mc:Fallback xmlns="">
          <p:sp>
            <p:nvSpPr>
              <p:cNvPr id="615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32" y="1696065"/>
                <a:ext cx="8686800" cy="4616648"/>
              </a:xfrm>
              <a:prstGeom prst="rect">
                <a:avLst/>
              </a:prstGeom>
              <a:blipFill rotWithShape="1">
                <a:blip r:embed="rId4"/>
                <a:stretch>
                  <a:fillRect l="-912" t="-660" r="-351" b="-17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8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6153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Solution continued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6"/>
              <p:cNvSpPr txBox="1">
                <a:spLocks noChangeArrowheads="1"/>
              </p:cNvSpPr>
              <p:nvPr/>
            </p:nvSpPr>
            <p:spPr bwMode="auto">
              <a:xfrm>
                <a:off x="162232" y="1696065"/>
                <a:ext cx="8686800" cy="4724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  <a:buNone/>
                </a:pPr>
                <a:r>
                  <a:rPr lang="en-CA" altLang="en-US" sz="2200" b="1" dirty="0" smtClean="0"/>
                  <a:t>Case 2:</a:t>
                </a:r>
                <a:r>
                  <a:rPr lang="en-CA" altLang="en-US" sz="2200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CA" altLang="en-US" sz="22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CA" altLang="en-US" sz="2200" dirty="0"/>
                  <a:t>, we can use the same equations as above to determine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en-US" sz="2200" i="1">
                        <a:latin typeface="Cambria Math"/>
                      </a:rPr>
                      <m:t>=</m:t>
                    </m:r>
                    <m:r>
                      <a:rPr lang="en-CA" altLang="en-US" sz="22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i="1">
                            <a:latin typeface="Cambria Math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altLang="en-US" sz="2200" dirty="0"/>
                  <a:t>. Therefore the collision was a perfectly elastic collision (no loss of momentum).</a:t>
                </a:r>
              </a:p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dirty="0" smtClean="0"/>
                  <a:t>Since we cannot assume that we are operating under Case 2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CA" altLang="en-US" sz="22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CA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CA" altLang="en-US" sz="22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CA" altLang="en-US" sz="2200" dirty="0" smtClean="0"/>
                  <a:t>), we cannot say for sure whether the collision </a:t>
                </a:r>
                <a:r>
                  <a:rPr lang="en-CA" altLang="en-US" sz="2200" dirty="0"/>
                  <a:t>i</a:t>
                </a:r>
                <a:r>
                  <a:rPr lang="en-CA" altLang="en-US" sz="2200" dirty="0" smtClean="0"/>
                  <a:t>s elastic, momentum is conserved, or the system is closed.</a:t>
                </a:r>
              </a:p>
              <a:p>
                <a:pPr eaLnBrk="1" hangingPunct="1">
                  <a:spcBef>
                    <a:spcPts val="600"/>
                  </a:spcBef>
                  <a:buFontTx/>
                  <a:buNone/>
                </a:pPr>
                <a:r>
                  <a:rPr lang="en-CA" altLang="en-US" sz="2200" dirty="0" smtClean="0"/>
                  <a:t>Therefore, </a:t>
                </a:r>
                <a:r>
                  <a:rPr lang="en-CA" altLang="en-US" sz="2200" b="1" dirty="0" smtClean="0"/>
                  <a:t>D</a:t>
                </a:r>
                <a:r>
                  <a:rPr lang="en-CA" altLang="en-US" sz="2200" dirty="0" smtClean="0"/>
                  <a:t> is the correct answer.</a:t>
                </a:r>
              </a:p>
              <a:p>
                <a:pPr eaLnBrk="1" hangingPunct="1">
                  <a:spcBef>
                    <a:spcPts val="600"/>
                  </a:spcBef>
                  <a:buNone/>
                </a:pPr>
                <a:r>
                  <a:rPr lang="en-CA" altLang="en-US" sz="2200" b="1" dirty="0" smtClean="0"/>
                  <a:t>Note</a:t>
                </a:r>
                <a:r>
                  <a:rPr lang="en-CA" altLang="en-US" sz="2200" b="1" dirty="0"/>
                  <a:t>:</a:t>
                </a:r>
                <a:r>
                  <a:rPr lang="en-CA" altLang="en-US" sz="2200" dirty="0"/>
                  <a:t> We cannot have </a:t>
                </a:r>
                <a:r>
                  <a:rPr lang="en-CA" altLang="en-US" sz="2200" dirty="0" smtClean="0"/>
                  <a:t>another case,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en-US" sz="2200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en-US" sz="2200" i="1">
                        <a:latin typeface="Cambria Math"/>
                      </a:rPr>
                      <m:t>&lt;</m:t>
                    </m:r>
                    <m:r>
                      <a:rPr lang="en-CA" altLang="en-US" sz="22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en-US" sz="22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en-US" sz="2200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CA" altLang="en-US" sz="2200" dirty="0" smtClean="0"/>
                  <a:t>. This is </a:t>
                </a:r>
                <a:r>
                  <a:rPr lang="en-CA" altLang="en-US" sz="2200" dirty="0"/>
                  <a:t>because it is </a:t>
                </a:r>
                <a:r>
                  <a:rPr lang="en-CA" altLang="en-US" sz="2200" dirty="0" smtClean="0"/>
                  <a:t>impossible </a:t>
                </a:r>
                <a:r>
                  <a:rPr lang="en-CA" altLang="en-US" sz="2200" dirty="0"/>
                  <a:t>for </a:t>
                </a:r>
                <a:r>
                  <a:rPr lang="en-CA" altLang="en-US" sz="2200" dirty="0" smtClean="0"/>
                  <a:t>object A (smaller mass) travelling </a:t>
                </a:r>
                <a:r>
                  <a:rPr lang="en-CA" altLang="en-US" sz="2200" dirty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altLang="en-US" sz="2200" dirty="0" smtClean="0"/>
                  <a:t> to collide with object B (larger mass) and </a:t>
                </a:r>
                <a:r>
                  <a:rPr lang="en-CA" altLang="en-US" sz="2200" dirty="0"/>
                  <a:t>make </a:t>
                </a:r>
                <a:r>
                  <a:rPr lang="en-CA" altLang="en-US" sz="2200" dirty="0" smtClean="0"/>
                  <a:t>object B travel at the same speed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en-US" sz="2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A" altLang="en-US" sz="2200" dirty="0" smtClean="0"/>
                  <a:t>). </a:t>
                </a:r>
                <a:r>
                  <a:rPr lang="en-CA" altLang="en-US" sz="2200" dirty="0"/>
                  <a:t>In other </a:t>
                </a:r>
                <a:r>
                  <a:rPr lang="en-CA" altLang="en-US" sz="2200" dirty="0" smtClean="0"/>
                  <a:t>words, </a:t>
                </a:r>
                <a:r>
                  <a:rPr lang="en-CA" altLang="en-US" sz="2200" dirty="0"/>
                  <a:t>we cannot have an increase in momentum after a collision (at least not without </a:t>
                </a:r>
                <a:r>
                  <a:rPr lang="en-CA" altLang="en-US" sz="2200" dirty="0" smtClean="0"/>
                  <a:t>external forces taking part).</a:t>
                </a:r>
                <a:endParaRPr lang="en-CA" altLang="en-US" sz="2200" dirty="0"/>
              </a:p>
            </p:txBody>
          </p:sp>
        </mc:Choice>
        <mc:Fallback xmlns="">
          <p:sp>
            <p:nvSpPr>
              <p:cNvPr id="615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32" y="1696065"/>
                <a:ext cx="8686800" cy="4724370"/>
              </a:xfrm>
              <a:prstGeom prst="rect">
                <a:avLst/>
              </a:prstGeom>
              <a:blipFill rotWithShape="1">
                <a:blip r:embed="rId4"/>
                <a:stretch>
                  <a:fillRect l="-912" t="-645" r="-1123" b="-16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8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3175"/>
            <a:ext cx="9144000" cy="6858000"/>
          </a:xfrm>
          <a:prstGeom prst="rect">
            <a:avLst/>
          </a:prstGeom>
          <a:noFill/>
          <a:ln w="57150">
            <a:solidFill>
              <a:srgbClr val="00346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95263"/>
            <a:ext cx="5521325" cy="1143000"/>
          </a:xfrm>
        </p:spPr>
        <p:txBody>
          <a:bodyPr/>
          <a:lstStyle/>
          <a:p>
            <a:pPr algn="l" eaLnBrk="1" hangingPunct="1"/>
            <a:r>
              <a:rPr lang="en-CA" altLang="en-US" b="1" smtClean="0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792288" y="195263"/>
            <a:ext cx="552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4400" b="1">
                <a:solidFill>
                  <a:schemeClr val="bg1"/>
                </a:solidFill>
                <a:latin typeface="Calibri" pitchFamily="34" charset="0"/>
              </a:rPr>
              <a:t>Question Title</a:t>
            </a: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1524000" y="0"/>
            <a:ext cx="71438" cy="152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0" y="0"/>
            <a:ext cx="9144000" cy="1527175"/>
            <a:chOff x="0" y="0"/>
            <a:chExt cx="5760" cy="962"/>
          </a:xfrm>
        </p:grpSpPr>
        <p:pic>
          <p:nvPicPr>
            <p:cNvPr id="5130" name="Picture 14" descr="ubc_colou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1" name="Rectangle 15"/>
            <p:cNvSpPr>
              <a:spLocks noChangeArrowheads="1"/>
            </p:cNvSpPr>
            <p:nvPr/>
          </p:nvSpPr>
          <p:spPr bwMode="auto">
            <a:xfrm>
              <a:off x="1129" y="123"/>
              <a:ext cx="347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chemeClr val="bg1"/>
                  </a:solidFill>
                </a:rPr>
                <a:t>Momentum Problems III</a:t>
              </a:r>
              <a:endParaRPr lang="en-CA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132" name="Rectangle 16"/>
            <p:cNvSpPr>
              <a:spLocks noChangeArrowheads="1"/>
            </p:cNvSpPr>
            <p:nvPr/>
          </p:nvSpPr>
          <p:spPr bwMode="auto">
            <a:xfrm>
              <a:off x="960" y="0"/>
              <a:ext cx="45" cy="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147484" y="1774825"/>
            <a:ext cx="873104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200" dirty="0">
                <a:solidFill>
                  <a:srgbClr val="000000"/>
                </a:solidFill>
              </a:rPr>
              <a:t>There is a collision between two </a:t>
            </a:r>
            <a:r>
              <a:rPr lang="en-CA" altLang="en-US" sz="2200" dirty="0" smtClean="0">
                <a:solidFill>
                  <a:srgbClr val="000000"/>
                </a:solidFill>
              </a:rPr>
              <a:t>1 kg </a:t>
            </a:r>
            <a:r>
              <a:rPr lang="en-CA" altLang="en-US" sz="2200" dirty="0">
                <a:solidFill>
                  <a:srgbClr val="000000"/>
                </a:solidFill>
              </a:rPr>
              <a:t>carts. One is initially moving at 5 m/s and the other is initially at rest. With the information provided, can we solve </a:t>
            </a:r>
            <a:r>
              <a:rPr lang="en-CA" altLang="en-US" sz="2200" dirty="0" smtClean="0">
                <a:solidFill>
                  <a:srgbClr val="000000"/>
                </a:solidFill>
              </a:rPr>
              <a:t>for the </a:t>
            </a:r>
            <a:r>
              <a:rPr lang="en-CA" altLang="en-US" sz="2200" dirty="0">
                <a:solidFill>
                  <a:srgbClr val="000000"/>
                </a:solidFill>
              </a:rPr>
              <a:t>final velocities of the carts?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243409" y="3297759"/>
            <a:ext cx="7661726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 smtClean="0"/>
              <a:t>Yes</a:t>
            </a:r>
            <a:r>
              <a:rPr lang="en-CA" altLang="en-US" sz="2000" dirty="0"/>
              <a:t>, </a:t>
            </a:r>
            <a:r>
              <a:rPr lang="en-CA" altLang="en-US" sz="2000" dirty="0" smtClean="0"/>
              <a:t>we can use </a:t>
            </a:r>
            <a:r>
              <a:rPr lang="en-CA" altLang="en-US" sz="2000" dirty="0"/>
              <a:t>the </a:t>
            </a:r>
            <a:r>
              <a:rPr lang="en-CA" altLang="en-US" sz="2000" dirty="0" smtClean="0"/>
              <a:t>law of conservation </a:t>
            </a:r>
            <a:r>
              <a:rPr lang="en-CA" altLang="en-US" sz="2000" dirty="0"/>
              <a:t>of </a:t>
            </a:r>
            <a:r>
              <a:rPr lang="en-CA" altLang="en-US" sz="2000" dirty="0" smtClean="0"/>
              <a:t>momentum.</a:t>
            </a:r>
            <a:endParaRPr lang="en-CA" altLang="en-US" sz="2000" dirty="0"/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 smtClean="0"/>
              <a:t>Yes</a:t>
            </a:r>
            <a:r>
              <a:rPr lang="en-CA" altLang="en-US" sz="2000" dirty="0"/>
              <a:t>, </a:t>
            </a:r>
            <a:r>
              <a:rPr lang="en-CA" altLang="en-US" sz="2000" dirty="0" smtClean="0"/>
              <a:t>we can use the law of conservation </a:t>
            </a:r>
            <a:r>
              <a:rPr lang="en-CA" altLang="en-US" sz="2000" dirty="0"/>
              <a:t>of </a:t>
            </a:r>
            <a:r>
              <a:rPr lang="en-CA" altLang="en-US" sz="2000" dirty="0" smtClean="0"/>
              <a:t>energy.</a:t>
            </a:r>
            <a:endParaRPr lang="en-CA" altLang="en-US" sz="2000" dirty="0"/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 smtClean="0"/>
              <a:t>Yes</a:t>
            </a:r>
            <a:r>
              <a:rPr lang="en-CA" altLang="en-US" sz="2000" dirty="0"/>
              <a:t>, </a:t>
            </a:r>
            <a:r>
              <a:rPr lang="en-CA" altLang="en-US" sz="2000" dirty="0" smtClean="0"/>
              <a:t>we can use the law of the </a:t>
            </a:r>
            <a:r>
              <a:rPr lang="en-CA" altLang="en-US" sz="2000" dirty="0"/>
              <a:t>conservation of momentum and the conservation of </a:t>
            </a:r>
            <a:r>
              <a:rPr lang="en-CA" altLang="en-US" sz="2000" dirty="0" smtClean="0"/>
              <a:t>energy.</a:t>
            </a:r>
            <a:endParaRPr lang="en-CA" altLang="en-US" sz="2000" dirty="0"/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CA" altLang="en-US" sz="2000" dirty="0"/>
              <a:t>No, we cannot apply the </a:t>
            </a:r>
            <a:r>
              <a:rPr lang="en-CA" altLang="en-US" sz="2000" dirty="0" smtClean="0"/>
              <a:t>law of conservation </a:t>
            </a:r>
            <a:r>
              <a:rPr lang="en-CA" altLang="en-US" sz="2000" dirty="0"/>
              <a:t>of </a:t>
            </a:r>
            <a:r>
              <a:rPr lang="en-CA" altLang="en-US" sz="2000" dirty="0" smtClean="0"/>
              <a:t>energy.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406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903</Words>
  <Application>Microsoft Office PowerPoint</Application>
  <PresentationFormat>On-screen Show (4:3)</PresentationFormat>
  <Paragraphs>152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Default Design</vt:lpstr>
      <vt:lpstr>Document</vt:lpstr>
      <vt:lpstr>Physics Momentum</vt:lpstr>
      <vt:lpstr>Question Title</vt:lpstr>
      <vt:lpstr>Question Title</vt:lpstr>
      <vt:lpstr>Question Title</vt:lpstr>
      <vt:lpstr>Question Title</vt:lpstr>
      <vt:lpstr>Question Title</vt:lpstr>
      <vt:lpstr>Question Title</vt:lpstr>
      <vt:lpstr>Question Title</vt:lpstr>
      <vt:lpstr>Question Title</vt:lpstr>
      <vt:lpstr>Question Title</vt:lpstr>
      <vt:lpstr>Question Title</vt:lpstr>
      <vt:lpstr>Question Title</vt:lpstr>
      <vt:lpstr>Question Title</vt:lpstr>
      <vt:lpstr>Question Title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Yin</dc:creator>
  <cp:lastModifiedBy>Marina Milner-Bolotin</cp:lastModifiedBy>
  <cp:revision>151</cp:revision>
  <dcterms:created xsi:type="dcterms:W3CDTF">2012-06-01T23:05:37Z</dcterms:created>
  <dcterms:modified xsi:type="dcterms:W3CDTF">2015-10-08T17:35:18Z</dcterms:modified>
</cp:coreProperties>
</file>