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8" r:id="rId3"/>
    <p:sldId id="278" r:id="rId4"/>
    <p:sldId id="277" r:id="rId5"/>
    <p:sldId id="279" r:id="rId6"/>
    <p:sldId id="269" r:id="rId7"/>
    <p:sldId id="281" r:id="rId8"/>
    <p:sldId id="282" r:id="rId9"/>
    <p:sldId id="283" r:id="rId10"/>
    <p:sldId id="284" r:id="rId11"/>
    <p:sldId id="285" r:id="rId12"/>
    <p:sldId id="287"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270" r:id="rId27"/>
  </p:sldIdLst>
  <p:sldSz cx="9144000" cy="6858000" type="screen4x3"/>
  <p:notesSz cx="6858000" cy="9144000"/>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FB1"/>
    <a:srgbClr val="2801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98" autoAdjust="0"/>
    <p:restoredTop sz="93238" autoAdjust="0"/>
  </p:normalViewPr>
  <p:slideViewPr>
    <p:cSldViewPr snapToGrid="0">
      <p:cViewPr varScale="1">
        <p:scale>
          <a:sx n="68" d="100"/>
          <a:sy n="68" d="100"/>
        </p:scale>
        <p:origin x="-120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E266306-C5DF-4BF0-9A82-C4195A76D6F9}" type="slidenum">
              <a:rPr lang="en-CA" altLang="en-US"/>
              <a:pPr>
                <a:defRPr/>
              </a:pPr>
              <a:t>‹#›</a:t>
            </a:fld>
            <a:endParaRPr lang="en-CA" altLang="en-US"/>
          </a:p>
        </p:txBody>
      </p:sp>
    </p:spTree>
    <p:extLst>
      <p:ext uri="{BB962C8B-B14F-4D97-AF65-F5344CB8AC3E}">
        <p14:creationId xmlns:p14="http://schemas.microsoft.com/office/powerpoint/2010/main" val="3514478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Arial" panose="020B0604020202020204" pitchFamily="34" charset="0"/>
                <a:cs typeface="Arial" panose="020B0604020202020204" pitchFamily="34" charset="0"/>
              </a:rPr>
              <a:t>Categories:  </a:t>
            </a:r>
            <a:r>
              <a:rPr lang="en-US" altLang="en-US" dirty="0" smtClean="0">
                <a:latin typeface="Arial" panose="020B0604020202020204" pitchFamily="34" charset="0"/>
                <a:cs typeface="Arial" panose="020B0604020202020204" pitchFamily="34" charset="0"/>
              </a:rPr>
              <a:t>Secondary – Physics – Optics</a:t>
            </a:r>
          </a:p>
          <a:p>
            <a:pPr eaLnBrk="1" hangingPunct="1"/>
            <a:endParaRPr lang="en-US" altLang="en-US" dirty="0" smtClean="0">
              <a:latin typeface="Arial" panose="020B0604020202020204" pitchFamily="34" charset="0"/>
              <a:cs typeface="Arial" panose="020B0604020202020204" pitchFamily="34" charset="0"/>
            </a:endParaRPr>
          </a:p>
          <a:p>
            <a:pPr eaLnBrk="1" hangingPunct="1"/>
            <a:r>
              <a:rPr lang="en-US" altLang="en-US" b="1" dirty="0" smtClean="0">
                <a:latin typeface="Arial" panose="020B0604020202020204" pitchFamily="34" charset="0"/>
                <a:cs typeface="Arial" panose="020B0604020202020204" pitchFamily="34" charset="0"/>
              </a:rPr>
              <a:t>Tags</a:t>
            </a:r>
            <a:r>
              <a:rPr lang="en-US" altLang="en-US" b="1" dirty="0" smtClean="0">
                <a:latin typeface="Arial" panose="020B0604020202020204" pitchFamily="34" charset="0"/>
                <a:cs typeface="Arial" panose="020B0604020202020204" pitchFamily="34" charset="0"/>
              </a:rPr>
              <a:t>: </a:t>
            </a:r>
            <a:r>
              <a:rPr lang="en-US" altLang="en-US" b="0" dirty="0" smtClean="0">
                <a:latin typeface="Arial" panose="020B0604020202020204" pitchFamily="34" charset="0"/>
                <a:cs typeface="Arial" panose="020B0604020202020204" pitchFamily="34" charset="0"/>
              </a:rPr>
              <a:t>reflection,</a:t>
            </a:r>
            <a:r>
              <a:rPr lang="en-US" altLang="en-US" b="0" baseline="0" dirty="0" smtClean="0">
                <a:latin typeface="Arial" panose="020B0604020202020204" pitchFamily="34" charset="0"/>
                <a:cs typeface="Arial" panose="020B0604020202020204" pitchFamily="34" charset="0"/>
              </a:rPr>
              <a:t> refraction, refractive index, Snell’s Law</a:t>
            </a:r>
            <a:endParaRPr lang="en-US" altLang="en-US" b="1" dirty="0" smtClean="0">
              <a:latin typeface="Arial" panose="020B0604020202020204" pitchFamily="34" charset="0"/>
              <a:cs typeface="Arial" panose="020B0604020202020204" pitchFamily="34" charset="0"/>
            </a:endParaRPr>
          </a:p>
          <a:p>
            <a:pPr eaLnBrk="1" hangingPunct="1"/>
            <a:endParaRPr lang="en-US" altLang="en-US" b="1" dirty="0" smtClean="0">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Arial" panose="020B0604020202020204" pitchFamily="34" charset="0"/>
                <a:cs typeface="Arial" panose="020B0604020202020204" pitchFamily="34" charset="0"/>
              </a:rPr>
              <a:t>Excerpt: </a:t>
            </a:r>
            <a:r>
              <a:rPr lang="en-US" altLang="en-US" b="0" dirty="0" smtClean="0"/>
              <a:t>Use these physics problems to test</a:t>
            </a:r>
            <a:r>
              <a:rPr lang="en-US" altLang="en-US" b="0" baseline="0" dirty="0" smtClean="0"/>
              <a:t> your knowledge </a:t>
            </a:r>
            <a:r>
              <a:rPr lang="en-US" altLang="en-US" b="0" baseline="0" smtClean="0"/>
              <a:t>on optics</a:t>
            </a:r>
            <a:endParaRPr lang="en-US" altLang="en-US" smtClean="0"/>
          </a:p>
        </p:txBody>
      </p:sp>
      <p:sp>
        <p:nvSpPr>
          <p:cNvPr id="41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56AA791-E827-47E7-8936-AF0555E7289B}" type="slidenum">
              <a:rPr lang="en-CA" altLang="en-US"/>
              <a:pPr>
                <a:spcBef>
                  <a:spcPct val="0"/>
                </a:spcBef>
              </a:pPr>
              <a:t>1</a:t>
            </a:fld>
            <a:endParaRPr lang="en-CA" altLang="en-US"/>
          </a:p>
        </p:txBody>
      </p:sp>
    </p:spTree>
    <p:extLst>
      <p:ext uri="{BB962C8B-B14F-4D97-AF65-F5344CB8AC3E}">
        <p14:creationId xmlns:p14="http://schemas.microsoft.com/office/powerpoint/2010/main" val="4061613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0C0F3F3-239B-43B2-B937-E4F6FD2A7858}" type="slidenum">
              <a:rPr lang="en-CA" altLang="en-US"/>
              <a:pPr>
                <a:spcBef>
                  <a:spcPct val="0"/>
                </a:spcBef>
              </a:pPr>
              <a:t>10</a:t>
            </a:fld>
            <a:endParaRPr lang="en-CA"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0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BC687E1-7D05-4BC5-AF0F-3ECC5BF2E4FF}" type="slidenum">
              <a:rPr lang="en-CA" altLang="en-US"/>
              <a:pPr>
                <a:spcBef>
                  <a:spcPct val="0"/>
                </a:spcBef>
              </a:pPr>
              <a:t>11</a:t>
            </a:fld>
            <a:endParaRPr lang="en-CA"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3295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0C005DD-FF1D-4E7D-86BA-ED8B1213B788}" type="slidenum">
              <a:rPr lang="en-CA" altLang="en-US"/>
              <a:pPr>
                <a:spcBef>
                  <a:spcPct val="0"/>
                </a:spcBef>
              </a:pPr>
              <a:t>12</a:t>
            </a:fld>
            <a:endParaRPr lang="en-CA"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1243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283538C-25D0-4E0C-90AA-6AE42426AAC5}" type="slidenum">
              <a:rPr lang="en-CA" altLang="en-US"/>
              <a:pPr>
                <a:spcBef>
                  <a:spcPct val="0"/>
                </a:spcBef>
              </a:pPr>
              <a:t>13</a:t>
            </a:fld>
            <a:endParaRPr lang="en-CA"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6222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4A7B52B-E0E2-4C6D-B638-F06102B5A776}" type="slidenum">
              <a:rPr lang="en-CA" altLang="en-US"/>
              <a:pPr>
                <a:spcBef>
                  <a:spcPct val="0"/>
                </a:spcBef>
              </a:pPr>
              <a:t>14</a:t>
            </a:fld>
            <a:endParaRPr lang="en-CA"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5097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B80936C-3A96-48C9-9082-E01AE3A740EF}" type="slidenum">
              <a:rPr lang="en-CA" altLang="en-US"/>
              <a:pPr>
                <a:spcBef>
                  <a:spcPct val="0"/>
                </a:spcBef>
              </a:pPr>
              <a:t>15</a:t>
            </a:fld>
            <a:endParaRPr lang="en-CA"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2770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CFA65C0-DD12-40EC-B0B9-A3635253ABF2}" type="slidenum">
              <a:rPr lang="en-CA" altLang="en-US"/>
              <a:pPr>
                <a:spcBef>
                  <a:spcPct val="0"/>
                </a:spcBef>
              </a:pPr>
              <a:t>16</a:t>
            </a:fld>
            <a:endParaRPr lang="en-CA"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9004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17E203E-B9BC-4C9F-86CA-800A2AC2CFBC}" type="slidenum">
              <a:rPr lang="en-CA" altLang="en-US"/>
              <a:pPr>
                <a:spcBef>
                  <a:spcPct val="0"/>
                </a:spcBef>
              </a:pPr>
              <a:t>17</a:t>
            </a:fld>
            <a:endParaRPr lang="en-CA"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7636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7676389-ACFD-489C-9AD6-7D652643BE16}" type="slidenum">
              <a:rPr lang="en-CA" altLang="en-US"/>
              <a:pPr>
                <a:spcBef>
                  <a:spcPct val="0"/>
                </a:spcBef>
              </a:pPr>
              <a:t>18</a:t>
            </a:fld>
            <a:endParaRPr lang="en-CA"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4602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23721DF-0E32-4E3F-ADD5-C63D90303755}" type="slidenum">
              <a:rPr lang="en-CA" altLang="en-US"/>
              <a:pPr>
                <a:spcBef>
                  <a:spcPct val="0"/>
                </a:spcBef>
              </a:pPr>
              <a:t>19</a:t>
            </a:fld>
            <a:endParaRPr lang="en-CA"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2236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9E1A79E-E131-484B-8867-B38BDDED5993}" type="slidenum">
              <a:rPr lang="en-CA" altLang="en-US"/>
              <a:pPr>
                <a:spcBef>
                  <a:spcPct val="0"/>
                </a:spcBef>
              </a:pPr>
              <a:t>2</a:t>
            </a:fld>
            <a:endParaRPr lang="en-CA"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1338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5DD44D6-3097-4B0F-A7AC-F9F2834B4F75}" type="slidenum">
              <a:rPr lang="en-CA" altLang="en-US"/>
              <a:pPr>
                <a:spcBef>
                  <a:spcPct val="0"/>
                </a:spcBef>
              </a:pPr>
              <a:t>20</a:t>
            </a:fld>
            <a:endParaRPr lang="en-CA"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3201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F0A2103-0A32-4AEE-9775-708A48B8E02F}" type="slidenum">
              <a:rPr lang="en-CA" altLang="en-US"/>
              <a:pPr>
                <a:spcBef>
                  <a:spcPct val="0"/>
                </a:spcBef>
              </a:pPr>
              <a:t>21</a:t>
            </a:fld>
            <a:endParaRPr lang="en-CA"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0668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B310FF5-799C-425F-9878-A53460750A03}" type="slidenum">
              <a:rPr lang="en-CA" altLang="en-US"/>
              <a:pPr>
                <a:spcBef>
                  <a:spcPct val="0"/>
                </a:spcBef>
              </a:pPr>
              <a:t>22</a:t>
            </a:fld>
            <a:endParaRPr lang="en-CA"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4949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7E2212A-8137-4DA0-8A89-29C0C1BDF64E}" type="slidenum">
              <a:rPr lang="en-CA" altLang="en-US"/>
              <a:pPr>
                <a:spcBef>
                  <a:spcPct val="0"/>
                </a:spcBef>
              </a:pPr>
              <a:t>23</a:t>
            </a:fld>
            <a:endParaRPr lang="en-CA"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104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8F85A97-16DE-4592-BDD6-CD9CE7D4C125}" type="slidenum">
              <a:rPr lang="en-CA" altLang="en-US"/>
              <a:pPr>
                <a:spcBef>
                  <a:spcPct val="0"/>
                </a:spcBef>
              </a:pPr>
              <a:t>24</a:t>
            </a:fld>
            <a:endParaRPr lang="en-CA"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3794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439EC3E-C8A4-40A9-88BB-7693D6B6FE71}" type="slidenum">
              <a:rPr lang="en-CA" altLang="en-US"/>
              <a:pPr>
                <a:spcBef>
                  <a:spcPct val="0"/>
                </a:spcBef>
              </a:pPr>
              <a:t>25</a:t>
            </a:fld>
            <a:endParaRPr lang="en-CA"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3171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854A7BC-CBE8-40C2-9D5C-FE8F20B8FF32}" type="slidenum">
              <a:rPr lang="en-CA" altLang="en-US"/>
              <a:pPr>
                <a:spcBef>
                  <a:spcPct val="0"/>
                </a:spcBef>
              </a:pPr>
              <a:t>26</a:t>
            </a:fld>
            <a:endParaRPr lang="en-CA"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2799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97EF24C-4EDD-4C9B-8E09-A07DC9F671F8}" type="slidenum">
              <a:rPr lang="en-CA" altLang="en-US"/>
              <a:pPr>
                <a:spcBef>
                  <a:spcPct val="0"/>
                </a:spcBef>
              </a:pPr>
              <a:t>3</a:t>
            </a:fld>
            <a:endParaRPr lang="en-CA"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0694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445DA2E-38EB-47A4-87E9-2D4D27530D46}" type="slidenum">
              <a:rPr lang="en-CA" altLang="en-US"/>
              <a:pPr>
                <a:spcBef>
                  <a:spcPct val="0"/>
                </a:spcBef>
              </a:pPr>
              <a:t>4</a:t>
            </a:fld>
            <a:endParaRPr lang="en-CA"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147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97B0643-0ABB-446C-9852-1B8EDE567E28}" type="slidenum">
              <a:rPr lang="en-CA" altLang="en-US"/>
              <a:pPr>
                <a:spcBef>
                  <a:spcPct val="0"/>
                </a:spcBef>
              </a:pPr>
              <a:t>5</a:t>
            </a:fld>
            <a:endParaRPr lang="en-CA"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4722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732C78F-D66C-43CB-AFD0-95F8FADC94EE}" type="slidenum">
              <a:rPr lang="en-CA" altLang="en-US"/>
              <a:pPr>
                <a:spcBef>
                  <a:spcPct val="0"/>
                </a:spcBef>
              </a:pPr>
              <a:t>6</a:t>
            </a:fld>
            <a:endParaRPr lang="en-CA"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343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027354C-4A9A-43E6-93E0-0A56CED98CCC}" type="slidenum">
              <a:rPr lang="en-CA" altLang="en-US"/>
              <a:pPr>
                <a:spcBef>
                  <a:spcPct val="0"/>
                </a:spcBef>
              </a:pPr>
              <a:t>7</a:t>
            </a:fld>
            <a:endParaRPr lang="en-CA"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7489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D331E5F-BF61-4B56-8A8D-628C577F56DC}" type="slidenum">
              <a:rPr lang="en-CA" altLang="en-US"/>
              <a:pPr>
                <a:spcBef>
                  <a:spcPct val="0"/>
                </a:spcBef>
              </a:pPr>
              <a:t>8</a:t>
            </a:fld>
            <a:endParaRPr lang="en-CA"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007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BB8C7CA-C7D1-4F22-A5AA-BE8F760794DA}" type="slidenum">
              <a:rPr lang="en-CA" altLang="en-US"/>
              <a:pPr>
                <a:spcBef>
                  <a:spcPct val="0"/>
                </a:spcBef>
              </a:pPr>
              <a:t>9</a:t>
            </a:fld>
            <a:endParaRPr lang="en-CA"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0898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10B005-1783-4D81-A08A-482A7D4EDD02}" type="slidenum">
              <a:rPr lang="en-CA" altLang="en-US"/>
              <a:pPr>
                <a:defRPr/>
              </a:pPr>
              <a:t>‹#›</a:t>
            </a:fld>
            <a:endParaRPr lang="en-CA" altLang="en-US"/>
          </a:p>
        </p:txBody>
      </p:sp>
    </p:spTree>
    <p:extLst>
      <p:ext uri="{BB962C8B-B14F-4D97-AF65-F5344CB8AC3E}">
        <p14:creationId xmlns:p14="http://schemas.microsoft.com/office/powerpoint/2010/main" val="2274004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1E77A5-D99B-40B7-9EC7-7DA1B43DE8B9}" type="slidenum">
              <a:rPr lang="en-CA" altLang="en-US"/>
              <a:pPr>
                <a:defRPr/>
              </a:pPr>
              <a:t>‹#›</a:t>
            </a:fld>
            <a:endParaRPr lang="en-CA" altLang="en-US"/>
          </a:p>
        </p:txBody>
      </p:sp>
    </p:spTree>
    <p:extLst>
      <p:ext uri="{BB962C8B-B14F-4D97-AF65-F5344CB8AC3E}">
        <p14:creationId xmlns:p14="http://schemas.microsoft.com/office/powerpoint/2010/main" val="323478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B83B34-3356-4B2C-A8D6-39EF18135DAC}" type="slidenum">
              <a:rPr lang="en-CA" altLang="en-US"/>
              <a:pPr>
                <a:defRPr/>
              </a:pPr>
              <a:t>‹#›</a:t>
            </a:fld>
            <a:endParaRPr lang="en-CA" altLang="en-US"/>
          </a:p>
        </p:txBody>
      </p:sp>
    </p:spTree>
    <p:extLst>
      <p:ext uri="{BB962C8B-B14F-4D97-AF65-F5344CB8AC3E}">
        <p14:creationId xmlns:p14="http://schemas.microsoft.com/office/powerpoint/2010/main" val="3515340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28BC6B-46F3-4669-9520-60EBB7ADED48}" type="slidenum">
              <a:rPr lang="en-CA" altLang="en-US"/>
              <a:pPr>
                <a:defRPr/>
              </a:pPr>
              <a:t>‹#›</a:t>
            </a:fld>
            <a:endParaRPr lang="en-CA" altLang="en-US"/>
          </a:p>
        </p:txBody>
      </p:sp>
    </p:spTree>
    <p:extLst>
      <p:ext uri="{BB962C8B-B14F-4D97-AF65-F5344CB8AC3E}">
        <p14:creationId xmlns:p14="http://schemas.microsoft.com/office/powerpoint/2010/main" val="343052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E9FFC2-5BCA-4B7A-9259-B4AAE6FC0080}" type="slidenum">
              <a:rPr lang="en-CA" altLang="en-US"/>
              <a:pPr>
                <a:defRPr/>
              </a:pPr>
              <a:t>‹#›</a:t>
            </a:fld>
            <a:endParaRPr lang="en-CA" altLang="en-US"/>
          </a:p>
        </p:txBody>
      </p:sp>
    </p:spTree>
    <p:extLst>
      <p:ext uri="{BB962C8B-B14F-4D97-AF65-F5344CB8AC3E}">
        <p14:creationId xmlns:p14="http://schemas.microsoft.com/office/powerpoint/2010/main" val="265012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68D99C-FB7C-4C07-BABF-453D9C5B13E5}" type="slidenum">
              <a:rPr lang="en-CA" altLang="en-US"/>
              <a:pPr>
                <a:defRPr/>
              </a:pPr>
              <a:t>‹#›</a:t>
            </a:fld>
            <a:endParaRPr lang="en-CA" altLang="en-US"/>
          </a:p>
        </p:txBody>
      </p:sp>
    </p:spTree>
    <p:extLst>
      <p:ext uri="{BB962C8B-B14F-4D97-AF65-F5344CB8AC3E}">
        <p14:creationId xmlns:p14="http://schemas.microsoft.com/office/powerpoint/2010/main" val="326576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5BAE63A-C42F-4D5F-A325-0891B9DF341A}" type="slidenum">
              <a:rPr lang="en-CA" altLang="en-US"/>
              <a:pPr>
                <a:defRPr/>
              </a:pPr>
              <a:t>‹#›</a:t>
            </a:fld>
            <a:endParaRPr lang="en-CA" altLang="en-US"/>
          </a:p>
        </p:txBody>
      </p:sp>
    </p:spTree>
    <p:extLst>
      <p:ext uri="{BB962C8B-B14F-4D97-AF65-F5344CB8AC3E}">
        <p14:creationId xmlns:p14="http://schemas.microsoft.com/office/powerpoint/2010/main" val="3543062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A22A25-D735-4892-B0B1-8F98685B1EC0}" type="slidenum">
              <a:rPr lang="en-CA" altLang="en-US"/>
              <a:pPr>
                <a:defRPr/>
              </a:pPr>
              <a:t>‹#›</a:t>
            </a:fld>
            <a:endParaRPr lang="en-CA" altLang="en-US"/>
          </a:p>
        </p:txBody>
      </p:sp>
    </p:spTree>
    <p:extLst>
      <p:ext uri="{BB962C8B-B14F-4D97-AF65-F5344CB8AC3E}">
        <p14:creationId xmlns:p14="http://schemas.microsoft.com/office/powerpoint/2010/main" val="3622639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1942FB9-4CF2-496D-97AC-6F95E270F5FC}" type="slidenum">
              <a:rPr lang="en-CA" altLang="en-US"/>
              <a:pPr>
                <a:defRPr/>
              </a:pPr>
              <a:t>‹#›</a:t>
            </a:fld>
            <a:endParaRPr lang="en-CA" altLang="en-US"/>
          </a:p>
        </p:txBody>
      </p:sp>
    </p:spTree>
    <p:extLst>
      <p:ext uri="{BB962C8B-B14F-4D97-AF65-F5344CB8AC3E}">
        <p14:creationId xmlns:p14="http://schemas.microsoft.com/office/powerpoint/2010/main" val="1898507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2CACC5-5B53-4B54-8343-55FD584B59D5}" type="slidenum">
              <a:rPr lang="en-CA" altLang="en-US"/>
              <a:pPr>
                <a:defRPr/>
              </a:pPr>
              <a:t>‹#›</a:t>
            </a:fld>
            <a:endParaRPr lang="en-CA" altLang="en-US"/>
          </a:p>
        </p:txBody>
      </p:sp>
    </p:spTree>
    <p:extLst>
      <p:ext uri="{BB962C8B-B14F-4D97-AF65-F5344CB8AC3E}">
        <p14:creationId xmlns:p14="http://schemas.microsoft.com/office/powerpoint/2010/main" val="2692277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80E7F4-E1B7-46B0-97C2-3E31BD031BDB}" type="slidenum">
              <a:rPr lang="en-CA" altLang="en-US"/>
              <a:pPr>
                <a:defRPr/>
              </a:pPr>
              <a:t>‹#›</a:t>
            </a:fld>
            <a:endParaRPr lang="en-CA" altLang="en-US"/>
          </a:p>
        </p:txBody>
      </p:sp>
    </p:spTree>
    <p:extLst>
      <p:ext uri="{BB962C8B-B14F-4D97-AF65-F5344CB8AC3E}">
        <p14:creationId xmlns:p14="http://schemas.microsoft.com/office/powerpoint/2010/main" val="27711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F5684579-900F-4BF2-8185-9C054BCA1FED}"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eerwise.cs.auckland.ac.nz/"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en.wikipedia.org/wiki/Real_image"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CA" altLang="en-US" b="1" smtClean="0"/>
              <a:t>Physics</a:t>
            </a:r>
            <a:br>
              <a:rPr lang="en-CA" altLang="en-US" b="1" smtClean="0"/>
            </a:br>
            <a:r>
              <a:rPr lang="en-CA" altLang="en-US" smtClean="0"/>
              <a:t>Optics Problems</a:t>
            </a:r>
          </a:p>
        </p:txBody>
      </p:sp>
      <p:sp>
        <p:nvSpPr>
          <p:cNvPr id="3075" name="Rectangle 3"/>
          <p:cNvSpPr>
            <a:spLocks noGrp="1" noChangeArrowheads="1"/>
          </p:cNvSpPr>
          <p:nvPr>
            <p:ph type="subTitle" idx="1"/>
          </p:nvPr>
        </p:nvSpPr>
        <p:spPr/>
        <p:txBody>
          <a:bodyPr/>
          <a:lstStyle/>
          <a:p>
            <a:pPr eaLnBrk="1" hangingPunct="1"/>
            <a:r>
              <a:rPr lang="en-CA" altLang="en-US" smtClean="0">
                <a:solidFill>
                  <a:srgbClr val="898989"/>
                </a:solidFill>
              </a:rPr>
              <a:t>Science and Mathematics Education Research Group</a:t>
            </a:r>
          </a:p>
        </p:txBody>
      </p:sp>
      <p:sp>
        <p:nvSpPr>
          <p:cNvPr id="3076" name="Rectangle 6"/>
          <p:cNvSpPr>
            <a:spLocks noChangeArrowheads="1"/>
          </p:cNvSpPr>
          <p:nvPr/>
        </p:nvSpPr>
        <p:spPr bwMode="auto">
          <a:xfrm flipH="1">
            <a:off x="1835150" y="0"/>
            <a:ext cx="73025" cy="1557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077" name="Rectangle 7"/>
          <p:cNvSpPr>
            <a:spLocks noChangeArrowheads="1"/>
          </p:cNvSpPr>
          <p:nvPr/>
        </p:nvSpPr>
        <p:spPr bwMode="auto">
          <a:xfrm flipH="1">
            <a:off x="4427538" y="0"/>
            <a:ext cx="73025" cy="1557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078" name="Text Box 12"/>
          <p:cNvSpPr txBox="1">
            <a:spLocks noChangeArrowheads="1"/>
          </p:cNvSpPr>
          <p:nvPr/>
        </p:nvSpPr>
        <p:spPr bwMode="auto">
          <a:xfrm>
            <a:off x="3457575" y="6308725"/>
            <a:ext cx="5686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CA" altLang="en-US" sz="1200"/>
              <a:t>Supported by UBC Teaching and Learning Enhancement Fund 2012-2015</a:t>
            </a:r>
          </a:p>
          <a:p>
            <a:pPr algn="ctr" eaLnBrk="1" hangingPunct="1">
              <a:spcBef>
                <a:spcPct val="50000"/>
              </a:spcBef>
              <a:buFontTx/>
              <a:buNone/>
            </a:pPr>
            <a:endParaRPr lang="en-CA" altLang="en-US" sz="1200"/>
          </a:p>
        </p:txBody>
      </p:sp>
      <p:graphicFrame>
        <p:nvGraphicFramePr>
          <p:cNvPr id="3079" name="Object 13"/>
          <p:cNvGraphicFramePr>
            <a:graphicFrameLocks noChangeAspect="1"/>
          </p:cNvGraphicFramePr>
          <p:nvPr/>
        </p:nvGraphicFramePr>
        <p:xfrm>
          <a:off x="5251450" y="417513"/>
          <a:ext cx="2940050" cy="225425"/>
        </p:xfrm>
        <a:graphic>
          <a:graphicData uri="http://schemas.openxmlformats.org/presentationml/2006/ole">
            <mc:AlternateContent xmlns:mc="http://schemas.openxmlformats.org/markup-compatibility/2006">
              <mc:Choice xmlns:v="urn:schemas-microsoft-com:vml" Requires="v">
                <p:oleObj spid="_x0000_s3089" name="Document" r:id="rId4" imgW="3105924" imgH="237589" progId="Word.Document.8">
                  <p:embed/>
                </p:oleObj>
              </mc:Choice>
              <mc:Fallback>
                <p:oleObj name="Document" r:id="rId4" imgW="3105924" imgH="237589" progId="Word.Document.8">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1450" y="417513"/>
                        <a:ext cx="294005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Rectangle 15"/>
          <p:cNvSpPr>
            <a:spLocks noChangeArrowheads="1"/>
          </p:cNvSpPr>
          <p:nvPr/>
        </p:nvSpPr>
        <p:spPr bwMode="auto">
          <a:xfrm>
            <a:off x="1524000" y="1366838"/>
            <a:ext cx="66675"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aphicFrame>
        <p:nvGraphicFramePr>
          <p:cNvPr id="3081" name="Object 20"/>
          <p:cNvGraphicFramePr>
            <a:graphicFrameLocks noChangeAspect="1"/>
          </p:cNvGraphicFramePr>
          <p:nvPr/>
        </p:nvGraphicFramePr>
        <p:xfrm>
          <a:off x="5251450" y="417513"/>
          <a:ext cx="2940050" cy="225425"/>
        </p:xfrm>
        <a:graphic>
          <a:graphicData uri="http://schemas.openxmlformats.org/presentationml/2006/ole">
            <mc:AlternateContent xmlns:mc="http://schemas.openxmlformats.org/markup-compatibility/2006">
              <mc:Choice xmlns:v="urn:schemas-microsoft-com:vml" Requires="v">
                <p:oleObj spid="_x0000_s3090" name="Document" r:id="rId6" imgW="3105924" imgH="237589" progId="Word.Document.8">
                  <p:embed/>
                </p:oleObj>
              </mc:Choice>
              <mc:Fallback>
                <p:oleObj name="Document" r:id="rId6" imgW="3105924" imgH="237589" progId="Word.Document.8">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1450" y="417513"/>
                        <a:ext cx="294005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82" name="Group 27"/>
          <p:cNvGrpSpPr>
            <a:grpSpLocks/>
          </p:cNvGrpSpPr>
          <p:nvPr/>
        </p:nvGrpSpPr>
        <p:grpSpPr bwMode="auto">
          <a:xfrm>
            <a:off x="0" y="0"/>
            <a:ext cx="9144000" cy="1527175"/>
            <a:chOff x="0" y="0"/>
            <a:chExt cx="5760" cy="962"/>
          </a:xfrm>
        </p:grpSpPr>
        <p:pic>
          <p:nvPicPr>
            <p:cNvPr id="3085" name="Picture 24" descr="ubc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926"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5" descr="ubc_colou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2" y="0"/>
              <a:ext cx="2788"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 Box 22"/>
          <p:cNvSpPr txBox="1"/>
          <p:nvPr/>
        </p:nvSpPr>
        <p:spPr bwMode="auto">
          <a:xfrm>
            <a:off x="5040313" y="720725"/>
            <a:ext cx="2303462" cy="430213"/>
          </a:xfrm>
          <a:prstGeom prst="rect">
            <a:avLst/>
          </a:prstGeom>
          <a:noFill/>
        </p:spPr>
        <p:txBody>
          <a:bodyPr wrap="none">
            <a:spAutoFit/>
          </a:bodyPr>
          <a:lstStyle/>
          <a:p>
            <a:pPr eaLnBrk="1" hangingPunct="1">
              <a:defRPr/>
            </a:pPr>
            <a:r>
              <a:rPr lang="en-CA" sz="1100" b="1" spc="120" dirty="0">
                <a:solidFill>
                  <a:schemeClr val="bg1"/>
                </a:solidFill>
                <a:latin typeface="Arial" charset="0"/>
                <a:cs typeface="Arial" charset="0"/>
              </a:rPr>
              <a:t>Department of </a:t>
            </a:r>
          </a:p>
          <a:p>
            <a:pPr eaLnBrk="1" hangingPunct="1">
              <a:defRPr/>
            </a:pPr>
            <a:r>
              <a:rPr lang="en-CA" sz="1100" b="1" spc="120" dirty="0">
                <a:solidFill>
                  <a:schemeClr val="bg1"/>
                </a:solidFill>
                <a:latin typeface="Arial" charset="0"/>
                <a:cs typeface="Arial" charset="0"/>
              </a:rPr>
              <a:t>Curriculum and Pedagogy</a:t>
            </a:r>
          </a:p>
        </p:txBody>
      </p:sp>
      <p:sp>
        <p:nvSpPr>
          <p:cNvPr id="17" name="Text Box 23"/>
          <p:cNvSpPr txBox="1"/>
          <p:nvPr/>
        </p:nvSpPr>
        <p:spPr bwMode="auto">
          <a:xfrm>
            <a:off x="5040313" y="360363"/>
            <a:ext cx="3600450" cy="360362"/>
          </a:xfrm>
          <a:prstGeom prst="rect">
            <a:avLst/>
          </a:prstGeom>
          <a:noFill/>
        </p:spPr>
        <p:txBody>
          <a:bodyPr>
            <a:spAutoFit/>
          </a:bodyPr>
          <a:lstStyle/>
          <a:p>
            <a:pPr eaLnBrk="1" hangingPunct="1">
              <a:defRPr/>
            </a:pPr>
            <a:r>
              <a:rPr lang="en-CA" sz="1400" b="1" spc="450" dirty="0">
                <a:solidFill>
                  <a:schemeClr val="bg1"/>
                </a:solidFill>
                <a:latin typeface="Arial" charset="0"/>
                <a:cs typeface="Arial" charset="0"/>
              </a:rPr>
              <a:t>FACULTY OF EDUCATION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1507"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21508"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1509"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21510"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21511" name="Group 17"/>
          <p:cNvGrpSpPr>
            <a:grpSpLocks/>
          </p:cNvGrpSpPr>
          <p:nvPr/>
        </p:nvGrpSpPr>
        <p:grpSpPr bwMode="auto">
          <a:xfrm>
            <a:off x="0" y="0"/>
            <a:ext cx="9144000" cy="1527175"/>
            <a:chOff x="0" y="0"/>
            <a:chExt cx="5760" cy="962"/>
          </a:xfrm>
        </p:grpSpPr>
        <p:pic>
          <p:nvPicPr>
            <p:cNvPr id="21513"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 continued 2</a:t>
              </a:r>
              <a:endParaRPr lang="en-CA" altLang="en-US" sz="3600" b="1">
                <a:solidFill>
                  <a:schemeClr val="bg1"/>
                </a:solidFill>
              </a:endParaRPr>
            </a:p>
          </p:txBody>
        </p:sp>
        <p:sp>
          <p:nvSpPr>
            <p:cNvPr id="21515"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21512" name="Text Box 6"/>
          <p:cNvSpPr txBox="1">
            <a:spLocks noChangeArrowheads="1"/>
          </p:cNvSpPr>
          <p:nvPr/>
        </p:nvSpPr>
        <p:spPr bwMode="auto">
          <a:xfrm>
            <a:off x="0" y="1527175"/>
            <a:ext cx="901065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200"/>
              <a:t>"image" there, because those dispersed rays all appear to be coming from the image. Thus, a suitable detector (like your eye) can "see" the image, but it cannot be projected onto a screen.</a:t>
            </a:r>
          </a:p>
          <a:p>
            <a:pPr eaLnBrk="1" hangingPunct="1">
              <a:spcBef>
                <a:spcPts val="600"/>
              </a:spcBef>
              <a:buFontTx/>
              <a:buNone/>
            </a:pPr>
            <a:endParaRPr lang="en-US" altLang="en-US" sz="1400"/>
          </a:p>
          <a:p>
            <a:pPr eaLnBrk="1" hangingPunct="1">
              <a:spcBef>
                <a:spcPts val="600"/>
              </a:spcBef>
              <a:buFontTx/>
              <a:buNone/>
            </a:pPr>
            <a:r>
              <a:rPr lang="en-US" altLang="en-US" sz="2200"/>
              <a:t>So, for the statements provided previously:</a:t>
            </a:r>
          </a:p>
          <a:p>
            <a:pPr eaLnBrk="1" hangingPunct="1">
              <a:spcBef>
                <a:spcPts val="600"/>
              </a:spcBef>
              <a:buFontTx/>
              <a:buNone/>
            </a:pPr>
            <a:r>
              <a:rPr lang="en-US" altLang="en-US" sz="2200"/>
              <a:t>i True. Since a real image is formed where actual light rays meet there will be heat where the image is real. That is why converging lenses and concave mirrors can start fires when sunlight is pointed to focus on a combustible object.</a:t>
            </a:r>
          </a:p>
          <a:p>
            <a:pPr eaLnBrk="1" hangingPunct="1">
              <a:spcBef>
                <a:spcPts val="600"/>
              </a:spcBef>
              <a:buFontTx/>
              <a:buNone/>
            </a:pPr>
            <a:r>
              <a:rPr lang="en-US" altLang="en-US" sz="2200"/>
              <a:t>ii True. As explained above.</a:t>
            </a:r>
          </a:p>
          <a:p>
            <a:pPr eaLnBrk="1" hangingPunct="1">
              <a:spcBef>
                <a:spcPts val="600"/>
              </a:spcBef>
              <a:buFontTx/>
              <a:buNone/>
            </a:pPr>
            <a:r>
              <a:rPr lang="en-US" altLang="en-US" sz="2200"/>
              <a:t>iii False. As explained above.</a:t>
            </a:r>
          </a:p>
          <a:p>
            <a:pPr eaLnBrk="1" hangingPunct="1">
              <a:spcBef>
                <a:spcPts val="600"/>
              </a:spcBef>
              <a:buFontTx/>
              <a:buNone/>
            </a:pPr>
            <a:r>
              <a:rPr lang="en-US" altLang="en-US" sz="2200"/>
              <a:t>iv True. As explained above.</a:t>
            </a:r>
          </a:p>
          <a:p>
            <a:pPr eaLnBrk="1" hangingPunct="1">
              <a:spcBef>
                <a:spcPts val="600"/>
              </a:spcBef>
              <a:buFontTx/>
              <a:buNone/>
            </a:pPr>
            <a:r>
              <a:rPr lang="en-US" altLang="en-US" sz="2200"/>
              <a:t>v False. Only concave mirrors can produce real images.</a:t>
            </a:r>
          </a:p>
          <a:p>
            <a:pPr eaLnBrk="1" hangingPunct="1">
              <a:spcBef>
                <a:spcPts val="600"/>
              </a:spcBef>
              <a:buFontTx/>
              <a:buNone/>
            </a:pPr>
            <a:r>
              <a:rPr lang="en-US" altLang="en-US" sz="2200"/>
              <a:t>Therefore, option </a:t>
            </a:r>
            <a:r>
              <a:rPr lang="en-US" altLang="en-US" sz="2200" b="1"/>
              <a:t>B</a:t>
            </a:r>
            <a:r>
              <a:rPr lang="en-US" altLang="en-US" sz="2200"/>
              <a:t> is the correct choice.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3555"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23556"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3557"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23558"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23559" name="Group 17"/>
          <p:cNvGrpSpPr>
            <a:grpSpLocks/>
          </p:cNvGrpSpPr>
          <p:nvPr/>
        </p:nvGrpSpPr>
        <p:grpSpPr bwMode="auto">
          <a:xfrm>
            <a:off x="0" y="0"/>
            <a:ext cx="9144000" cy="1527175"/>
            <a:chOff x="0" y="0"/>
            <a:chExt cx="5760" cy="962"/>
          </a:xfrm>
        </p:grpSpPr>
        <p:pic>
          <p:nvPicPr>
            <p:cNvPr id="23562"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Optics Problems III</a:t>
              </a:r>
              <a:endParaRPr lang="en-CA" altLang="en-US" sz="3600" b="1">
                <a:solidFill>
                  <a:schemeClr val="bg1"/>
                </a:solidFill>
              </a:endParaRPr>
            </a:p>
          </p:txBody>
        </p:sp>
        <p:sp>
          <p:nvSpPr>
            <p:cNvPr id="23564"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23560" name="Rectangle 2"/>
          <p:cNvSpPr>
            <a:spLocks noChangeArrowheads="1"/>
          </p:cNvSpPr>
          <p:nvPr/>
        </p:nvSpPr>
        <p:spPr bwMode="auto">
          <a:xfrm>
            <a:off x="0" y="152717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00"/>
                </a:solidFill>
              </a:rPr>
              <a:t>Sergai is a vain man. He loves to look at himself in the mirror all the time. Unfortunately, his pet lion just broke his favourite mirror, and so Sergai is shopping for a new one.</a:t>
            </a:r>
          </a:p>
        </p:txBody>
      </p:sp>
      <p:pic>
        <p:nvPicPr>
          <p:cNvPr id="2356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3975" y="2727325"/>
            <a:ext cx="6457950" cy="3868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5603"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25604"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5605"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25606"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25607" name="Group 17"/>
          <p:cNvGrpSpPr>
            <a:grpSpLocks/>
          </p:cNvGrpSpPr>
          <p:nvPr/>
        </p:nvGrpSpPr>
        <p:grpSpPr bwMode="auto">
          <a:xfrm>
            <a:off x="0" y="0"/>
            <a:ext cx="9144000" cy="1527175"/>
            <a:chOff x="0" y="0"/>
            <a:chExt cx="5760" cy="962"/>
          </a:xfrm>
        </p:grpSpPr>
        <p:pic>
          <p:nvPicPr>
            <p:cNvPr id="25610"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Optics Problems III continued</a:t>
              </a:r>
              <a:endParaRPr lang="en-CA" altLang="en-US" sz="3600" b="1">
                <a:solidFill>
                  <a:schemeClr val="bg1"/>
                </a:solidFill>
              </a:endParaRPr>
            </a:p>
          </p:txBody>
        </p:sp>
        <p:sp>
          <p:nvSpPr>
            <p:cNvPr id="25612"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25608" name="Rectangle 2"/>
          <p:cNvSpPr>
            <a:spLocks noChangeArrowheads="1"/>
          </p:cNvSpPr>
          <p:nvPr/>
        </p:nvSpPr>
        <p:spPr bwMode="auto">
          <a:xfrm>
            <a:off x="0" y="1527175"/>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00"/>
                </a:solidFill>
              </a:rPr>
              <a:t>How tall (h) would the new mirror have to be in order for Sergai, whose height is H, to be able to see his whole body if the distance between him and the mirror (d) = ½H? What if d = H?</a:t>
            </a:r>
          </a:p>
          <a:p>
            <a:pPr eaLnBrk="1" hangingPunct="1">
              <a:spcBef>
                <a:spcPct val="50000"/>
              </a:spcBef>
              <a:buFontTx/>
              <a:buNone/>
            </a:pPr>
            <a:r>
              <a:rPr lang="en-US" altLang="en-US" sz="2400">
                <a:solidFill>
                  <a:srgbClr val="000000"/>
                </a:solidFill>
              </a:rPr>
              <a:t>       d = ½H	   d = H</a:t>
            </a:r>
          </a:p>
        </p:txBody>
      </p:sp>
      <p:sp>
        <p:nvSpPr>
          <p:cNvPr id="25609" name="Text Box 4"/>
          <p:cNvSpPr txBox="1">
            <a:spLocks noChangeArrowheads="1"/>
          </p:cNvSpPr>
          <p:nvPr/>
        </p:nvSpPr>
        <p:spPr bwMode="auto">
          <a:xfrm>
            <a:off x="190500" y="3425825"/>
            <a:ext cx="81121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a:pPr>
            <a:r>
              <a:rPr lang="pt-BR" altLang="en-US" sz="2200"/>
              <a:t>h = H 	h = ½H</a:t>
            </a:r>
          </a:p>
          <a:p>
            <a:pPr eaLnBrk="1" hangingPunct="1">
              <a:spcBef>
                <a:spcPct val="50000"/>
              </a:spcBef>
              <a:buFontTx/>
              <a:buAutoNum type="alphaUcPeriod"/>
            </a:pPr>
            <a:r>
              <a:rPr lang="pt-BR" altLang="en-US" sz="2200"/>
              <a:t>h = H 	h = H </a:t>
            </a:r>
          </a:p>
          <a:p>
            <a:pPr eaLnBrk="1" hangingPunct="1">
              <a:spcBef>
                <a:spcPct val="50000"/>
              </a:spcBef>
              <a:buFontTx/>
              <a:buAutoNum type="alphaUcPeriod"/>
            </a:pPr>
            <a:r>
              <a:rPr lang="pt-BR" altLang="en-US" sz="2200"/>
              <a:t>h = ½H 	h = H</a:t>
            </a:r>
          </a:p>
          <a:p>
            <a:pPr eaLnBrk="1" hangingPunct="1">
              <a:spcBef>
                <a:spcPct val="50000"/>
              </a:spcBef>
              <a:buFontTx/>
              <a:buAutoNum type="alphaUcPeriod"/>
            </a:pPr>
            <a:r>
              <a:rPr lang="pt-BR" altLang="en-US" sz="2200"/>
              <a:t>h = ½H 	h = ½H</a:t>
            </a:r>
          </a:p>
          <a:p>
            <a:pPr eaLnBrk="1" hangingPunct="1">
              <a:spcBef>
                <a:spcPct val="50000"/>
              </a:spcBef>
              <a:buFontTx/>
              <a:buAutoNum type="alphaUcPeriod"/>
            </a:pPr>
            <a:r>
              <a:rPr lang="pt-BR" altLang="en-US" sz="2200"/>
              <a:t>h = ½H 	h = ¼H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7651"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27652"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7653"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27654"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27655" name="Group 17"/>
          <p:cNvGrpSpPr>
            <a:grpSpLocks/>
          </p:cNvGrpSpPr>
          <p:nvPr/>
        </p:nvGrpSpPr>
        <p:grpSpPr bwMode="auto">
          <a:xfrm>
            <a:off x="0" y="0"/>
            <a:ext cx="9144000" cy="1527175"/>
            <a:chOff x="0" y="0"/>
            <a:chExt cx="5760" cy="962"/>
          </a:xfrm>
        </p:grpSpPr>
        <p:pic>
          <p:nvPicPr>
            <p:cNvPr id="27662"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3"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27664"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27656" name="Text Box 6"/>
          <p:cNvSpPr txBox="1">
            <a:spLocks noChangeArrowheads="1"/>
          </p:cNvSpPr>
          <p:nvPr/>
        </p:nvSpPr>
        <p:spPr bwMode="auto">
          <a:xfrm>
            <a:off x="0" y="1527175"/>
            <a:ext cx="901065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CA" altLang="en-US" sz="2200" b="1"/>
              <a:t>Answer:</a:t>
            </a:r>
            <a:r>
              <a:rPr lang="en-CA" altLang="en-US" sz="2200"/>
              <a:t>  D</a:t>
            </a:r>
          </a:p>
          <a:p>
            <a:pPr eaLnBrk="1" hangingPunct="1">
              <a:spcBef>
                <a:spcPts val="600"/>
              </a:spcBef>
              <a:buFontTx/>
              <a:buNone/>
            </a:pPr>
            <a:r>
              <a:rPr lang="en-CA" altLang="en-US" sz="2200" b="1"/>
              <a:t>Justification:</a:t>
            </a:r>
            <a:r>
              <a:rPr lang="en-CA" altLang="en-US" sz="2200"/>
              <a:t>  </a:t>
            </a:r>
            <a:r>
              <a:rPr lang="en-US" altLang="en-US" sz="2200"/>
              <a:t>When Sergai looks at the top of his head in the mirror, the light rays travel downwards from his head to the mirror, then downwards to his eyes.</a:t>
            </a:r>
          </a:p>
          <a:p>
            <a:pPr eaLnBrk="1" hangingPunct="1">
              <a:spcBef>
                <a:spcPts val="600"/>
              </a:spcBef>
              <a:buFontTx/>
              <a:buNone/>
            </a:pPr>
            <a:r>
              <a:rPr lang="en-US" altLang="en-US" sz="2200"/>
              <a:t>When he looks at his feet, the light travels up to the mirror from his feet, then up to his eyes.</a:t>
            </a:r>
          </a:p>
        </p:txBody>
      </p:sp>
      <p:pic>
        <p:nvPicPr>
          <p:cNvPr id="2765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2888" y="3746500"/>
            <a:ext cx="5345112"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TextBox 1"/>
          <p:cNvSpPr txBox="1">
            <a:spLocks noChangeArrowheads="1"/>
          </p:cNvSpPr>
          <p:nvPr/>
        </p:nvSpPr>
        <p:spPr bwMode="auto">
          <a:xfrm>
            <a:off x="4224338" y="3832225"/>
            <a:ext cx="3032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l-GR" altLang="en-US" sz="1000" b="1"/>
              <a:t>θ</a:t>
            </a:r>
            <a:r>
              <a:rPr lang="en-US" altLang="en-US" sz="1000" b="1" baseline="-25000"/>
              <a:t>1</a:t>
            </a:r>
            <a:endParaRPr lang="en-US" altLang="en-US" sz="1100" b="1"/>
          </a:p>
        </p:txBody>
      </p:sp>
      <p:sp>
        <p:nvSpPr>
          <p:cNvPr id="27659" name="TextBox 14"/>
          <p:cNvSpPr txBox="1">
            <a:spLocks noChangeArrowheads="1"/>
          </p:cNvSpPr>
          <p:nvPr/>
        </p:nvSpPr>
        <p:spPr bwMode="auto">
          <a:xfrm>
            <a:off x="4224338" y="3940175"/>
            <a:ext cx="3032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l-GR" altLang="en-US" sz="1000" b="1"/>
              <a:t>θ</a:t>
            </a:r>
            <a:r>
              <a:rPr lang="en-US" altLang="en-US" sz="1000" b="1" baseline="-25000"/>
              <a:t>1</a:t>
            </a:r>
            <a:endParaRPr lang="en-US" altLang="en-US" sz="1100" b="1"/>
          </a:p>
        </p:txBody>
      </p:sp>
      <p:sp>
        <p:nvSpPr>
          <p:cNvPr id="27660" name="TextBox 15"/>
          <p:cNvSpPr txBox="1">
            <a:spLocks noChangeArrowheads="1"/>
          </p:cNvSpPr>
          <p:nvPr/>
        </p:nvSpPr>
        <p:spPr bwMode="auto">
          <a:xfrm>
            <a:off x="2476500" y="5121275"/>
            <a:ext cx="303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l-GR" altLang="en-US" sz="1000" b="1"/>
              <a:t>θ</a:t>
            </a:r>
            <a:r>
              <a:rPr lang="en-US" altLang="en-US" sz="1000" b="1" baseline="-25000"/>
              <a:t>2</a:t>
            </a:r>
            <a:endParaRPr lang="en-US" altLang="en-US" sz="1100" b="1"/>
          </a:p>
        </p:txBody>
      </p:sp>
      <p:sp>
        <p:nvSpPr>
          <p:cNvPr id="27661" name="TextBox 16"/>
          <p:cNvSpPr txBox="1">
            <a:spLocks noChangeArrowheads="1"/>
          </p:cNvSpPr>
          <p:nvPr/>
        </p:nvSpPr>
        <p:spPr bwMode="auto">
          <a:xfrm>
            <a:off x="2476500" y="5326063"/>
            <a:ext cx="3032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l-GR" altLang="en-US" sz="1000" b="1"/>
              <a:t>θ</a:t>
            </a:r>
            <a:r>
              <a:rPr lang="en-US" altLang="en-US" sz="1000" b="1" baseline="-25000"/>
              <a:t>2</a:t>
            </a:r>
            <a:endParaRPr lang="en-US" altLang="en-US" sz="1100" b="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9699"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29700"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9701"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29702"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29703" name="Group 17"/>
          <p:cNvGrpSpPr>
            <a:grpSpLocks/>
          </p:cNvGrpSpPr>
          <p:nvPr/>
        </p:nvGrpSpPr>
        <p:grpSpPr bwMode="auto">
          <a:xfrm>
            <a:off x="0" y="0"/>
            <a:ext cx="9144000" cy="1527175"/>
            <a:chOff x="0" y="0"/>
            <a:chExt cx="5760" cy="962"/>
          </a:xfrm>
        </p:grpSpPr>
        <p:pic>
          <p:nvPicPr>
            <p:cNvPr id="29710"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1"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29712"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29704" name="Text Box 6"/>
          <p:cNvSpPr txBox="1">
            <a:spLocks noChangeArrowheads="1"/>
          </p:cNvSpPr>
          <p:nvPr/>
        </p:nvSpPr>
        <p:spPr bwMode="auto">
          <a:xfrm>
            <a:off x="0" y="1527175"/>
            <a:ext cx="90106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200"/>
              <a:t>Since we know for both reflections the angle of incidence and the angle of reflection are the same (ɵ</a:t>
            </a:r>
            <a:r>
              <a:rPr lang="en-US" altLang="en-US" sz="2200" baseline="-25000"/>
              <a:t>1</a:t>
            </a:r>
            <a:r>
              <a:rPr lang="en-US" altLang="en-US" sz="2200"/>
              <a:t> for the eyes and ɵ</a:t>
            </a:r>
            <a:r>
              <a:rPr lang="en-US" altLang="en-US" sz="2200" baseline="-25000"/>
              <a:t>2</a:t>
            </a:r>
            <a:r>
              <a:rPr lang="en-US" altLang="en-US" sz="2200"/>
              <a:t> for the feet), and that the object being reflected and the observer are the same distance from the mirror (they are the same thing!), then we know that the light rays have formed two pairs of identical isosceles triangles (in blue and green).</a:t>
            </a:r>
          </a:p>
        </p:txBody>
      </p:sp>
      <p:pic>
        <p:nvPicPr>
          <p:cNvPr id="2970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319463"/>
            <a:ext cx="5878513"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TextBox 15"/>
          <p:cNvSpPr txBox="1">
            <a:spLocks noChangeArrowheads="1"/>
          </p:cNvSpPr>
          <p:nvPr/>
        </p:nvSpPr>
        <p:spPr bwMode="auto">
          <a:xfrm>
            <a:off x="4552950" y="3463925"/>
            <a:ext cx="303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l-GR" altLang="en-US" sz="1000" b="1"/>
              <a:t>θ</a:t>
            </a:r>
            <a:r>
              <a:rPr lang="en-US" altLang="en-US" sz="1000" b="1" baseline="-25000"/>
              <a:t>1</a:t>
            </a:r>
            <a:endParaRPr lang="en-US" altLang="en-US" sz="1100" b="1"/>
          </a:p>
        </p:txBody>
      </p:sp>
      <p:sp>
        <p:nvSpPr>
          <p:cNvPr id="29707" name="TextBox 16"/>
          <p:cNvSpPr txBox="1">
            <a:spLocks noChangeArrowheads="1"/>
          </p:cNvSpPr>
          <p:nvPr/>
        </p:nvSpPr>
        <p:spPr bwMode="auto">
          <a:xfrm>
            <a:off x="4552950" y="3595688"/>
            <a:ext cx="3032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l-GR" altLang="en-US" sz="1000" b="1"/>
              <a:t>θ</a:t>
            </a:r>
            <a:r>
              <a:rPr lang="en-US" altLang="en-US" sz="1000" b="1" baseline="-25000"/>
              <a:t>1</a:t>
            </a:r>
            <a:endParaRPr lang="en-US" altLang="en-US" sz="1100" b="1"/>
          </a:p>
        </p:txBody>
      </p:sp>
      <p:sp>
        <p:nvSpPr>
          <p:cNvPr id="29708" name="TextBox 18"/>
          <p:cNvSpPr txBox="1">
            <a:spLocks noChangeArrowheads="1"/>
          </p:cNvSpPr>
          <p:nvPr/>
        </p:nvSpPr>
        <p:spPr bwMode="auto">
          <a:xfrm>
            <a:off x="2565400" y="4878388"/>
            <a:ext cx="3032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l-GR" altLang="en-US" sz="1000" b="1"/>
              <a:t>θ</a:t>
            </a:r>
            <a:r>
              <a:rPr lang="en-US" altLang="en-US" sz="1000" b="1" baseline="-25000"/>
              <a:t>2</a:t>
            </a:r>
            <a:endParaRPr lang="en-US" altLang="en-US" sz="1100" b="1"/>
          </a:p>
        </p:txBody>
      </p:sp>
      <p:sp>
        <p:nvSpPr>
          <p:cNvPr id="29709" name="TextBox 19"/>
          <p:cNvSpPr txBox="1">
            <a:spLocks noChangeArrowheads="1"/>
          </p:cNvSpPr>
          <p:nvPr/>
        </p:nvSpPr>
        <p:spPr bwMode="auto">
          <a:xfrm>
            <a:off x="2565400" y="5105400"/>
            <a:ext cx="303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l-GR" altLang="en-US" sz="1000" b="1"/>
              <a:t>θ</a:t>
            </a:r>
            <a:r>
              <a:rPr lang="en-US" altLang="en-US" sz="1000" b="1" baseline="-25000"/>
              <a:t>2</a:t>
            </a:r>
            <a:endParaRPr lang="en-US" altLang="en-US" sz="1100"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1747"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31748"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1749"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31750"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31751" name="Group 17"/>
          <p:cNvGrpSpPr>
            <a:grpSpLocks/>
          </p:cNvGrpSpPr>
          <p:nvPr/>
        </p:nvGrpSpPr>
        <p:grpSpPr bwMode="auto">
          <a:xfrm>
            <a:off x="0" y="0"/>
            <a:ext cx="9144000" cy="1527175"/>
            <a:chOff x="0" y="0"/>
            <a:chExt cx="5760" cy="962"/>
          </a:xfrm>
        </p:grpSpPr>
        <p:pic>
          <p:nvPicPr>
            <p:cNvPr id="31762"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3"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 continued 2</a:t>
              </a:r>
              <a:endParaRPr lang="en-CA" altLang="en-US" sz="3600" b="1">
                <a:solidFill>
                  <a:schemeClr val="bg1"/>
                </a:solidFill>
              </a:endParaRPr>
            </a:p>
          </p:txBody>
        </p:sp>
        <p:sp>
          <p:nvSpPr>
            <p:cNvPr id="31764"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31752" name="Text Box 6"/>
          <p:cNvSpPr txBox="1">
            <a:spLocks noChangeArrowheads="1"/>
          </p:cNvSpPr>
          <p:nvPr/>
        </p:nvSpPr>
        <p:spPr bwMode="auto">
          <a:xfrm>
            <a:off x="0" y="1527175"/>
            <a:ext cx="90106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200"/>
              <a:t>The long (horizontal) leg of each triangle bisects the distance between the object (head or foot) and the observer (eye), so we know that the short (vertical) legs of the triangles are equal in length to half the distance between their object and the eye (L1 and L2).</a:t>
            </a:r>
          </a:p>
        </p:txBody>
      </p:sp>
      <p:pic>
        <p:nvPicPr>
          <p:cNvPr id="3175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66838" y="2973388"/>
            <a:ext cx="6276975"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TextBox 14"/>
          <p:cNvSpPr txBox="1">
            <a:spLocks noChangeArrowheads="1"/>
          </p:cNvSpPr>
          <p:nvPr/>
        </p:nvSpPr>
        <p:spPr bwMode="auto">
          <a:xfrm>
            <a:off x="4667250" y="3205163"/>
            <a:ext cx="3032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l-GR" altLang="en-US" sz="1000" b="1"/>
              <a:t>θ</a:t>
            </a:r>
            <a:r>
              <a:rPr lang="en-US" altLang="en-US" sz="1000" b="1" baseline="-25000"/>
              <a:t>1</a:t>
            </a:r>
            <a:endParaRPr lang="en-US" altLang="en-US" sz="1100" b="1"/>
          </a:p>
        </p:txBody>
      </p:sp>
      <p:sp>
        <p:nvSpPr>
          <p:cNvPr id="31755" name="TextBox 15"/>
          <p:cNvSpPr txBox="1">
            <a:spLocks noChangeArrowheads="1"/>
          </p:cNvSpPr>
          <p:nvPr/>
        </p:nvSpPr>
        <p:spPr bwMode="auto">
          <a:xfrm>
            <a:off x="4667250" y="3394075"/>
            <a:ext cx="303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l-GR" altLang="en-US" sz="1000" b="1"/>
              <a:t>θ</a:t>
            </a:r>
            <a:r>
              <a:rPr lang="en-US" altLang="en-US" sz="1000" b="1" baseline="-25000"/>
              <a:t>1</a:t>
            </a:r>
            <a:endParaRPr lang="en-US" altLang="en-US" sz="1100" b="1"/>
          </a:p>
        </p:txBody>
      </p:sp>
      <p:sp>
        <p:nvSpPr>
          <p:cNvPr id="31756" name="TextBox 16"/>
          <p:cNvSpPr txBox="1">
            <a:spLocks noChangeArrowheads="1"/>
          </p:cNvSpPr>
          <p:nvPr/>
        </p:nvSpPr>
        <p:spPr bwMode="auto">
          <a:xfrm>
            <a:off x="2584450" y="4727575"/>
            <a:ext cx="303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l-GR" altLang="en-US" sz="1000" b="1"/>
              <a:t>θ</a:t>
            </a:r>
            <a:r>
              <a:rPr lang="en-US" altLang="en-US" sz="1000" b="1" baseline="-25000"/>
              <a:t>2</a:t>
            </a:r>
            <a:endParaRPr lang="en-US" altLang="en-US" sz="1100" b="1"/>
          </a:p>
        </p:txBody>
      </p:sp>
      <p:sp>
        <p:nvSpPr>
          <p:cNvPr id="31757" name="TextBox 18"/>
          <p:cNvSpPr txBox="1">
            <a:spLocks noChangeArrowheads="1"/>
          </p:cNvSpPr>
          <p:nvPr/>
        </p:nvSpPr>
        <p:spPr bwMode="auto">
          <a:xfrm>
            <a:off x="2584450" y="5016500"/>
            <a:ext cx="303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l-GR" altLang="en-US" sz="1000" b="1"/>
              <a:t>θ</a:t>
            </a:r>
            <a:r>
              <a:rPr lang="en-US" altLang="en-US" sz="1000" b="1" baseline="-25000"/>
              <a:t>2</a:t>
            </a:r>
            <a:endParaRPr lang="en-US" altLang="en-US" sz="1100" b="1"/>
          </a:p>
        </p:txBody>
      </p:sp>
      <p:sp>
        <p:nvSpPr>
          <p:cNvPr id="31758" name="TextBox 19"/>
          <p:cNvSpPr txBox="1">
            <a:spLocks noChangeArrowheads="1"/>
          </p:cNvSpPr>
          <p:nvPr/>
        </p:nvSpPr>
        <p:spPr bwMode="auto">
          <a:xfrm>
            <a:off x="6538913" y="3294063"/>
            <a:ext cx="385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b="1"/>
              <a:t>L</a:t>
            </a:r>
            <a:r>
              <a:rPr lang="en-US" altLang="en-US" sz="1600" b="1" baseline="-25000"/>
              <a:t>1</a:t>
            </a:r>
            <a:endParaRPr lang="en-US" altLang="en-US" sz="2000" b="1"/>
          </a:p>
        </p:txBody>
      </p:sp>
      <p:sp>
        <p:nvSpPr>
          <p:cNvPr id="31759" name="TextBox 20"/>
          <p:cNvSpPr txBox="1">
            <a:spLocks noChangeArrowheads="1"/>
          </p:cNvSpPr>
          <p:nvPr/>
        </p:nvSpPr>
        <p:spPr bwMode="auto">
          <a:xfrm>
            <a:off x="6538913" y="4883150"/>
            <a:ext cx="3857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b="1"/>
              <a:t>L</a:t>
            </a:r>
            <a:r>
              <a:rPr lang="en-US" altLang="en-US" sz="1600" b="1" baseline="-25000"/>
              <a:t>2</a:t>
            </a:r>
            <a:endParaRPr lang="en-US" altLang="en-US" sz="2000" b="1"/>
          </a:p>
        </p:txBody>
      </p:sp>
      <p:sp>
        <p:nvSpPr>
          <p:cNvPr id="22" name="TextBox 21"/>
          <p:cNvSpPr txBox="1"/>
          <p:nvPr/>
        </p:nvSpPr>
        <p:spPr>
          <a:xfrm>
            <a:off x="5524500" y="4050144"/>
            <a:ext cx="661147" cy="375487"/>
          </a:xfrm>
          <a:prstGeom prst="rect">
            <a:avLst/>
          </a:prstGeom>
          <a:noFill/>
        </p:spPr>
        <p:txBody>
          <a:bodyPr>
            <a:spAutoFit/>
          </a:bodyPr>
          <a:lstStyle/>
          <a:p>
            <a:pPr>
              <a:lnSpc>
                <a:spcPct val="115000"/>
              </a:lnSpc>
              <a:spcBef>
                <a:spcPts val="0"/>
              </a:spcBef>
              <a:spcAft>
                <a:spcPts val="1000"/>
              </a:spcAft>
              <a:defRPr/>
            </a:pPr>
            <a:r>
              <a:rPr lang="en-ZA" sz="1600" b="1" dirty="0">
                <a:highlight>
                  <a:srgbClr val="FFFF00"/>
                </a:highlight>
                <a:ea typeface="Calibri"/>
              </a:rPr>
              <a:t>½L</a:t>
            </a:r>
            <a:r>
              <a:rPr lang="en-ZA" sz="1600" b="1" baseline="-25000" dirty="0">
                <a:highlight>
                  <a:srgbClr val="FFFF00"/>
                </a:highlight>
                <a:ea typeface="Calibri"/>
              </a:rPr>
              <a:t>2</a:t>
            </a:r>
            <a:endParaRPr lang="en-US" sz="1600" b="1" dirty="0">
              <a:ea typeface="Calibri"/>
            </a:endParaRPr>
          </a:p>
        </p:txBody>
      </p:sp>
      <p:sp>
        <p:nvSpPr>
          <p:cNvPr id="24" name="TextBox 23"/>
          <p:cNvSpPr txBox="1"/>
          <p:nvPr/>
        </p:nvSpPr>
        <p:spPr>
          <a:xfrm>
            <a:off x="5367337" y="3195793"/>
            <a:ext cx="533401" cy="286682"/>
          </a:xfrm>
          <a:prstGeom prst="rect">
            <a:avLst/>
          </a:prstGeom>
          <a:noFill/>
        </p:spPr>
        <p:txBody>
          <a:bodyPr>
            <a:spAutoFit/>
          </a:bodyPr>
          <a:lstStyle/>
          <a:p>
            <a:pPr>
              <a:lnSpc>
                <a:spcPct val="115000"/>
              </a:lnSpc>
              <a:spcBef>
                <a:spcPts val="0"/>
              </a:spcBef>
              <a:spcAft>
                <a:spcPts val="1000"/>
              </a:spcAft>
              <a:defRPr/>
            </a:pPr>
            <a:r>
              <a:rPr lang="en-ZA" sz="1200" b="1" dirty="0">
                <a:highlight>
                  <a:srgbClr val="FFFF00"/>
                </a:highlight>
                <a:ea typeface="Calibri"/>
              </a:rPr>
              <a:t>½L</a:t>
            </a:r>
            <a:r>
              <a:rPr lang="en-ZA" sz="1200" b="1" baseline="-25000" dirty="0">
                <a:highlight>
                  <a:srgbClr val="FFFF00"/>
                </a:highlight>
                <a:ea typeface="Calibri"/>
              </a:rPr>
              <a:t>1</a:t>
            </a:r>
            <a:endParaRPr lang="en-US" sz="1200" b="1" dirty="0">
              <a:ea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3795"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33796"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3797"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33798"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33799" name="Group 17"/>
          <p:cNvGrpSpPr>
            <a:grpSpLocks/>
          </p:cNvGrpSpPr>
          <p:nvPr/>
        </p:nvGrpSpPr>
        <p:grpSpPr bwMode="auto">
          <a:xfrm>
            <a:off x="0" y="0"/>
            <a:ext cx="9144000" cy="1527175"/>
            <a:chOff x="0" y="0"/>
            <a:chExt cx="5760" cy="962"/>
          </a:xfrm>
        </p:grpSpPr>
        <p:pic>
          <p:nvPicPr>
            <p:cNvPr id="33801"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 continued 3</a:t>
              </a:r>
              <a:endParaRPr lang="en-CA" altLang="en-US" sz="3600" b="1">
                <a:solidFill>
                  <a:schemeClr val="bg1"/>
                </a:solidFill>
              </a:endParaRPr>
            </a:p>
          </p:txBody>
        </p:sp>
        <p:sp>
          <p:nvSpPr>
            <p:cNvPr id="33803"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33800" name="Text Box 6"/>
          <p:cNvSpPr txBox="1">
            <a:spLocks noChangeArrowheads="1"/>
          </p:cNvSpPr>
          <p:nvPr/>
        </p:nvSpPr>
        <p:spPr bwMode="auto">
          <a:xfrm>
            <a:off x="0" y="1527175"/>
            <a:ext cx="9010650"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200"/>
              <a:t>The distance between the two points of reflection on the mirror is therefore: ½L</a:t>
            </a:r>
            <a:r>
              <a:rPr lang="en-US" altLang="en-US" sz="2200" baseline="-25000"/>
              <a:t>1</a:t>
            </a:r>
            <a:r>
              <a:rPr lang="en-US" altLang="en-US" sz="2200"/>
              <a:t> + ½L</a:t>
            </a:r>
            <a:r>
              <a:rPr lang="en-US" altLang="en-US" sz="2200" baseline="-25000"/>
              <a:t>2</a:t>
            </a:r>
            <a:endParaRPr lang="en-US" altLang="en-US" sz="2200"/>
          </a:p>
          <a:p>
            <a:pPr eaLnBrk="1" hangingPunct="1">
              <a:spcBef>
                <a:spcPts val="600"/>
              </a:spcBef>
              <a:buFontTx/>
              <a:buNone/>
            </a:pPr>
            <a:r>
              <a:rPr lang="en-US" altLang="en-US" sz="2200"/>
              <a:t>Since we know that L</a:t>
            </a:r>
            <a:r>
              <a:rPr lang="en-US" altLang="en-US" sz="2200" baseline="-25000"/>
              <a:t>1</a:t>
            </a:r>
            <a:r>
              <a:rPr lang="en-US" altLang="en-US" sz="2200"/>
              <a:t> + L</a:t>
            </a:r>
            <a:r>
              <a:rPr lang="en-US" altLang="en-US" sz="2200" baseline="-25000"/>
              <a:t>2</a:t>
            </a:r>
            <a:r>
              <a:rPr lang="en-US" altLang="en-US" sz="2200"/>
              <a:t> = H, then we can get:</a:t>
            </a:r>
          </a:p>
          <a:p>
            <a:pPr eaLnBrk="1" hangingPunct="1">
              <a:spcBef>
                <a:spcPts val="600"/>
              </a:spcBef>
              <a:buFontTx/>
              <a:buNone/>
            </a:pPr>
            <a:r>
              <a:rPr lang="en-US" altLang="en-US" sz="2200"/>
              <a:t>½L</a:t>
            </a:r>
            <a:r>
              <a:rPr lang="en-US" altLang="en-US" sz="2200" baseline="-25000"/>
              <a:t>1</a:t>
            </a:r>
            <a:r>
              <a:rPr lang="en-US" altLang="en-US" sz="2200"/>
              <a:t> + ½L</a:t>
            </a:r>
            <a:r>
              <a:rPr lang="en-US" altLang="en-US" sz="2200" baseline="-25000"/>
              <a:t>2</a:t>
            </a:r>
            <a:r>
              <a:rPr lang="en-US" altLang="en-US" sz="2200"/>
              <a:t> = ½H</a:t>
            </a:r>
          </a:p>
          <a:p>
            <a:pPr eaLnBrk="1" hangingPunct="1">
              <a:spcBef>
                <a:spcPts val="600"/>
              </a:spcBef>
              <a:buFontTx/>
              <a:buNone/>
            </a:pPr>
            <a:r>
              <a:rPr lang="en-US" altLang="en-US" sz="2200"/>
              <a:t>So the mirror has to be at least half as tall as Sergai in order for him to see his whole body.</a:t>
            </a:r>
          </a:p>
          <a:p>
            <a:pPr eaLnBrk="1" hangingPunct="1">
              <a:spcBef>
                <a:spcPts val="600"/>
              </a:spcBef>
              <a:buFontTx/>
              <a:buNone/>
            </a:pPr>
            <a:r>
              <a:rPr lang="en-US" altLang="en-US" sz="2200"/>
              <a:t>You will notice that nowhere in our deduction of this answer did we consider Sergai's distance from the mirror! This is because no matter how close or how far from the mirror he stands, the same two pairs of identical, isosceles triangles will be formed, reflecting at the same points on the mirror, but with different angles of incidence/reflection.</a:t>
            </a:r>
          </a:p>
          <a:p>
            <a:pPr eaLnBrk="1" hangingPunct="1">
              <a:spcBef>
                <a:spcPts val="600"/>
              </a:spcBef>
              <a:buFontTx/>
              <a:buNone/>
            </a:pPr>
            <a:r>
              <a:rPr lang="en-US" altLang="en-US" sz="2200"/>
              <a:t>The mirror must be ½H tall no matter where Sergai stands, so the answer is </a:t>
            </a:r>
            <a:r>
              <a:rPr lang="en-US" altLang="en-US" sz="2200" b="1"/>
              <a:t>D</a:t>
            </a:r>
            <a:r>
              <a:rPr lang="en-US" altLang="en-US" sz="220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5843"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35844"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5845"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35846"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35847" name="Group 17"/>
          <p:cNvGrpSpPr>
            <a:grpSpLocks/>
          </p:cNvGrpSpPr>
          <p:nvPr/>
        </p:nvGrpSpPr>
        <p:grpSpPr bwMode="auto">
          <a:xfrm>
            <a:off x="0" y="0"/>
            <a:ext cx="9144000" cy="1527175"/>
            <a:chOff x="0" y="0"/>
            <a:chExt cx="5760" cy="962"/>
          </a:xfrm>
        </p:grpSpPr>
        <p:pic>
          <p:nvPicPr>
            <p:cNvPr id="35854"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5"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Optics Problems IV</a:t>
              </a:r>
              <a:endParaRPr lang="en-CA" altLang="en-US" sz="3600" b="1">
                <a:solidFill>
                  <a:schemeClr val="bg1"/>
                </a:solidFill>
              </a:endParaRPr>
            </a:p>
          </p:txBody>
        </p:sp>
        <p:sp>
          <p:nvSpPr>
            <p:cNvPr id="35856"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35848" name="Rectangle 2"/>
          <p:cNvSpPr>
            <a:spLocks noChangeArrowheads="1"/>
          </p:cNvSpPr>
          <p:nvPr/>
        </p:nvSpPr>
        <p:spPr bwMode="auto">
          <a:xfrm>
            <a:off x="0" y="152717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00"/>
                </a:solidFill>
              </a:rPr>
              <a:t>Sergai decides to buy two mirrors in order to see himself better. Which arrangement should he put the two mirrors in in order to be able to see the most reflections of himself?</a:t>
            </a:r>
          </a:p>
        </p:txBody>
      </p:sp>
      <p:pic>
        <p:nvPicPr>
          <p:cNvPr id="3584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63" y="2776538"/>
            <a:ext cx="1270000" cy="391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5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288" y="3643313"/>
            <a:ext cx="2198687" cy="216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5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3713" y="3511550"/>
            <a:ext cx="2303462" cy="218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5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9113" y="3643313"/>
            <a:ext cx="2006600" cy="2052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53" name="Text Box 4"/>
          <p:cNvSpPr txBox="1">
            <a:spLocks noChangeArrowheads="1"/>
          </p:cNvSpPr>
          <p:nvPr/>
        </p:nvSpPr>
        <p:spPr bwMode="auto">
          <a:xfrm>
            <a:off x="363538" y="2801938"/>
            <a:ext cx="8112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pt-BR" altLang="en-US" sz="2200"/>
              <a:t>A.		   B.			    C.			 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5438" y="2990850"/>
            <a:ext cx="3738562"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7892"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37893"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7894"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37895"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37896" name="Group 17"/>
          <p:cNvGrpSpPr>
            <a:grpSpLocks/>
          </p:cNvGrpSpPr>
          <p:nvPr/>
        </p:nvGrpSpPr>
        <p:grpSpPr bwMode="auto">
          <a:xfrm>
            <a:off x="0" y="0"/>
            <a:ext cx="9144000" cy="1527175"/>
            <a:chOff x="0" y="0"/>
            <a:chExt cx="5760" cy="962"/>
          </a:xfrm>
        </p:grpSpPr>
        <p:pic>
          <p:nvPicPr>
            <p:cNvPr id="37899" name="Picture 14" descr="ubc_colo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37901"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37897" name="Text Box 6"/>
          <p:cNvSpPr txBox="1">
            <a:spLocks noChangeArrowheads="1"/>
          </p:cNvSpPr>
          <p:nvPr/>
        </p:nvSpPr>
        <p:spPr bwMode="auto">
          <a:xfrm>
            <a:off x="0" y="1527175"/>
            <a:ext cx="90106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CA" altLang="en-US" sz="2200" b="1"/>
              <a:t>Answer:</a:t>
            </a:r>
            <a:r>
              <a:rPr lang="en-CA" altLang="en-US" sz="2200"/>
              <a:t>  C</a:t>
            </a:r>
          </a:p>
          <a:p>
            <a:pPr eaLnBrk="1" hangingPunct="1">
              <a:spcBef>
                <a:spcPts val="600"/>
              </a:spcBef>
              <a:buFontTx/>
              <a:buNone/>
            </a:pPr>
            <a:r>
              <a:rPr lang="en-CA" altLang="en-US" sz="2200" b="1"/>
              <a:t>Justification:</a:t>
            </a:r>
            <a:r>
              <a:rPr lang="en-CA" altLang="en-US" sz="2200"/>
              <a:t>  </a:t>
            </a:r>
            <a:r>
              <a:rPr lang="en-US" altLang="en-US" sz="2200"/>
              <a:t>A plane mirror will only produce one reflection. Option A is essentially a single plane mirror, and will therefore only produce one reflection. </a:t>
            </a:r>
          </a:p>
        </p:txBody>
      </p:sp>
      <p:sp>
        <p:nvSpPr>
          <p:cNvPr id="37898" name="Rectangle 5"/>
          <p:cNvSpPr>
            <a:spLocks noChangeArrowheads="1"/>
          </p:cNvSpPr>
          <p:nvPr/>
        </p:nvSpPr>
        <p:spPr bwMode="auto">
          <a:xfrm>
            <a:off x="0" y="3195638"/>
            <a:ext cx="5567363"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200">
                <a:solidFill>
                  <a:srgbClr val="000000"/>
                </a:solidFill>
              </a:rPr>
              <a:t>Two mirrors perpendicular to one another (Option B) will produce three images: two images from single reflections (green and blue) and one from double reflection (red).</a:t>
            </a:r>
          </a:p>
          <a:p>
            <a:pPr eaLnBrk="1" hangingPunct="1">
              <a:spcBef>
                <a:spcPts val="600"/>
              </a:spcBef>
              <a:buFontTx/>
              <a:buNone/>
            </a:pPr>
            <a:r>
              <a:rPr lang="en-US" altLang="en-US" sz="2200">
                <a:solidFill>
                  <a:srgbClr val="000000"/>
                </a:solidFill>
              </a:rPr>
              <a:t>In this image the object and observer are separate to make the process clear. It works the same if the object and observer are the same, like in Sergai's case, but diagrams of this are harder to draw clearly.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9939"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39940"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9941"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39942"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39943" name="Group 17"/>
          <p:cNvGrpSpPr>
            <a:grpSpLocks/>
          </p:cNvGrpSpPr>
          <p:nvPr/>
        </p:nvGrpSpPr>
        <p:grpSpPr bwMode="auto">
          <a:xfrm>
            <a:off x="0" y="0"/>
            <a:ext cx="9144000" cy="1173163"/>
            <a:chOff x="0" y="0"/>
            <a:chExt cx="5760" cy="962"/>
          </a:xfrm>
        </p:grpSpPr>
        <p:pic>
          <p:nvPicPr>
            <p:cNvPr id="39947"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8"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39949"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39944" name="Text Box 6"/>
          <p:cNvSpPr txBox="1">
            <a:spLocks noChangeArrowheads="1"/>
          </p:cNvSpPr>
          <p:nvPr/>
        </p:nvSpPr>
        <p:spPr bwMode="auto">
          <a:xfrm>
            <a:off x="0" y="1173163"/>
            <a:ext cx="90106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200"/>
              <a:t>Two mirrors angled at 60 degrees (Option C) will produce five images, two from single reflections, two from double reflections and one composite image.</a:t>
            </a:r>
          </a:p>
        </p:txBody>
      </p:sp>
      <p:sp>
        <p:nvSpPr>
          <p:cNvPr id="39945" name="Rectangle 5"/>
          <p:cNvSpPr>
            <a:spLocks noChangeArrowheads="1"/>
          </p:cNvSpPr>
          <p:nvPr/>
        </p:nvSpPr>
        <p:spPr bwMode="auto">
          <a:xfrm>
            <a:off x="-19050" y="2281238"/>
            <a:ext cx="4981575"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200">
                <a:solidFill>
                  <a:srgbClr val="000000"/>
                </a:solidFill>
              </a:rPr>
              <a:t>Images I</a:t>
            </a:r>
            <a:r>
              <a:rPr lang="en-US" altLang="en-US" sz="2200" baseline="-25000">
                <a:solidFill>
                  <a:srgbClr val="000000"/>
                </a:solidFill>
              </a:rPr>
              <a:t>1</a:t>
            </a:r>
            <a:r>
              <a:rPr lang="en-US" altLang="en-US" sz="2200">
                <a:solidFill>
                  <a:srgbClr val="000000"/>
                </a:solidFill>
              </a:rPr>
              <a:t> and I</a:t>
            </a:r>
            <a:r>
              <a:rPr lang="en-US" altLang="en-US" sz="2200" baseline="-25000">
                <a:solidFill>
                  <a:srgbClr val="000000"/>
                </a:solidFill>
              </a:rPr>
              <a:t>2</a:t>
            </a:r>
            <a:r>
              <a:rPr lang="en-US" altLang="en-US" sz="2200">
                <a:solidFill>
                  <a:srgbClr val="000000"/>
                </a:solidFill>
              </a:rPr>
              <a:t> are formed by the single reflection of the object on mirrors A and B, respectively.</a:t>
            </a:r>
          </a:p>
          <a:p>
            <a:pPr eaLnBrk="1" hangingPunct="1">
              <a:spcBef>
                <a:spcPts val="600"/>
              </a:spcBef>
              <a:buFontTx/>
              <a:buNone/>
            </a:pPr>
            <a:r>
              <a:rPr lang="en-US" altLang="en-US" sz="2200">
                <a:solidFill>
                  <a:srgbClr val="000000"/>
                </a:solidFill>
              </a:rPr>
              <a:t>Images I</a:t>
            </a:r>
            <a:r>
              <a:rPr lang="en-US" altLang="en-US" sz="2200" baseline="-25000">
                <a:solidFill>
                  <a:srgbClr val="000000"/>
                </a:solidFill>
              </a:rPr>
              <a:t>3</a:t>
            </a:r>
            <a:r>
              <a:rPr lang="en-US" altLang="en-US" sz="2200">
                <a:solidFill>
                  <a:srgbClr val="000000"/>
                </a:solidFill>
              </a:rPr>
              <a:t> and I</a:t>
            </a:r>
            <a:r>
              <a:rPr lang="en-US" altLang="en-US" sz="2200" baseline="-25000">
                <a:solidFill>
                  <a:srgbClr val="000000"/>
                </a:solidFill>
              </a:rPr>
              <a:t>4</a:t>
            </a:r>
            <a:r>
              <a:rPr lang="en-US" altLang="en-US" sz="2200">
                <a:solidFill>
                  <a:srgbClr val="000000"/>
                </a:solidFill>
              </a:rPr>
              <a:t> are formed by the reflection of I</a:t>
            </a:r>
            <a:r>
              <a:rPr lang="en-US" altLang="en-US" sz="2200" baseline="-25000">
                <a:solidFill>
                  <a:srgbClr val="000000"/>
                </a:solidFill>
              </a:rPr>
              <a:t>1</a:t>
            </a:r>
            <a:r>
              <a:rPr lang="en-US" altLang="en-US" sz="2200">
                <a:solidFill>
                  <a:srgbClr val="000000"/>
                </a:solidFill>
              </a:rPr>
              <a:t> and I</a:t>
            </a:r>
            <a:r>
              <a:rPr lang="en-US" altLang="en-US" sz="2200" baseline="-25000">
                <a:solidFill>
                  <a:srgbClr val="000000"/>
                </a:solidFill>
              </a:rPr>
              <a:t>2</a:t>
            </a:r>
            <a:r>
              <a:rPr lang="en-US" altLang="en-US" sz="2200">
                <a:solidFill>
                  <a:srgbClr val="000000"/>
                </a:solidFill>
              </a:rPr>
              <a:t> on mirrors A and B (and their imaginary extensions, A' and B') respectively. This is the same as the double reflection in option B.</a:t>
            </a:r>
          </a:p>
          <a:p>
            <a:pPr eaLnBrk="1" hangingPunct="1">
              <a:spcBef>
                <a:spcPts val="600"/>
              </a:spcBef>
              <a:buFontTx/>
              <a:buNone/>
            </a:pPr>
            <a:r>
              <a:rPr lang="en-US" altLang="en-US" sz="2200">
                <a:solidFill>
                  <a:srgbClr val="000000"/>
                </a:solidFill>
              </a:rPr>
              <a:t>Image I</a:t>
            </a:r>
            <a:r>
              <a:rPr lang="en-US" altLang="en-US" sz="2200" baseline="-25000">
                <a:solidFill>
                  <a:srgbClr val="000000"/>
                </a:solidFill>
              </a:rPr>
              <a:t>5</a:t>
            </a:r>
            <a:r>
              <a:rPr lang="en-US" altLang="en-US" sz="2200">
                <a:solidFill>
                  <a:srgbClr val="000000"/>
                </a:solidFill>
              </a:rPr>
              <a:t> is a composite image, created by the reflections of I</a:t>
            </a:r>
            <a:r>
              <a:rPr lang="en-US" altLang="en-US" sz="2200" baseline="-25000">
                <a:solidFill>
                  <a:srgbClr val="000000"/>
                </a:solidFill>
              </a:rPr>
              <a:t>3</a:t>
            </a:r>
            <a:r>
              <a:rPr lang="en-US" altLang="en-US" sz="2200">
                <a:solidFill>
                  <a:srgbClr val="000000"/>
                </a:solidFill>
              </a:rPr>
              <a:t> and I</a:t>
            </a:r>
            <a:r>
              <a:rPr lang="en-US" altLang="en-US" sz="2200" baseline="-25000">
                <a:solidFill>
                  <a:srgbClr val="000000"/>
                </a:solidFill>
              </a:rPr>
              <a:t>4</a:t>
            </a:r>
            <a:r>
              <a:rPr lang="en-US" altLang="en-US" sz="2200">
                <a:solidFill>
                  <a:srgbClr val="000000"/>
                </a:solidFill>
              </a:rPr>
              <a:t> on mirrors A' and B' (notice that they create the same image – they overlap!).</a:t>
            </a:r>
          </a:p>
        </p:txBody>
      </p:sp>
      <p:pic>
        <p:nvPicPr>
          <p:cNvPr id="3994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1075" y="2347913"/>
            <a:ext cx="4352925"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123"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5124"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125"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5126"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5127" name="Group 17"/>
          <p:cNvGrpSpPr>
            <a:grpSpLocks/>
          </p:cNvGrpSpPr>
          <p:nvPr/>
        </p:nvGrpSpPr>
        <p:grpSpPr bwMode="auto">
          <a:xfrm>
            <a:off x="0" y="0"/>
            <a:ext cx="9144000" cy="1527175"/>
            <a:chOff x="0" y="0"/>
            <a:chExt cx="5760" cy="962"/>
          </a:xfrm>
        </p:grpSpPr>
        <p:pic>
          <p:nvPicPr>
            <p:cNvPr id="5130"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Optics Problems</a:t>
              </a:r>
              <a:endParaRPr lang="en-CA" altLang="en-US" sz="3600" b="1">
                <a:solidFill>
                  <a:schemeClr val="bg1"/>
                </a:solidFill>
              </a:endParaRPr>
            </a:p>
          </p:txBody>
        </p:sp>
        <p:sp>
          <p:nvSpPr>
            <p:cNvPr id="5132"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pic>
        <p:nvPicPr>
          <p:cNvPr id="5128" name="Picture 12" descr="C:\Users\Asus\Downloads\optic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8638" y="1527175"/>
            <a:ext cx="5546725"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Box 1"/>
          <p:cNvSpPr txBox="1">
            <a:spLocks noChangeArrowheads="1"/>
          </p:cNvSpPr>
          <p:nvPr/>
        </p:nvSpPr>
        <p:spPr bwMode="auto">
          <a:xfrm>
            <a:off x="2395538" y="6503988"/>
            <a:ext cx="431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a:t>Retrieved from: http://www.learnpedia.in/blog/optics/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1987"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41988"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1989"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41990"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41991" name="Group 17"/>
          <p:cNvGrpSpPr>
            <a:grpSpLocks/>
          </p:cNvGrpSpPr>
          <p:nvPr/>
        </p:nvGrpSpPr>
        <p:grpSpPr bwMode="auto">
          <a:xfrm>
            <a:off x="0" y="0"/>
            <a:ext cx="9144000" cy="1173163"/>
            <a:chOff x="0" y="0"/>
            <a:chExt cx="5760" cy="962"/>
          </a:xfrm>
        </p:grpSpPr>
        <p:pic>
          <p:nvPicPr>
            <p:cNvPr id="41995"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6"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41997"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41992" name="Text Box 6"/>
          <p:cNvSpPr txBox="1">
            <a:spLocks noChangeArrowheads="1"/>
          </p:cNvSpPr>
          <p:nvPr/>
        </p:nvSpPr>
        <p:spPr bwMode="auto">
          <a:xfrm>
            <a:off x="0" y="1173163"/>
            <a:ext cx="901065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200"/>
              <a:t>Two mirrors parallel to one another (Option D) will produce infinite images as the two mirrors continuously reflect the other mirror's image.</a:t>
            </a:r>
          </a:p>
          <a:p>
            <a:pPr eaLnBrk="1" hangingPunct="1">
              <a:spcBef>
                <a:spcPts val="600"/>
              </a:spcBef>
              <a:buFontTx/>
              <a:buNone/>
            </a:pPr>
            <a:r>
              <a:rPr lang="en-US" altLang="en-US" sz="2200"/>
              <a:t>So option D produces the most images.</a:t>
            </a:r>
          </a:p>
        </p:txBody>
      </p:sp>
      <p:sp>
        <p:nvSpPr>
          <p:cNvPr id="41993" name="Rectangle 5"/>
          <p:cNvSpPr>
            <a:spLocks noChangeArrowheads="1"/>
          </p:cNvSpPr>
          <p:nvPr/>
        </p:nvSpPr>
        <p:spPr bwMode="auto">
          <a:xfrm>
            <a:off x="0" y="2508250"/>
            <a:ext cx="45529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200"/>
              <a:t>But the question asked for the most images that Sergai can </a:t>
            </a:r>
            <a:r>
              <a:rPr lang="en-US" altLang="en-US" sz="2200" b="1" u="sng"/>
              <a:t>see</a:t>
            </a:r>
            <a:r>
              <a:rPr lang="en-US" altLang="en-US" sz="2200"/>
              <a:t>. And if Sergai is both the object and the observer, he will not be able to see the infinite reflection in D as his body will block the images from reflecting back and forth and then into his eye.</a:t>
            </a:r>
          </a:p>
          <a:p>
            <a:pPr eaLnBrk="1" hangingPunct="1">
              <a:spcBef>
                <a:spcPts val="600"/>
              </a:spcBef>
              <a:buFontTx/>
              <a:buNone/>
            </a:pPr>
            <a:endParaRPr lang="en-US" altLang="en-US" sz="2200"/>
          </a:p>
          <a:p>
            <a:pPr eaLnBrk="1" hangingPunct="1">
              <a:spcBef>
                <a:spcPts val="600"/>
              </a:spcBef>
              <a:buFontTx/>
              <a:buNone/>
            </a:pPr>
            <a:r>
              <a:rPr lang="en-US" altLang="en-US" sz="2200"/>
              <a:t>So then Option </a:t>
            </a:r>
            <a:r>
              <a:rPr lang="en-US" altLang="en-US" sz="2200" b="1"/>
              <a:t>C</a:t>
            </a:r>
            <a:r>
              <a:rPr lang="en-US" altLang="en-US" sz="2200"/>
              <a:t>, where there are 5 visible images, is the best option.</a:t>
            </a:r>
          </a:p>
        </p:txBody>
      </p:sp>
      <p:pic>
        <p:nvPicPr>
          <p:cNvPr id="419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3300" y="2346325"/>
            <a:ext cx="4029075"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4035"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44036"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4037"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44038"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44039" name="Group 17"/>
          <p:cNvGrpSpPr>
            <a:grpSpLocks/>
          </p:cNvGrpSpPr>
          <p:nvPr/>
        </p:nvGrpSpPr>
        <p:grpSpPr bwMode="auto">
          <a:xfrm>
            <a:off x="0" y="0"/>
            <a:ext cx="9144000" cy="1527175"/>
            <a:chOff x="0" y="0"/>
            <a:chExt cx="5760" cy="962"/>
          </a:xfrm>
        </p:grpSpPr>
        <p:pic>
          <p:nvPicPr>
            <p:cNvPr id="44042"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3"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Optics Problems V</a:t>
              </a:r>
              <a:endParaRPr lang="en-CA" altLang="en-US" sz="3600" b="1">
                <a:solidFill>
                  <a:schemeClr val="bg1"/>
                </a:solidFill>
              </a:endParaRPr>
            </a:p>
          </p:txBody>
        </p:sp>
        <p:sp>
          <p:nvSpPr>
            <p:cNvPr id="44044"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44040" name="Rectangle 2"/>
          <p:cNvSpPr>
            <a:spLocks noChangeArrowheads="1"/>
          </p:cNvSpPr>
          <p:nvPr/>
        </p:nvSpPr>
        <p:spPr bwMode="auto">
          <a:xfrm>
            <a:off x="0" y="152717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00"/>
                </a:solidFill>
              </a:rPr>
              <a:t>A new type of transparent plastic has been developed. When light travels through it, it only travels at 2 × 10</a:t>
            </a:r>
            <a:r>
              <a:rPr lang="en-US" altLang="en-US" sz="2400" baseline="30000">
                <a:solidFill>
                  <a:srgbClr val="000000"/>
                </a:solidFill>
              </a:rPr>
              <a:t>7</a:t>
            </a:r>
            <a:r>
              <a:rPr lang="en-US" altLang="en-US" sz="2400">
                <a:solidFill>
                  <a:srgbClr val="000000"/>
                </a:solidFill>
              </a:rPr>
              <a:t> m/s. What is the refractive index (n) of this new plastic?</a:t>
            </a:r>
          </a:p>
        </p:txBody>
      </p:sp>
      <p:sp>
        <p:nvSpPr>
          <p:cNvPr id="44041" name="Text Box 4"/>
          <p:cNvSpPr txBox="1">
            <a:spLocks noChangeArrowheads="1"/>
          </p:cNvSpPr>
          <p:nvPr/>
        </p:nvSpPr>
        <p:spPr bwMode="auto">
          <a:xfrm>
            <a:off x="190500" y="3425825"/>
            <a:ext cx="81121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a:pPr>
            <a:r>
              <a:rPr lang="pt-BR" altLang="en-US" sz="2200"/>
              <a:t>n = 0.67</a:t>
            </a:r>
          </a:p>
          <a:p>
            <a:pPr eaLnBrk="1" hangingPunct="1">
              <a:spcBef>
                <a:spcPct val="50000"/>
              </a:spcBef>
              <a:buFontTx/>
              <a:buAutoNum type="alphaUcPeriod"/>
            </a:pPr>
            <a:r>
              <a:rPr lang="pt-BR" altLang="en-US" sz="2200"/>
              <a:t>n = 1.5</a:t>
            </a:r>
          </a:p>
          <a:p>
            <a:pPr eaLnBrk="1" hangingPunct="1">
              <a:spcBef>
                <a:spcPct val="50000"/>
              </a:spcBef>
              <a:buFontTx/>
              <a:buAutoNum type="alphaUcPeriod"/>
            </a:pPr>
            <a:r>
              <a:rPr lang="pt-BR" altLang="en-US" sz="2200"/>
              <a:t>n = 6.67</a:t>
            </a:r>
          </a:p>
          <a:p>
            <a:pPr eaLnBrk="1" hangingPunct="1">
              <a:spcBef>
                <a:spcPct val="50000"/>
              </a:spcBef>
              <a:buFontTx/>
              <a:buAutoNum type="alphaUcPeriod"/>
            </a:pPr>
            <a:r>
              <a:rPr lang="pt-BR" altLang="en-US" sz="2200"/>
              <a:t>n = 15</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6083"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46084"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6085"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46086"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46087" name="Group 17"/>
          <p:cNvGrpSpPr>
            <a:grpSpLocks/>
          </p:cNvGrpSpPr>
          <p:nvPr/>
        </p:nvGrpSpPr>
        <p:grpSpPr bwMode="auto">
          <a:xfrm>
            <a:off x="0" y="0"/>
            <a:ext cx="9144000" cy="1527175"/>
            <a:chOff x="0" y="0"/>
            <a:chExt cx="5760" cy="962"/>
          </a:xfrm>
        </p:grpSpPr>
        <p:pic>
          <p:nvPicPr>
            <p:cNvPr id="46090"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1"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46092"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46088" name="Text Box 6"/>
          <p:cNvSpPr txBox="1">
            <a:spLocks noChangeArrowheads="1"/>
          </p:cNvSpPr>
          <p:nvPr/>
        </p:nvSpPr>
        <p:spPr bwMode="auto">
          <a:xfrm>
            <a:off x="0" y="1527175"/>
            <a:ext cx="901065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CA" altLang="en-US" sz="2200" b="1"/>
              <a:t>Answer:</a:t>
            </a:r>
            <a:r>
              <a:rPr lang="en-CA" altLang="en-US" sz="2200"/>
              <a:t>  D</a:t>
            </a:r>
          </a:p>
          <a:p>
            <a:pPr eaLnBrk="1" hangingPunct="1">
              <a:spcBef>
                <a:spcPts val="600"/>
              </a:spcBef>
              <a:buFontTx/>
              <a:buNone/>
            </a:pPr>
            <a:r>
              <a:rPr lang="en-CA" altLang="en-US" sz="2200" b="1"/>
              <a:t>Justification:</a:t>
            </a:r>
            <a:r>
              <a:rPr lang="en-CA" altLang="en-US" sz="2200"/>
              <a:t>  </a:t>
            </a:r>
            <a:r>
              <a:rPr lang="en-US" altLang="en-US" sz="2200"/>
              <a:t>An object's index of refraction is described using Snell's Law, which relates the speed of light in a material to the speed of light in a vacuum:</a:t>
            </a:r>
          </a:p>
          <a:p>
            <a:pPr eaLnBrk="1" hangingPunct="1">
              <a:spcBef>
                <a:spcPts val="600"/>
              </a:spcBef>
              <a:buFontTx/>
              <a:buNone/>
            </a:pPr>
            <a:endParaRPr lang="en-US" altLang="en-US" sz="2200"/>
          </a:p>
          <a:p>
            <a:pPr eaLnBrk="1" hangingPunct="1">
              <a:spcBef>
                <a:spcPts val="600"/>
              </a:spcBef>
              <a:buFontTx/>
              <a:buNone/>
            </a:pPr>
            <a:endParaRPr lang="en-US" altLang="en-US" sz="2200"/>
          </a:p>
          <a:p>
            <a:pPr eaLnBrk="1" hangingPunct="1">
              <a:spcBef>
                <a:spcPts val="600"/>
              </a:spcBef>
              <a:buFontTx/>
              <a:buNone/>
            </a:pPr>
            <a:r>
              <a:rPr lang="en-US" altLang="en-US" sz="2200"/>
              <a:t>Thus to find the refractive index of our new plastic, we need to divide the speed of light in a vacuum (</a:t>
            </a:r>
            <a:r>
              <a:rPr lang="en-US" altLang="en-US" sz="2200" i="1"/>
              <a:t>c</a:t>
            </a:r>
            <a:r>
              <a:rPr lang="en-US" altLang="en-US" sz="2200"/>
              <a:t>)</a:t>
            </a:r>
            <a:r>
              <a:rPr lang="en-US" altLang="en-US" sz="2200" i="1"/>
              <a:t>,</a:t>
            </a:r>
            <a:r>
              <a:rPr lang="en-US" altLang="en-US" sz="2200"/>
              <a:t> by the speed that light travels in the medium (</a:t>
            </a:r>
            <a:r>
              <a:rPr lang="en-US" altLang="en-US" sz="2200" i="1"/>
              <a:t>v</a:t>
            </a:r>
            <a:r>
              <a:rPr lang="en-US" altLang="en-US" sz="2200"/>
              <a:t>).</a:t>
            </a:r>
          </a:p>
          <a:p>
            <a:pPr eaLnBrk="1" hangingPunct="1">
              <a:spcBef>
                <a:spcPts val="600"/>
              </a:spcBef>
              <a:buFontTx/>
              <a:buNone/>
            </a:pPr>
            <a:r>
              <a:rPr lang="en-US" altLang="en-US" sz="2200"/>
              <a:t>It is important to remember our orders of magnitude, as the speed that light travels in this plastic is an order of 10</a:t>
            </a:r>
            <a:r>
              <a:rPr lang="en-US" altLang="en-US" sz="2200" baseline="30000"/>
              <a:t>1</a:t>
            </a:r>
            <a:r>
              <a:rPr lang="en-US" altLang="en-US" sz="2200"/>
              <a:t> smaller than </a:t>
            </a:r>
            <a:r>
              <a:rPr lang="en-US" altLang="en-US" sz="2200" i="1"/>
              <a:t>c</a:t>
            </a:r>
            <a:r>
              <a:rPr lang="en-US" altLang="en-US" sz="2200"/>
              <a:t>, since we know that c = 300,000,000 m/s = 3 × 10</a:t>
            </a:r>
            <a:r>
              <a:rPr lang="en-US" altLang="en-US" sz="2200" baseline="30000"/>
              <a:t>8</a:t>
            </a:r>
            <a:r>
              <a:rPr lang="en-US" altLang="en-US" sz="2200"/>
              <a:t> m/s</a:t>
            </a:r>
          </a:p>
        </p:txBody>
      </p:sp>
      <p:sp>
        <p:nvSpPr>
          <p:cNvPr id="2" name="TextBox 1"/>
          <p:cNvSpPr txBox="1">
            <a:spLocks noRot="1" noChangeAspect="1" noMove="1" noResize="1" noEditPoints="1" noAdjustHandles="1" noChangeArrowheads="1" noChangeShapeType="1" noTextEdit="1"/>
          </p:cNvSpPr>
          <p:nvPr/>
        </p:nvSpPr>
        <p:spPr>
          <a:xfrm>
            <a:off x="111406" y="3096089"/>
            <a:ext cx="958788" cy="672172"/>
          </a:xfrm>
          <a:prstGeom prst="rect">
            <a:avLst/>
          </a:prstGeom>
          <a:blipFill rotWithShape="1">
            <a:blip r:embed="rId4"/>
            <a:stretch>
              <a:fillRect/>
            </a:stretch>
          </a:blipFill>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8131"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48132"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8133"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48134"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48135" name="Group 17"/>
          <p:cNvGrpSpPr>
            <a:grpSpLocks/>
          </p:cNvGrpSpPr>
          <p:nvPr/>
        </p:nvGrpSpPr>
        <p:grpSpPr bwMode="auto">
          <a:xfrm>
            <a:off x="0" y="0"/>
            <a:ext cx="9144000" cy="1527175"/>
            <a:chOff x="0" y="0"/>
            <a:chExt cx="5760" cy="962"/>
          </a:xfrm>
        </p:grpSpPr>
        <p:pic>
          <p:nvPicPr>
            <p:cNvPr id="48138"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9"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48140"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48136" name="Text Box 6"/>
          <p:cNvSpPr txBox="1">
            <a:spLocks noChangeArrowheads="1"/>
          </p:cNvSpPr>
          <p:nvPr/>
        </p:nvSpPr>
        <p:spPr bwMode="auto">
          <a:xfrm>
            <a:off x="0" y="1527175"/>
            <a:ext cx="901065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200"/>
              <a:t>To find the refractive index:</a:t>
            </a:r>
          </a:p>
          <a:p>
            <a:pPr eaLnBrk="1" hangingPunct="1">
              <a:spcBef>
                <a:spcPts val="600"/>
              </a:spcBef>
              <a:buFontTx/>
              <a:buNone/>
            </a:pPr>
            <a:endParaRPr lang="en-US" altLang="en-US" sz="2200"/>
          </a:p>
          <a:p>
            <a:pPr eaLnBrk="1" hangingPunct="1">
              <a:spcBef>
                <a:spcPts val="600"/>
              </a:spcBef>
              <a:buFontTx/>
              <a:buNone/>
            </a:pPr>
            <a:endParaRPr lang="en-US" altLang="en-US" sz="2200"/>
          </a:p>
          <a:p>
            <a:pPr eaLnBrk="1" hangingPunct="1">
              <a:spcBef>
                <a:spcPts val="600"/>
              </a:spcBef>
              <a:buFontTx/>
              <a:buNone/>
            </a:pPr>
            <a:r>
              <a:rPr lang="en-US" altLang="en-US" sz="2200"/>
              <a:t>Therefore the correct answer is </a:t>
            </a:r>
            <a:r>
              <a:rPr lang="en-US" altLang="en-US" sz="2200" b="1"/>
              <a:t>D</a:t>
            </a:r>
            <a:r>
              <a:rPr lang="en-US" altLang="en-US" sz="2200"/>
              <a:t>.</a:t>
            </a:r>
          </a:p>
        </p:txBody>
      </p:sp>
      <p:sp>
        <p:nvSpPr>
          <p:cNvPr id="2" name="TextBox 1"/>
          <p:cNvSpPr txBox="1">
            <a:spLocks noRot="1" noChangeAspect="1" noMove="1" noResize="1" noEditPoints="1" noAdjustHandles="1" noChangeArrowheads="1" noChangeShapeType="1" noTextEdit="1"/>
          </p:cNvSpPr>
          <p:nvPr/>
        </p:nvSpPr>
        <p:spPr>
          <a:xfrm>
            <a:off x="111406" y="1961327"/>
            <a:ext cx="2398542" cy="771621"/>
          </a:xfrm>
          <a:prstGeom prst="rect">
            <a:avLst/>
          </a:prstGeom>
          <a:blipFill rotWithShape="1">
            <a:blip r:embed="rId4"/>
            <a:stretch>
              <a:fillRect/>
            </a:stretch>
          </a:blipFill>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0179"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50180" name="Rectangle 7"/>
          <p:cNvSpPr>
            <a:spLocks noChangeArrowheads="1"/>
          </p:cNvSpPr>
          <p:nvPr/>
        </p:nvSpPr>
        <p:spPr bwMode="auto">
          <a:xfrm>
            <a:off x="1524000" y="0"/>
            <a:ext cx="71438" cy="1035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0181"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50182"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50183" name="Group 17"/>
          <p:cNvGrpSpPr>
            <a:grpSpLocks/>
          </p:cNvGrpSpPr>
          <p:nvPr/>
        </p:nvGrpSpPr>
        <p:grpSpPr bwMode="auto">
          <a:xfrm>
            <a:off x="0" y="0"/>
            <a:ext cx="9144000" cy="1035050"/>
            <a:chOff x="0" y="0"/>
            <a:chExt cx="5760" cy="962"/>
          </a:xfrm>
        </p:grpSpPr>
        <p:pic>
          <p:nvPicPr>
            <p:cNvPr id="50221"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22"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Optics Problems VI</a:t>
              </a:r>
              <a:endParaRPr lang="en-CA" altLang="en-US" sz="3600" b="1">
                <a:solidFill>
                  <a:schemeClr val="bg1"/>
                </a:solidFill>
              </a:endParaRPr>
            </a:p>
          </p:txBody>
        </p:sp>
        <p:sp>
          <p:nvSpPr>
            <p:cNvPr id="50223"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50184" name="Rectangle 2"/>
          <p:cNvSpPr>
            <a:spLocks noChangeArrowheads="1"/>
          </p:cNvSpPr>
          <p:nvPr/>
        </p:nvSpPr>
        <p:spPr bwMode="auto">
          <a:xfrm>
            <a:off x="-19050" y="1035050"/>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00"/>
                </a:solidFill>
              </a:rPr>
              <a:t>A beam of light is shone through the new plastic (from the previous question) at a 30 degree angle from the normal. Assume that we are testing this new plastic in a vacuum chamber. Using your knowledge of the refractive index from the previous question, which diagram most accurately represents how the light will be refracted in the new plastic?</a:t>
            </a:r>
          </a:p>
        </p:txBody>
      </p:sp>
      <p:cxnSp>
        <p:nvCxnSpPr>
          <p:cNvPr id="3" name="Straight Connector 2"/>
          <p:cNvCxnSpPr/>
          <p:nvPr/>
        </p:nvCxnSpPr>
        <p:spPr>
          <a:xfrm>
            <a:off x="63500" y="4371975"/>
            <a:ext cx="2679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85800" y="3409950"/>
            <a:ext cx="757238" cy="955675"/>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414463" y="3409950"/>
            <a:ext cx="0" cy="182245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414463" y="4330700"/>
            <a:ext cx="53975" cy="966788"/>
          </a:xfrm>
          <a:prstGeom prst="straightConnector1">
            <a:avLst/>
          </a:prstGeom>
          <a:ln w="38100">
            <a:solidFill>
              <a:srgbClr val="0070C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0189" name="TextBox 9"/>
          <p:cNvSpPr txBox="1">
            <a:spLocks noChangeArrowheads="1"/>
          </p:cNvSpPr>
          <p:nvPr/>
        </p:nvSpPr>
        <p:spPr bwMode="auto">
          <a:xfrm>
            <a:off x="2276475" y="3941763"/>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Air</a:t>
            </a:r>
          </a:p>
        </p:txBody>
      </p:sp>
      <p:sp>
        <p:nvSpPr>
          <p:cNvPr id="50190" name="TextBox 23"/>
          <p:cNvSpPr txBox="1">
            <a:spLocks noChangeArrowheads="1"/>
          </p:cNvSpPr>
          <p:nvPr/>
        </p:nvSpPr>
        <p:spPr bwMode="auto">
          <a:xfrm>
            <a:off x="2089150" y="4383088"/>
            <a:ext cx="86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Plastic</a:t>
            </a:r>
          </a:p>
        </p:txBody>
      </p:sp>
      <p:sp>
        <p:nvSpPr>
          <p:cNvPr id="50191" name="TextBox 27"/>
          <p:cNvSpPr txBox="1">
            <a:spLocks noChangeArrowheads="1"/>
          </p:cNvSpPr>
          <p:nvPr/>
        </p:nvSpPr>
        <p:spPr bwMode="auto">
          <a:xfrm>
            <a:off x="63500" y="3351213"/>
            <a:ext cx="4667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b="1"/>
              <a:t>A.</a:t>
            </a:r>
          </a:p>
        </p:txBody>
      </p:sp>
      <p:cxnSp>
        <p:nvCxnSpPr>
          <p:cNvPr id="29" name="Straight Connector 28"/>
          <p:cNvCxnSpPr/>
          <p:nvPr/>
        </p:nvCxnSpPr>
        <p:spPr>
          <a:xfrm>
            <a:off x="2263775" y="5916613"/>
            <a:ext cx="26812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887663" y="4956175"/>
            <a:ext cx="757237" cy="95408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614738" y="4956175"/>
            <a:ext cx="0" cy="1820863"/>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195" name="TextBox 31"/>
          <p:cNvSpPr txBox="1">
            <a:spLocks noChangeArrowheads="1"/>
          </p:cNvSpPr>
          <p:nvPr/>
        </p:nvSpPr>
        <p:spPr bwMode="auto">
          <a:xfrm>
            <a:off x="4478338" y="5486400"/>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Air</a:t>
            </a:r>
          </a:p>
        </p:txBody>
      </p:sp>
      <p:sp>
        <p:nvSpPr>
          <p:cNvPr id="50196" name="TextBox 32"/>
          <p:cNvSpPr txBox="1">
            <a:spLocks noChangeArrowheads="1"/>
          </p:cNvSpPr>
          <p:nvPr/>
        </p:nvSpPr>
        <p:spPr bwMode="auto">
          <a:xfrm>
            <a:off x="4289425" y="5927725"/>
            <a:ext cx="865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Plastic</a:t>
            </a:r>
          </a:p>
        </p:txBody>
      </p:sp>
      <p:sp>
        <p:nvSpPr>
          <p:cNvPr id="50197" name="TextBox 33"/>
          <p:cNvSpPr txBox="1">
            <a:spLocks noChangeArrowheads="1"/>
          </p:cNvSpPr>
          <p:nvPr/>
        </p:nvSpPr>
        <p:spPr bwMode="auto">
          <a:xfrm>
            <a:off x="2263775" y="4895850"/>
            <a:ext cx="4667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b="1"/>
              <a:t>C.</a:t>
            </a:r>
          </a:p>
        </p:txBody>
      </p:sp>
      <p:cxnSp>
        <p:nvCxnSpPr>
          <p:cNvPr id="35" name="Straight Connector 34"/>
          <p:cNvCxnSpPr/>
          <p:nvPr/>
        </p:nvCxnSpPr>
        <p:spPr>
          <a:xfrm>
            <a:off x="3862388" y="4341813"/>
            <a:ext cx="2679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484688" y="3381375"/>
            <a:ext cx="757237" cy="95408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211763" y="3381375"/>
            <a:ext cx="0" cy="182245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201" name="TextBox 37"/>
          <p:cNvSpPr txBox="1">
            <a:spLocks noChangeArrowheads="1"/>
          </p:cNvSpPr>
          <p:nvPr/>
        </p:nvSpPr>
        <p:spPr bwMode="auto">
          <a:xfrm>
            <a:off x="6075363" y="3911600"/>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Air</a:t>
            </a:r>
          </a:p>
        </p:txBody>
      </p:sp>
      <p:sp>
        <p:nvSpPr>
          <p:cNvPr id="50202" name="TextBox 38"/>
          <p:cNvSpPr txBox="1">
            <a:spLocks noChangeArrowheads="1"/>
          </p:cNvSpPr>
          <p:nvPr/>
        </p:nvSpPr>
        <p:spPr bwMode="auto">
          <a:xfrm>
            <a:off x="5888038" y="4352925"/>
            <a:ext cx="86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Plastic</a:t>
            </a:r>
          </a:p>
        </p:txBody>
      </p:sp>
      <p:sp>
        <p:nvSpPr>
          <p:cNvPr id="50203" name="TextBox 39"/>
          <p:cNvSpPr txBox="1">
            <a:spLocks noChangeArrowheads="1"/>
          </p:cNvSpPr>
          <p:nvPr/>
        </p:nvSpPr>
        <p:spPr bwMode="auto">
          <a:xfrm>
            <a:off x="3862388" y="3322638"/>
            <a:ext cx="4667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b="1"/>
              <a:t>B.</a:t>
            </a:r>
          </a:p>
        </p:txBody>
      </p:sp>
      <p:cxnSp>
        <p:nvCxnSpPr>
          <p:cNvPr id="41" name="Straight Connector 40"/>
          <p:cNvCxnSpPr/>
          <p:nvPr/>
        </p:nvCxnSpPr>
        <p:spPr>
          <a:xfrm>
            <a:off x="6042025" y="5873750"/>
            <a:ext cx="28892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665913" y="4913313"/>
            <a:ext cx="755650" cy="95408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392988" y="4913313"/>
            <a:ext cx="0" cy="182086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207" name="TextBox 43"/>
          <p:cNvSpPr txBox="1">
            <a:spLocks noChangeArrowheads="1"/>
          </p:cNvSpPr>
          <p:nvPr/>
        </p:nvSpPr>
        <p:spPr bwMode="auto">
          <a:xfrm>
            <a:off x="8407400" y="5443538"/>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Air</a:t>
            </a:r>
          </a:p>
        </p:txBody>
      </p:sp>
      <p:sp>
        <p:nvSpPr>
          <p:cNvPr id="50208" name="TextBox 44"/>
          <p:cNvSpPr txBox="1">
            <a:spLocks noChangeArrowheads="1"/>
          </p:cNvSpPr>
          <p:nvPr/>
        </p:nvSpPr>
        <p:spPr bwMode="auto">
          <a:xfrm>
            <a:off x="8261350" y="5884863"/>
            <a:ext cx="86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Plastic</a:t>
            </a:r>
          </a:p>
        </p:txBody>
      </p:sp>
      <p:sp>
        <p:nvSpPr>
          <p:cNvPr id="50209" name="TextBox 45"/>
          <p:cNvSpPr txBox="1">
            <a:spLocks noChangeArrowheads="1"/>
          </p:cNvSpPr>
          <p:nvPr/>
        </p:nvSpPr>
        <p:spPr bwMode="auto">
          <a:xfrm>
            <a:off x="6042025" y="4843463"/>
            <a:ext cx="4667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b="1"/>
              <a:t>D.</a:t>
            </a:r>
          </a:p>
        </p:txBody>
      </p:sp>
      <p:cxnSp>
        <p:nvCxnSpPr>
          <p:cNvPr id="48" name="Straight Arrow Connector 47"/>
          <p:cNvCxnSpPr/>
          <p:nvPr/>
        </p:nvCxnSpPr>
        <p:spPr>
          <a:xfrm>
            <a:off x="5241925" y="4321175"/>
            <a:ext cx="325438" cy="911225"/>
          </a:xfrm>
          <a:prstGeom prst="straightConnector1">
            <a:avLst/>
          </a:prstGeom>
          <a:ln w="38100">
            <a:solidFill>
              <a:srgbClr val="0070C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648075" y="5910263"/>
            <a:ext cx="646113" cy="823912"/>
          </a:xfrm>
          <a:prstGeom prst="straightConnector1">
            <a:avLst/>
          </a:prstGeom>
          <a:ln w="38100">
            <a:solidFill>
              <a:srgbClr val="0070C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7431088" y="5884863"/>
            <a:ext cx="830262" cy="92075"/>
          </a:xfrm>
          <a:prstGeom prst="straightConnector1">
            <a:avLst/>
          </a:prstGeom>
          <a:ln w="38100">
            <a:solidFill>
              <a:srgbClr val="0070C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0213" name="TextBox 52"/>
          <p:cNvSpPr txBox="1">
            <a:spLocks noChangeArrowheads="1"/>
          </p:cNvSpPr>
          <p:nvPr/>
        </p:nvSpPr>
        <p:spPr bwMode="auto">
          <a:xfrm>
            <a:off x="1025525" y="3705225"/>
            <a:ext cx="4492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a:t>30º</a:t>
            </a:r>
          </a:p>
        </p:txBody>
      </p:sp>
      <p:sp>
        <p:nvSpPr>
          <p:cNvPr id="54" name="Arc 53"/>
          <p:cNvSpPr/>
          <p:nvPr/>
        </p:nvSpPr>
        <p:spPr>
          <a:xfrm>
            <a:off x="879475" y="3536950"/>
            <a:ext cx="912813" cy="650875"/>
          </a:xfrm>
          <a:prstGeom prst="arc">
            <a:avLst>
              <a:gd name="adj1" fmla="val 11927944"/>
              <a:gd name="adj2" fmla="val 1708559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0215" name="TextBox 64"/>
          <p:cNvSpPr txBox="1">
            <a:spLocks noChangeArrowheads="1"/>
          </p:cNvSpPr>
          <p:nvPr/>
        </p:nvSpPr>
        <p:spPr bwMode="auto">
          <a:xfrm>
            <a:off x="4843463" y="3660775"/>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a:t>30º</a:t>
            </a:r>
          </a:p>
        </p:txBody>
      </p:sp>
      <p:sp>
        <p:nvSpPr>
          <p:cNvPr id="66" name="Arc 65"/>
          <p:cNvSpPr/>
          <p:nvPr/>
        </p:nvSpPr>
        <p:spPr>
          <a:xfrm>
            <a:off x="4697413" y="3494088"/>
            <a:ext cx="912812" cy="650875"/>
          </a:xfrm>
          <a:prstGeom prst="arc">
            <a:avLst>
              <a:gd name="adj1" fmla="val 11927944"/>
              <a:gd name="adj2" fmla="val 1708559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0217" name="TextBox 66"/>
          <p:cNvSpPr txBox="1">
            <a:spLocks noChangeArrowheads="1"/>
          </p:cNvSpPr>
          <p:nvPr/>
        </p:nvSpPr>
        <p:spPr bwMode="auto">
          <a:xfrm>
            <a:off x="3203575" y="5187950"/>
            <a:ext cx="4492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a:t>30º</a:t>
            </a:r>
          </a:p>
        </p:txBody>
      </p:sp>
      <p:sp>
        <p:nvSpPr>
          <p:cNvPr id="68" name="Arc 67"/>
          <p:cNvSpPr/>
          <p:nvPr/>
        </p:nvSpPr>
        <p:spPr>
          <a:xfrm>
            <a:off x="3057525" y="5019675"/>
            <a:ext cx="914400" cy="650875"/>
          </a:xfrm>
          <a:prstGeom prst="arc">
            <a:avLst>
              <a:gd name="adj1" fmla="val 11927944"/>
              <a:gd name="adj2" fmla="val 1708559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0219" name="TextBox 68"/>
          <p:cNvSpPr txBox="1">
            <a:spLocks noChangeArrowheads="1"/>
          </p:cNvSpPr>
          <p:nvPr/>
        </p:nvSpPr>
        <p:spPr bwMode="auto">
          <a:xfrm>
            <a:off x="7002463" y="5145088"/>
            <a:ext cx="4492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a:t>30º</a:t>
            </a:r>
          </a:p>
        </p:txBody>
      </p:sp>
      <p:sp>
        <p:nvSpPr>
          <p:cNvPr id="70" name="Arc 69"/>
          <p:cNvSpPr/>
          <p:nvPr/>
        </p:nvSpPr>
        <p:spPr>
          <a:xfrm>
            <a:off x="6856413" y="4976813"/>
            <a:ext cx="914400" cy="650875"/>
          </a:xfrm>
          <a:prstGeom prst="arc">
            <a:avLst>
              <a:gd name="adj1" fmla="val 11927944"/>
              <a:gd name="adj2" fmla="val 1708559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2227" name="Rectangle 2"/>
          <p:cNvSpPr>
            <a:spLocks noGrp="1" noChangeArrowheads="1"/>
          </p:cNvSpPr>
          <p:nvPr>
            <p:ph type="title"/>
          </p:nvPr>
        </p:nvSpPr>
        <p:spPr>
          <a:xfrm>
            <a:off x="1792288" y="195263"/>
            <a:ext cx="5521325" cy="835025"/>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52228" name="Rectangle 7"/>
          <p:cNvSpPr>
            <a:spLocks noChangeArrowheads="1"/>
          </p:cNvSpPr>
          <p:nvPr/>
        </p:nvSpPr>
        <p:spPr bwMode="auto">
          <a:xfrm>
            <a:off x="1524000" y="0"/>
            <a:ext cx="71438" cy="11160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2229" name="Rectangle 18"/>
          <p:cNvSpPr>
            <a:spLocks noChangeArrowheads="1"/>
          </p:cNvSpPr>
          <p:nvPr/>
        </p:nvSpPr>
        <p:spPr bwMode="auto">
          <a:xfrm>
            <a:off x="1792288" y="195263"/>
            <a:ext cx="552132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52230" name="Rectangle 19"/>
          <p:cNvSpPr>
            <a:spLocks noChangeArrowheads="1"/>
          </p:cNvSpPr>
          <p:nvPr/>
        </p:nvSpPr>
        <p:spPr bwMode="auto">
          <a:xfrm>
            <a:off x="1524000" y="0"/>
            <a:ext cx="71438" cy="11160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52231" name="Group 17"/>
          <p:cNvGrpSpPr>
            <a:grpSpLocks/>
          </p:cNvGrpSpPr>
          <p:nvPr/>
        </p:nvGrpSpPr>
        <p:grpSpPr bwMode="auto">
          <a:xfrm>
            <a:off x="0" y="0"/>
            <a:ext cx="9144000" cy="1116013"/>
            <a:chOff x="0" y="0"/>
            <a:chExt cx="5760" cy="962"/>
          </a:xfrm>
        </p:grpSpPr>
        <p:pic>
          <p:nvPicPr>
            <p:cNvPr id="52234"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5"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52236"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52232" name="Text Box 6"/>
          <p:cNvSpPr txBox="1">
            <a:spLocks noChangeArrowheads="1"/>
          </p:cNvSpPr>
          <p:nvPr/>
        </p:nvSpPr>
        <p:spPr bwMode="auto">
          <a:xfrm>
            <a:off x="0" y="1116013"/>
            <a:ext cx="9144000"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CA" altLang="en-US" sz="2200" b="1"/>
              <a:t>Answer:</a:t>
            </a:r>
            <a:r>
              <a:rPr lang="en-CA" altLang="en-US" sz="2200"/>
              <a:t>  A</a:t>
            </a:r>
          </a:p>
          <a:p>
            <a:pPr eaLnBrk="1" hangingPunct="1">
              <a:spcBef>
                <a:spcPts val="600"/>
              </a:spcBef>
              <a:buFontTx/>
              <a:buNone/>
            </a:pPr>
            <a:r>
              <a:rPr lang="en-CA" altLang="en-US" sz="2200" b="1"/>
              <a:t>Justification:</a:t>
            </a:r>
            <a:r>
              <a:rPr lang="en-CA" altLang="en-US" sz="2200"/>
              <a:t>  </a:t>
            </a:r>
            <a:r>
              <a:rPr lang="en-US" altLang="en-US" sz="2200"/>
              <a:t>When light passes from one medium to another, such as from outside to inside our new plastic, the refractive index determines what angle it is bent at, following Snell's Law:</a:t>
            </a:r>
          </a:p>
          <a:p>
            <a:pPr eaLnBrk="1" hangingPunct="1">
              <a:spcBef>
                <a:spcPts val="600"/>
              </a:spcBef>
              <a:buFontTx/>
              <a:buNone/>
            </a:pPr>
            <a:r>
              <a:rPr lang="en-US" altLang="en-US" sz="2200"/>
              <a:t>We know that because the refractive index of the plastic, which we found in the previous question to be 15, is (much) larger than that of vacuum (which is 1), the light must be bent towards the normal. This immediately rules out two possible answers, as in answer C, the light is not refracted at all, and in answer D, the light is refracted away from the normal.</a:t>
            </a:r>
          </a:p>
          <a:p>
            <a:pPr eaLnBrk="1" hangingPunct="1">
              <a:spcBef>
                <a:spcPts val="600"/>
              </a:spcBef>
              <a:buFontTx/>
              <a:buNone/>
            </a:pPr>
            <a:r>
              <a:rPr lang="en-US" altLang="en-US" sz="2200"/>
              <a:t>Thus, we can analyze answers A and B to determine the correct answer. We can deduce that A is the correct answer if we remember that a refractive index of 15 is extremely large, much larger than that found in common materials (for example silicon only has a refractive index of around 3.45). Thus, the light will be refracted very close to the normal, and answer </a:t>
            </a:r>
            <a:r>
              <a:rPr lang="en-US" altLang="en-US" sz="2200" b="1"/>
              <a:t>A</a:t>
            </a:r>
            <a:r>
              <a:rPr lang="en-US" altLang="en-US" sz="2200"/>
              <a:t> is our correct answer.</a:t>
            </a:r>
          </a:p>
        </p:txBody>
      </p:sp>
      <p:sp>
        <p:nvSpPr>
          <p:cNvPr id="2" name="TextBox 1"/>
          <p:cNvSpPr txBox="1">
            <a:spLocks noRot="1" noChangeAspect="1" noMove="1" noResize="1" noEditPoints="1" noAdjustHandles="1" noChangeArrowheads="1" noChangeShapeType="1" noTextEdit="1"/>
          </p:cNvSpPr>
          <p:nvPr/>
        </p:nvSpPr>
        <p:spPr>
          <a:xfrm>
            <a:off x="5809129" y="2243351"/>
            <a:ext cx="2695161" cy="430887"/>
          </a:xfrm>
          <a:prstGeom prst="rect">
            <a:avLst/>
          </a:prstGeom>
          <a:blipFill rotWithShape="1">
            <a:blip r:embed="rId4"/>
            <a:stretch>
              <a:fillRect b="-2817"/>
            </a:stretch>
          </a:blipFill>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4275"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54276"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4277"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54278"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54279" name="Group 17"/>
          <p:cNvGrpSpPr>
            <a:grpSpLocks/>
          </p:cNvGrpSpPr>
          <p:nvPr/>
        </p:nvGrpSpPr>
        <p:grpSpPr bwMode="auto">
          <a:xfrm>
            <a:off x="0" y="0"/>
            <a:ext cx="9144000" cy="1527175"/>
            <a:chOff x="0" y="0"/>
            <a:chExt cx="5760" cy="962"/>
          </a:xfrm>
        </p:grpSpPr>
        <p:pic>
          <p:nvPicPr>
            <p:cNvPr id="54283"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4"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54285"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54280" name="Text Box 6"/>
          <p:cNvSpPr txBox="1">
            <a:spLocks noChangeArrowheads="1"/>
          </p:cNvSpPr>
          <p:nvPr/>
        </p:nvSpPr>
        <p:spPr bwMode="auto">
          <a:xfrm>
            <a:off x="0" y="1527175"/>
            <a:ext cx="91440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200"/>
              <a:t>If we wanted to do an actual calculation to confirm our idea, we would use Snell's law as seen below:</a:t>
            </a:r>
          </a:p>
          <a:p>
            <a:pPr eaLnBrk="1" hangingPunct="1">
              <a:spcBef>
                <a:spcPts val="600"/>
              </a:spcBef>
              <a:buFontTx/>
              <a:buNone/>
            </a:pPr>
            <a:r>
              <a:rPr lang="en-US" altLang="en-US" sz="2200" i="1"/>
              <a:t>n</a:t>
            </a:r>
            <a:r>
              <a:rPr lang="en-US" altLang="en-US" sz="2200" i="1" baseline="-25000"/>
              <a:t>1</a:t>
            </a:r>
            <a:r>
              <a:rPr lang="en-US" altLang="en-US" sz="2200"/>
              <a:t> = 1 (refractive index of a vacuum)</a:t>
            </a:r>
          </a:p>
          <a:p>
            <a:pPr eaLnBrk="1" hangingPunct="1">
              <a:spcBef>
                <a:spcPts val="600"/>
              </a:spcBef>
              <a:buFontTx/>
              <a:buNone/>
            </a:pPr>
            <a:r>
              <a:rPr lang="en-US" altLang="en-US" sz="2200" i="1"/>
              <a:t>Ɵ</a:t>
            </a:r>
            <a:r>
              <a:rPr lang="en-US" altLang="en-US" sz="2200" i="1" baseline="-25000"/>
              <a:t>1</a:t>
            </a:r>
            <a:r>
              <a:rPr lang="en-US" altLang="en-US" sz="2200" i="1"/>
              <a:t> = </a:t>
            </a:r>
            <a:r>
              <a:rPr lang="en-US" altLang="en-US" sz="2200"/>
              <a:t>30º</a:t>
            </a:r>
          </a:p>
          <a:p>
            <a:pPr eaLnBrk="1" hangingPunct="1">
              <a:spcBef>
                <a:spcPts val="600"/>
              </a:spcBef>
              <a:buFontTx/>
              <a:buNone/>
            </a:pPr>
            <a:r>
              <a:rPr lang="en-US" altLang="en-US" sz="2200" i="1"/>
              <a:t>n</a:t>
            </a:r>
            <a:r>
              <a:rPr lang="en-US" altLang="en-US" sz="2200" i="1" baseline="-25000"/>
              <a:t>2</a:t>
            </a:r>
            <a:r>
              <a:rPr lang="en-US" altLang="en-US" sz="2200"/>
              <a:t> = 15</a:t>
            </a:r>
          </a:p>
          <a:p>
            <a:pPr eaLnBrk="1" hangingPunct="1">
              <a:spcBef>
                <a:spcPts val="600"/>
              </a:spcBef>
              <a:buFontTx/>
              <a:buNone/>
            </a:pPr>
            <a:endParaRPr lang="en-US" altLang="en-US" sz="2200" i="1"/>
          </a:p>
          <a:p>
            <a:pPr eaLnBrk="1" hangingPunct="1">
              <a:spcBef>
                <a:spcPts val="600"/>
              </a:spcBef>
              <a:buFontTx/>
              <a:buNone/>
            </a:pPr>
            <a:endParaRPr lang="en-US" altLang="en-US" sz="2200" i="1"/>
          </a:p>
          <a:p>
            <a:pPr eaLnBrk="1" hangingPunct="1">
              <a:spcBef>
                <a:spcPts val="600"/>
              </a:spcBef>
              <a:buFontTx/>
              <a:buNone/>
            </a:pPr>
            <a:endParaRPr lang="en-US" altLang="en-US" sz="2200" i="1"/>
          </a:p>
          <a:p>
            <a:pPr eaLnBrk="1" hangingPunct="1">
              <a:spcBef>
                <a:spcPts val="600"/>
              </a:spcBef>
              <a:buFontTx/>
              <a:buNone/>
            </a:pPr>
            <a:endParaRPr lang="en-US" altLang="en-US" sz="2200" i="1"/>
          </a:p>
          <a:p>
            <a:pPr eaLnBrk="1" hangingPunct="1">
              <a:spcBef>
                <a:spcPts val="600"/>
              </a:spcBef>
              <a:buFontTx/>
              <a:buNone/>
            </a:pPr>
            <a:endParaRPr lang="en-US" altLang="en-US" sz="2200" i="1"/>
          </a:p>
          <a:p>
            <a:pPr eaLnBrk="1" hangingPunct="1">
              <a:spcBef>
                <a:spcPts val="600"/>
              </a:spcBef>
              <a:buFontTx/>
              <a:buNone/>
            </a:pPr>
            <a:r>
              <a:rPr lang="en-US" altLang="en-US" sz="2200"/>
              <a:t>Therefore we can see that </a:t>
            </a:r>
            <a:r>
              <a:rPr lang="en-US" altLang="en-US" sz="2200" b="1"/>
              <a:t>A</a:t>
            </a:r>
            <a:r>
              <a:rPr lang="en-US" altLang="en-US" sz="2200"/>
              <a:t> is the correct answer.</a:t>
            </a:r>
          </a:p>
        </p:txBody>
      </p:sp>
      <p:sp>
        <p:nvSpPr>
          <p:cNvPr id="12" name="TextBox 11"/>
          <p:cNvSpPr txBox="1">
            <a:spLocks noRot="1" noChangeAspect="1" noMove="1" noResize="1" noEditPoints="1" noAdjustHandles="1" noChangeArrowheads="1" noChangeShapeType="1" noTextEdit="1"/>
          </p:cNvSpPr>
          <p:nvPr/>
        </p:nvSpPr>
        <p:spPr>
          <a:xfrm>
            <a:off x="0" y="3554831"/>
            <a:ext cx="2291909" cy="786626"/>
          </a:xfrm>
          <a:prstGeom prst="rect">
            <a:avLst/>
          </a:prstGeom>
          <a:blipFill rotWithShape="1">
            <a:blip r:embed="rId4"/>
            <a:stretch>
              <a:fillRect/>
            </a:stretch>
          </a:blipFill>
        </p:spPr>
        <p:txBody>
          <a:bodyPr/>
          <a:lstStyle/>
          <a:p>
            <a:pPr>
              <a:defRPr/>
            </a:pPr>
            <a:r>
              <a:rPr lang="en-US">
                <a:noFill/>
              </a:rPr>
              <a:t> </a:t>
            </a:r>
          </a:p>
        </p:txBody>
      </p:sp>
      <p:sp>
        <p:nvSpPr>
          <p:cNvPr id="13" name="TextBox 12"/>
          <p:cNvSpPr txBox="1">
            <a:spLocks noRot="1" noChangeAspect="1" noMove="1" noResize="1" noEditPoints="1" noAdjustHandles="1" noChangeArrowheads="1" noChangeShapeType="1" noTextEdit="1"/>
          </p:cNvSpPr>
          <p:nvPr/>
        </p:nvSpPr>
        <p:spPr>
          <a:xfrm>
            <a:off x="-24693" y="4397785"/>
            <a:ext cx="8842677" cy="853054"/>
          </a:xfrm>
          <a:prstGeom prst="rect">
            <a:avLst/>
          </a:prstGeom>
          <a:blipFill rotWithShape="1">
            <a:blip r:embed="rId5"/>
            <a:stretch>
              <a:fillRect/>
            </a:stretch>
          </a:blipFill>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7171"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7172"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7173"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7174"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7175" name="Group 17"/>
          <p:cNvGrpSpPr>
            <a:grpSpLocks/>
          </p:cNvGrpSpPr>
          <p:nvPr/>
        </p:nvGrpSpPr>
        <p:grpSpPr bwMode="auto">
          <a:xfrm>
            <a:off x="0" y="0"/>
            <a:ext cx="9144000" cy="1527175"/>
            <a:chOff x="0" y="0"/>
            <a:chExt cx="5760" cy="962"/>
          </a:xfrm>
        </p:grpSpPr>
        <p:pic>
          <p:nvPicPr>
            <p:cNvPr id="7177"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Optics Problems</a:t>
              </a:r>
              <a:endParaRPr lang="en-CA" altLang="en-US" sz="3600" b="1">
                <a:solidFill>
                  <a:schemeClr val="bg1"/>
                </a:solidFill>
              </a:endParaRPr>
            </a:p>
          </p:txBody>
        </p:sp>
        <p:sp>
          <p:nvSpPr>
            <p:cNvPr id="7179"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7176" name="TextBox 2"/>
          <p:cNvSpPr txBox="1">
            <a:spLocks noChangeArrowheads="1"/>
          </p:cNvSpPr>
          <p:nvPr/>
        </p:nvSpPr>
        <p:spPr bwMode="auto">
          <a:xfrm>
            <a:off x="307975" y="1871663"/>
            <a:ext cx="85280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a:t>The following questions have been compiled from a collection of questions submitted on PeerWise (</a:t>
            </a:r>
            <a:r>
              <a:rPr lang="en-US" altLang="en-US" sz="4000">
                <a:hlinkClick r:id="rId4"/>
              </a:rPr>
              <a:t>https://peerwise.cs.auckland.ac.nz/</a:t>
            </a:r>
            <a:r>
              <a:rPr lang="en-US" altLang="en-US" sz="4000"/>
              <a:t>) by teacher candidates as part of the EDCP 357 physics methods courses at UBC.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9219"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9220"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221"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9222"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9223" name="Group 17"/>
          <p:cNvGrpSpPr>
            <a:grpSpLocks/>
          </p:cNvGrpSpPr>
          <p:nvPr/>
        </p:nvGrpSpPr>
        <p:grpSpPr bwMode="auto">
          <a:xfrm>
            <a:off x="0" y="0"/>
            <a:ext cx="9144000" cy="1527175"/>
            <a:chOff x="0" y="0"/>
            <a:chExt cx="5760" cy="962"/>
          </a:xfrm>
        </p:grpSpPr>
        <p:pic>
          <p:nvPicPr>
            <p:cNvPr id="9226"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Optics Problems I</a:t>
              </a:r>
              <a:endParaRPr lang="en-CA" altLang="en-US" sz="3600" b="1">
                <a:solidFill>
                  <a:schemeClr val="bg1"/>
                </a:solidFill>
              </a:endParaRPr>
            </a:p>
          </p:txBody>
        </p:sp>
        <p:sp>
          <p:nvSpPr>
            <p:cNvPr id="9228"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9224" name="Rectangle 2"/>
          <p:cNvSpPr>
            <a:spLocks noChangeArrowheads="1"/>
          </p:cNvSpPr>
          <p:nvPr/>
        </p:nvSpPr>
        <p:spPr bwMode="auto">
          <a:xfrm>
            <a:off x="0" y="152717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00"/>
                </a:solidFill>
              </a:rPr>
              <a:t>A ray of light enters three blocks (A, B, &amp; C) of varied materials and refracts as shown below. The index of refraction of the three blocks are </a:t>
            </a:r>
            <a:r>
              <a:rPr lang="en-US" altLang="en-US" sz="2400" i="1">
                <a:solidFill>
                  <a:srgbClr val="000000"/>
                </a:solidFill>
              </a:rPr>
              <a:t>n</a:t>
            </a:r>
            <a:r>
              <a:rPr lang="en-US" altLang="en-US" sz="2400" i="1" baseline="-25000">
                <a:solidFill>
                  <a:srgbClr val="000000"/>
                </a:solidFill>
              </a:rPr>
              <a:t>A</a:t>
            </a:r>
            <a:r>
              <a:rPr lang="en-US" altLang="en-US" sz="2400" i="1">
                <a:solidFill>
                  <a:srgbClr val="000000"/>
                </a:solidFill>
              </a:rPr>
              <a:t>, n</a:t>
            </a:r>
            <a:r>
              <a:rPr lang="en-US" altLang="en-US" sz="2400" i="1" baseline="-25000">
                <a:solidFill>
                  <a:srgbClr val="000000"/>
                </a:solidFill>
              </a:rPr>
              <a:t>B</a:t>
            </a:r>
            <a:r>
              <a:rPr lang="en-US" altLang="en-US" sz="2400">
                <a:solidFill>
                  <a:srgbClr val="000000"/>
                </a:solidFill>
              </a:rPr>
              <a:t>, and </a:t>
            </a:r>
            <a:r>
              <a:rPr lang="en-US" altLang="en-US" sz="2400" i="1">
                <a:solidFill>
                  <a:srgbClr val="000000"/>
                </a:solidFill>
              </a:rPr>
              <a:t>n</a:t>
            </a:r>
            <a:r>
              <a:rPr lang="en-US" altLang="en-US" sz="2400" i="1" baseline="-25000">
                <a:solidFill>
                  <a:srgbClr val="000000"/>
                </a:solidFill>
              </a:rPr>
              <a:t>C</a:t>
            </a:r>
            <a:r>
              <a:rPr lang="en-US" altLang="en-US" sz="2400">
                <a:solidFill>
                  <a:srgbClr val="000000"/>
                </a:solidFill>
              </a:rPr>
              <a:t> respectively.</a:t>
            </a:r>
            <a:endParaRPr lang="en-CA" altLang="en-US" sz="2400">
              <a:solidFill>
                <a:srgbClr val="000000"/>
              </a:solidFill>
            </a:endParaRPr>
          </a:p>
        </p:txBody>
      </p:sp>
      <p:pic>
        <p:nvPicPr>
          <p:cNvPr id="922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173413"/>
            <a:ext cx="8894763"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1267"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11268"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269"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11270"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1271" name="Group 17"/>
          <p:cNvGrpSpPr>
            <a:grpSpLocks/>
          </p:cNvGrpSpPr>
          <p:nvPr/>
        </p:nvGrpSpPr>
        <p:grpSpPr bwMode="auto">
          <a:xfrm>
            <a:off x="0" y="0"/>
            <a:ext cx="9144000" cy="1527175"/>
            <a:chOff x="0" y="0"/>
            <a:chExt cx="5760" cy="962"/>
          </a:xfrm>
        </p:grpSpPr>
        <p:pic>
          <p:nvPicPr>
            <p:cNvPr id="11274"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Optics Problems I continued</a:t>
              </a:r>
              <a:endParaRPr lang="en-CA" altLang="en-US" sz="3600" b="1">
                <a:solidFill>
                  <a:schemeClr val="bg1"/>
                </a:solidFill>
              </a:endParaRPr>
            </a:p>
          </p:txBody>
        </p:sp>
        <p:sp>
          <p:nvSpPr>
            <p:cNvPr id="11276"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11272" name="Rectangle 2"/>
          <p:cNvSpPr>
            <a:spLocks noChangeArrowheads="1"/>
          </p:cNvSpPr>
          <p:nvPr/>
        </p:nvSpPr>
        <p:spPr bwMode="auto">
          <a:xfrm>
            <a:off x="0" y="1527175"/>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00"/>
                </a:solidFill>
              </a:rPr>
              <a:t>Which of the following is correct?</a:t>
            </a:r>
          </a:p>
          <a:p>
            <a:pPr eaLnBrk="1" hangingPunct="1">
              <a:spcBef>
                <a:spcPct val="50000"/>
              </a:spcBef>
              <a:buFontTx/>
              <a:buNone/>
            </a:pPr>
            <a:r>
              <a:rPr lang="en-US" altLang="en-US" sz="2400">
                <a:solidFill>
                  <a:srgbClr val="000000"/>
                </a:solidFill>
              </a:rPr>
              <a:t>Assume the rays each originate in air (ie. start in the same medium).</a:t>
            </a:r>
            <a:endParaRPr lang="en-CA" altLang="en-US" sz="2400">
              <a:solidFill>
                <a:srgbClr val="000000"/>
              </a:solidFill>
            </a:endParaRPr>
          </a:p>
        </p:txBody>
      </p:sp>
      <p:sp>
        <p:nvSpPr>
          <p:cNvPr id="11273" name="Text Box 4"/>
          <p:cNvSpPr txBox="1">
            <a:spLocks noChangeArrowheads="1"/>
          </p:cNvSpPr>
          <p:nvPr/>
        </p:nvSpPr>
        <p:spPr bwMode="auto">
          <a:xfrm>
            <a:off x="582613" y="3636963"/>
            <a:ext cx="52832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a:pPr>
            <a:r>
              <a:rPr lang="en-US" altLang="en-US" sz="2200" i="1"/>
              <a:t>n</a:t>
            </a:r>
            <a:r>
              <a:rPr lang="en-US" altLang="en-US" sz="2200" i="1" baseline="-25000"/>
              <a:t>A</a:t>
            </a:r>
            <a:r>
              <a:rPr lang="en-US" altLang="en-US" sz="2200" i="1"/>
              <a:t> = n</a:t>
            </a:r>
            <a:r>
              <a:rPr lang="en-US" altLang="en-US" sz="2200" i="1" baseline="-25000"/>
              <a:t>B</a:t>
            </a:r>
            <a:r>
              <a:rPr lang="en-US" altLang="en-US" sz="2200" i="1"/>
              <a:t> = n</a:t>
            </a:r>
            <a:r>
              <a:rPr lang="en-US" altLang="en-US" sz="2200" i="1" baseline="-25000"/>
              <a:t>C</a:t>
            </a:r>
            <a:endParaRPr lang="en-US" altLang="en-US" sz="2200" i="1"/>
          </a:p>
          <a:p>
            <a:pPr eaLnBrk="1" hangingPunct="1">
              <a:spcBef>
                <a:spcPct val="50000"/>
              </a:spcBef>
              <a:buFontTx/>
              <a:buAutoNum type="alphaUcPeriod"/>
            </a:pPr>
            <a:r>
              <a:rPr lang="en-US" altLang="en-US" sz="2200" i="1"/>
              <a:t>n</a:t>
            </a:r>
            <a:r>
              <a:rPr lang="en-US" altLang="en-US" sz="2200" i="1" baseline="-25000"/>
              <a:t>B</a:t>
            </a:r>
            <a:r>
              <a:rPr lang="en-US" altLang="en-US" sz="2200" i="1"/>
              <a:t>&gt;n</a:t>
            </a:r>
            <a:r>
              <a:rPr lang="en-US" altLang="en-US" sz="2200" i="1" baseline="-25000"/>
              <a:t>C</a:t>
            </a:r>
            <a:r>
              <a:rPr lang="en-US" altLang="en-US" sz="2200" i="1"/>
              <a:t>&gt;n</a:t>
            </a:r>
            <a:r>
              <a:rPr lang="en-US" altLang="en-US" sz="2200" i="1" baseline="-25000"/>
              <a:t>A</a:t>
            </a:r>
          </a:p>
          <a:p>
            <a:pPr eaLnBrk="1" hangingPunct="1">
              <a:spcBef>
                <a:spcPct val="50000"/>
              </a:spcBef>
              <a:buFontTx/>
              <a:buAutoNum type="alphaUcPeriod"/>
            </a:pPr>
            <a:r>
              <a:rPr lang="en-US" altLang="en-US" sz="2200" i="1"/>
              <a:t>n</a:t>
            </a:r>
            <a:r>
              <a:rPr lang="en-US" altLang="en-US" sz="2200" i="1" baseline="-25000"/>
              <a:t>B</a:t>
            </a:r>
            <a:r>
              <a:rPr lang="en-US" altLang="en-US" sz="2200" i="1"/>
              <a:t>&gt;n</a:t>
            </a:r>
            <a:r>
              <a:rPr lang="en-US" altLang="en-US" sz="2200" i="1" baseline="-25000"/>
              <a:t>A</a:t>
            </a:r>
            <a:r>
              <a:rPr lang="en-US" altLang="en-US" sz="2200" i="1"/>
              <a:t>&gt;n</a:t>
            </a:r>
            <a:r>
              <a:rPr lang="en-US" altLang="en-US" sz="2200" i="1" baseline="-25000"/>
              <a:t>C</a:t>
            </a:r>
          </a:p>
          <a:p>
            <a:pPr eaLnBrk="1" hangingPunct="1">
              <a:spcBef>
                <a:spcPct val="50000"/>
              </a:spcBef>
              <a:buFontTx/>
              <a:buAutoNum type="alphaUcPeriod"/>
            </a:pPr>
            <a:r>
              <a:rPr lang="en-US" altLang="en-US" sz="2200" i="1"/>
              <a:t>n</a:t>
            </a:r>
            <a:r>
              <a:rPr lang="en-US" altLang="en-US" sz="2200" i="1" baseline="-25000"/>
              <a:t>A</a:t>
            </a:r>
            <a:r>
              <a:rPr lang="en-US" altLang="en-US" sz="2200" i="1"/>
              <a:t>&gt;n</a:t>
            </a:r>
            <a:r>
              <a:rPr lang="en-US" altLang="en-US" sz="2200" i="1" baseline="-25000"/>
              <a:t>B</a:t>
            </a:r>
            <a:r>
              <a:rPr lang="en-US" altLang="en-US" sz="2200" i="1"/>
              <a:t>&gt;n</a:t>
            </a:r>
            <a:r>
              <a:rPr lang="en-US" altLang="en-US" sz="2200" i="1" baseline="-25000"/>
              <a:t>C</a:t>
            </a:r>
          </a:p>
          <a:p>
            <a:pPr eaLnBrk="1" hangingPunct="1">
              <a:spcBef>
                <a:spcPct val="50000"/>
              </a:spcBef>
              <a:buFontTx/>
              <a:buAutoNum type="alphaUcPeriod"/>
            </a:pPr>
            <a:r>
              <a:rPr lang="en-US" altLang="en-US" sz="2200" i="1"/>
              <a:t>n</a:t>
            </a:r>
            <a:r>
              <a:rPr lang="en-US" altLang="en-US" sz="2200" i="1" baseline="-25000"/>
              <a:t>C</a:t>
            </a:r>
            <a:r>
              <a:rPr lang="en-US" altLang="en-US" sz="2200" i="1"/>
              <a:t>&gt;n</a:t>
            </a:r>
            <a:r>
              <a:rPr lang="en-US" altLang="en-US" sz="2200" i="1" baseline="-25000"/>
              <a:t>B</a:t>
            </a:r>
            <a:r>
              <a:rPr lang="en-US" altLang="en-US" sz="2200" i="1"/>
              <a:t>&gt;n</a:t>
            </a:r>
            <a:r>
              <a:rPr lang="en-US" altLang="en-US" sz="2200" i="1" baseline="-25000"/>
              <a:t>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3315"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13316"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317"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13318"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3319" name="Group 17"/>
          <p:cNvGrpSpPr>
            <a:grpSpLocks/>
          </p:cNvGrpSpPr>
          <p:nvPr/>
        </p:nvGrpSpPr>
        <p:grpSpPr bwMode="auto">
          <a:xfrm>
            <a:off x="0" y="0"/>
            <a:ext cx="9144000" cy="1527175"/>
            <a:chOff x="0" y="0"/>
            <a:chExt cx="5760" cy="962"/>
          </a:xfrm>
        </p:grpSpPr>
        <p:pic>
          <p:nvPicPr>
            <p:cNvPr id="13321"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13323"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13320" name="Text Box 6"/>
          <p:cNvSpPr txBox="1">
            <a:spLocks noChangeArrowheads="1"/>
          </p:cNvSpPr>
          <p:nvPr/>
        </p:nvSpPr>
        <p:spPr bwMode="auto">
          <a:xfrm>
            <a:off x="0" y="1527175"/>
            <a:ext cx="901065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CA" altLang="en-US" sz="2200" b="1"/>
              <a:t>Answer:</a:t>
            </a:r>
            <a:r>
              <a:rPr lang="en-CA" altLang="en-US" sz="2200"/>
              <a:t>  D</a:t>
            </a:r>
          </a:p>
          <a:p>
            <a:pPr eaLnBrk="1" hangingPunct="1">
              <a:spcBef>
                <a:spcPts val="600"/>
              </a:spcBef>
              <a:buFontTx/>
              <a:buNone/>
            </a:pPr>
            <a:r>
              <a:rPr lang="en-CA" altLang="en-US" sz="2200" b="1"/>
              <a:t>Justification:</a:t>
            </a:r>
            <a:r>
              <a:rPr lang="en-CA" altLang="en-US" sz="2200"/>
              <a:t>  </a:t>
            </a:r>
            <a:r>
              <a:rPr lang="en-US" altLang="en-US" sz="2200"/>
              <a:t>When a ray of light passes from one medium into another, it refracts depending on the comparative indexes of refraction of the first and second mediums. Let us call the first medium's index of refraction </a:t>
            </a:r>
            <a:r>
              <a:rPr lang="en-US" altLang="en-US" sz="2200" i="1"/>
              <a:t>n</a:t>
            </a:r>
            <a:r>
              <a:rPr lang="en-US" altLang="en-US" sz="2200" i="1" baseline="-25000"/>
              <a:t>i</a:t>
            </a:r>
            <a:r>
              <a:rPr lang="en-US" altLang="en-US" sz="2200"/>
              <a:t>.</a:t>
            </a:r>
          </a:p>
          <a:p>
            <a:pPr eaLnBrk="1" hangingPunct="1">
              <a:spcBef>
                <a:spcPts val="600"/>
              </a:spcBef>
              <a:buFontTx/>
              <a:buNone/>
            </a:pPr>
            <a:r>
              <a:rPr lang="en-US" altLang="en-US" sz="2200"/>
              <a:t>If the two mediums have the same index of refraction, the ray will continue straight without refracting. If the second medium has a lower index of refraction, the ray will bend away from the normal (angle of incidence &lt; angle of refraction). If the second medium has a higher index of refraction, the ray will bend towards the normal (angle of incidence &gt; angle of refraction).</a:t>
            </a:r>
          </a:p>
          <a:p>
            <a:pPr eaLnBrk="1" hangingPunct="1">
              <a:spcBef>
                <a:spcPts val="600"/>
              </a:spcBef>
              <a:buFontTx/>
              <a:buNone/>
            </a:pPr>
            <a:r>
              <a:rPr lang="en-US" altLang="en-US" sz="2200"/>
              <a:t>From the diagrams, we can therefore tell that </a:t>
            </a:r>
            <a:r>
              <a:rPr lang="en-US" altLang="en-US" sz="2200" i="1"/>
              <a:t>n</a:t>
            </a:r>
            <a:r>
              <a:rPr lang="en-US" altLang="en-US" sz="2200" i="1" baseline="-25000"/>
              <a:t>A</a:t>
            </a:r>
            <a:r>
              <a:rPr lang="en-US" altLang="en-US" sz="2200" i="1"/>
              <a:t>&gt;n</a:t>
            </a:r>
            <a:r>
              <a:rPr lang="en-US" altLang="en-US" sz="2200" i="1" baseline="-25000"/>
              <a:t>i</a:t>
            </a:r>
            <a:r>
              <a:rPr lang="en-US" altLang="en-US" sz="2200" i="1"/>
              <a:t> , n</a:t>
            </a:r>
            <a:r>
              <a:rPr lang="en-US" altLang="en-US" sz="2200" i="1" baseline="-25000"/>
              <a:t>B</a:t>
            </a:r>
            <a:r>
              <a:rPr lang="en-US" altLang="en-US" sz="2200" i="1"/>
              <a:t>=n</a:t>
            </a:r>
            <a:r>
              <a:rPr lang="en-US" altLang="en-US" sz="2200" i="1" baseline="-25000"/>
              <a:t>i</a:t>
            </a:r>
            <a:r>
              <a:rPr lang="en-US" altLang="en-US" sz="2200" i="1"/>
              <a:t> </a:t>
            </a:r>
            <a:r>
              <a:rPr lang="en-US" altLang="en-US" sz="2200"/>
              <a:t>, and </a:t>
            </a:r>
            <a:r>
              <a:rPr lang="en-US" altLang="en-US" sz="2200" i="1"/>
              <a:t>n</a:t>
            </a:r>
            <a:r>
              <a:rPr lang="en-US" altLang="en-US" sz="2200" i="1" baseline="-25000"/>
              <a:t>C</a:t>
            </a:r>
            <a:r>
              <a:rPr lang="en-US" altLang="en-US" sz="2200" i="1"/>
              <a:t>&lt;n</a:t>
            </a:r>
            <a:r>
              <a:rPr lang="en-US" altLang="en-US" sz="2200" i="1" baseline="-25000"/>
              <a:t>i</a:t>
            </a:r>
          </a:p>
          <a:p>
            <a:pPr eaLnBrk="1" hangingPunct="1">
              <a:spcBef>
                <a:spcPts val="600"/>
              </a:spcBef>
              <a:buFontTx/>
              <a:buNone/>
            </a:pPr>
            <a:r>
              <a:rPr lang="en-US" altLang="en-US" sz="2200"/>
              <a:t>Since the first medium in all three cases in the same (air), we can then tell that </a:t>
            </a:r>
            <a:r>
              <a:rPr lang="en-US" altLang="en-US" sz="2200" i="1"/>
              <a:t>n</a:t>
            </a:r>
            <a:r>
              <a:rPr lang="en-US" altLang="en-US" sz="2200" i="1" baseline="-25000"/>
              <a:t>A</a:t>
            </a:r>
            <a:r>
              <a:rPr lang="en-US" altLang="en-US" sz="2200" i="1"/>
              <a:t>&gt;n</a:t>
            </a:r>
            <a:r>
              <a:rPr lang="en-US" altLang="en-US" sz="2200" i="1" baseline="-25000"/>
              <a:t>B</a:t>
            </a:r>
            <a:r>
              <a:rPr lang="en-US" altLang="en-US" sz="2200" i="1"/>
              <a:t>&gt;n</a:t>
            </a:r>
            <a:r>
              <a:rPr lang="en-US" altLang="en-US" sz="2200" i="1" baseline="-25000"/>
              <a:t>C</a:t>
            </a:r>
            <a:r>
              <a:rPr lang="en-CA" altLang="en-US" sz="2200" baseline="-25000"/>
              <a:t> </a:t>
            </a:r>
            <a:r>
              <a:rPr lang="en-CA" altLang="en-US" sz="2200" i="1"/>
              <a:t> </a:t>
            </a:r>
            <a:r>
              <a:rPr lang="en-CA" altLang="en-US" sz="2200"/>
              <a:t>(answer </a:t>
            </a:r>
            <a:r>
              <a:rPr lang="en-CA" altLang="en-US" sz="2200" b="1"/>
              <a:t>D</a:t>
            </a:r>
            <a:r>
              <a:rPr lang="en-CA" altLang="en-US" sz="2200"/>
              <a:t>).</a:t>
            </a:r>
            <a:endParaRPr lang="en-US" altLang="en-US" sz="2200" i="1" baseline="-25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5363"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15364"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5365"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15366"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5367" name="Group 17"/>
          <p:cNvGrpSpPr>
            <a:grpSpLocks/>
          </p:cNvGrpSpPr>
          <p:nvPr/>
        </p:nvGrpSpPr>
        <p:grpSpPr bwMode="auto">
          <a:xfrm>
            <a:off x="0" y="0"/>
            <a:ext cx="9144000" cy="1527175"/>
            <a:chOff x="0" y="0"/>
            <a:chExt cx="5760" cy="962"/>
          </a:xfrm>
        </p:grpSpPr>
        <p:pic>
          <p:nvPicPr>
            <p:cNvPr id="15371"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Optics Problems II</a:t>
              </a:r>
              <a:endParaRPr lang="en-CA" altLang="en-US" sz="3600" b="1">
                <a:solidFill>
                  <a:schemeClr val="bg1"/>
                </a:solidFill>
              </a:endParaRPr>
            </a:p>
          </p:txBody>
        </p:sp>
        <p:sp>
          <p:nvSpPr>
            <p:cNvPr id="15373"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15368" name="Rectangle 2"/>
          <p:cNvSpPr>
            <a:spLocks noChangeArrowheads="1"/>
          </p:cNvSpPr>
          <p:nvPr/>
        </p:nvSpPr>
        <p:spPr bwMode="auto">
          <a:xfrm>
            <a:off x="0" y="1527175"/>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00"/>
                </a:solidFill>
              </a:rPr>
              <a:t>In geometric optics, the following statements are TRUE for real and virtual images:</a:t>
            </a:r>
          </a:p>
        </p:txBody>
      </p:sp>
      <p:sp>
        <p:nvSpPr>
          <p:cNvPr id="15369" name="Text Box 4"/>
          <p:cNvSpPr txBox="1">
            <a:spLocks noChangeArrowheads="1"/>
          </p:cNvSpPr>
          <p:nvPr/>
        </p:nvSpPr>
        <p:spPr bwMode="auto">
          <a:xfrm>
            <a:off x="7313613" y="3327400"/>
            <a:ext cx="1600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a:pPr>
            <a:r>
              <a:rPr lang="en-US" altLang="en-US" sz="2200"/>
              <a:t>i, ii &amp; iii</a:t>
            </a:r>
          </a:p>
          <a:p>
            <a:pPr eaLnBrk="1" hangingPunct="1">
              <a:spcBef>
                <a:spcPct val="50000"/>
              </a:spcBef>
              <a:buFontTx/>
              <a:buAutoNum type="alphaUcPeriod"/>
            </a:pPr>
            <a:r>
              <a:rPr lang="en-US" altLang="en-US" sz="2200"/>
              <a:t>i, ii &amp; iv</a:t>
            </a:r>
          </a:p>
          <a:p>
            <a:pPr eaLnBrk="1" hangingPunct="1">
              <a:spcBef>
                <a:spcPct val="50000"/>
              </a:spcBef>
              <a:buFontTx/>
              <a:buAutoNum type="alphaUcPeriod"/>
            </a:pPr>
            <a:r>
              <a:rPr lang="en-US" altLang="en-US" sz="2200"/>
              <a:t>i, iv &amp; v</a:t>
            </a:r>
          </a:p>
          <a:p>
            <a:pPr eaLnBrk="1" hangingPunct="1">
              <a:spcBef>
                <a:spcPct val="50000"/>
              </a:spcBef>
              <a:buFontTx/>
              <a:buAutoNum type="alphaUcPeriod"/>
            </a:pPr>
            <a:r>
              <a:rPr lang="en-US" altLang="en-US" sz="2200"/>
              <a:t>iv &amp; v</a:t>
            </a:r>
          </a:p>
          <a:p>
            <a:pPr eaLnBrk="1" hangingPunct="1">
              <a:spcBef>
                <a:spcPct val="50000"/>
              </a:spcBef>
              <a:buFontTx/>
              <a:buAutoNum type="alphaUcPeriod"/>
            </a:pPr>
            <a:r>
              <a:rPr lang="en-US" altLang="en-US" sz="2200"/>
              <a:t>iii &amp; v</a:t>
            </a:r>
            <a:endParaRPr lang="en-US" altLang="en-US" sz="2200" baseline="-25000"/>
          </a:p>
        </p:txBody>
      </p:sp>
      <p:sp>
        <p:nvSpPr>
          <p:cNvPr id="15370" name="Rectangle 3"/>
          <p:cNvSpPr>
            <a:spLocks noChangeArrowheads="1"/>
          </p:cNvSpPr>
          <p:nvPr/>
        </p:nvSpPr>
        <p:spPr bwMode="auto">
          <a:xfrm>
            <a:off x="0" y="2371725"/>
            <a:ext cx="67691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romanLcPeriod"/>
            </a:pPr>
            <a:r>
              <a:rPr lang="en-US" altLang="en-US" sz="2200">
                <a:solidFill>
                  <a:srgbClr val="000000"/>
                </a:solidFill>
              </a:rPr>
              <a:t>If you capture sunlight in a mirror or lens you can feel the heat where the sunlight is reflected/refracted as a real image but you cannot feel the heat where the sunlight is reflected/refracted as a virtual image</a:t>
            </a:r>
          </a:p>
          <a:p>
            <a:pPr eaLnBrk="1" hangingPunct="1">
              <a:spcBef>
                <a:spcPct val="50000"/>
              </a:spcBef>
              <a:buFontTx/>
              <a:buAutoNum type="romanLcPeriod"/>
            </a:pPr>
            <a:r>
              <a:rPr lang="en-US" altLang="en-US" sz="2200">
                <a:solidFill>
                  <a:srgbClr val="000000"/>
                </a:solidFill>
              </a:rPr>
              <a:t>You can project a real image onto a screen but you cannot do so with a virtual image</a:t>
            </a:r>
          </a:p>
          <a:p>
            <a:pPr eaLnBrk="1" hangingPunct="1">
              <a:spcBef>
                <a:spcPct val="50000"/>
              </a:spcBef>
              <a:buFontTx/>
              <a:buAutoNum type="romanLcPeriod"/>
            </a:pPr>
            <a:r>
              <a:rPr lang="en-US" altLang="en-US" sz="2200">
                <a:solidFill>
                  <a:srgbClr val="000000"/>
                </a:solidFill>
              </a:rPr>
              <a:t>A diverging lens can create a real image</a:t>
            </a:r>
          </a:p>
          <a:p>
            <a:pPr eaLnBrk="1" hangingPunct="1">
              <a:spcBef>
                <a:spcPct val="50000"/>
              </a:spcBef>
              <a:buFontTx/>
              <a:buAutoNum type="romanLcPeriod"/>
            </a:pPr>
            <a:r>
              <a:rPr lang="en-US" altLang="en-US" sz="2200">
                <a:solidFill>
                  <a:srgbClr val="000000"/>
                </a:solidFill>
              </a:rPr>
              <a:t>A converging lens can create a real image</a:t>
            </a:r>
          </a:p>
          <a:p>
            <a:pPr eaLnBrk="1" hangingPunct="1">
              <a:spcBef>
                <a:spcPct val="50000"/>
              </a:spcBef>
              <a:buFontTx/>
              <a:buAutoNum type="romanLcPeriod"/>
            </a:pPr>
            <a:r>
              <a:rPr lang="en-US" altLang="en-US" sz="2200">
                <a:solidFill>
                  <a:srgbClr val="000000"/>
                </a:solidFill>
              </a:rPr>
              <a:t>Both convex and concave mirrors can create real images</a:t>
            </a:r>
            <a:endParaRPr lang="en-CA" altLang="en-US" sz="220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716213"/>
            <a:ext cx="3560763" cy="224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075" y="2625725"/>
            <a:ext cx="3473450" cy="2427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2" name="Text Box 6"/>
          <p:cNvSpPr txBox="1">
            <a:spLocks noChangeArrowheads="1"/>
          </p:cNvSpPr>
          <p:nvPr/>
        </p:nvSpPr>
        <p:spPr bwMode="auto">
          <a:xfrm>
            <a:off x="0" y="1173163"/>
            <a:ext cx="901065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CA" altLang="en-US" sz="2200" b="1"/>
              <a:t>Answer:</a:t>
            </a:r>
            <a:r>
              <a:rPr lang="en-CA" altLang="en-US" sz="2200"/>
              <a:t>  B</a:t>
            </a:r>
          </a:p>
          <a:p>
            <a:pPr eaLnBrk="1" hangingPunct="1">
              <a:spcBef>
                <a:spcPts val="600"/>
              </a:spcBef>
              <a:buFontTx/>
              <a:buNone/>
            </a:pPr>
            <a:r>
              <a:rPr lang="en-CA" altLang="en-US" sz="2200" b="1"/>
              <a:t>Justification:</a:t>
            </a:r>
            <a:r>
              <a:rPr lang="en-CA" altLang="en-US" sz="2200"/>
              <a:t>  </a:t>
            </a:r>
            <a:r>
              <a:rPr lang="en-US" altLang="en-US" sz="2200"/>
              <a:t>First consider the line optics of real images (from </a:t>
            </a:r>
            <a:r>
              <a:rPr lang="en-US" altLang="en-US" sz="2200">
                <a:hlinkClick r:id="rId5"/>
              </a:rPr>
              <a:t>http://en.wikipedia.org/wiki/Real_image</a:t>
            </a:r>
            <a:r>
              <a:rPr lang="en-US" altLang="en-US" sz="2200"/>
              <a:t>):</a:t>
            </a:r>
            <a:endParaRPr lang="en-US" altLang="en-US" sz="300"/>
          </a:p>
          <a:p>
            <a:pPr eaLnBrk="1" hangingPunct="1">
              <a:spcBef>
                <a:spcPts val="600"/>
              </a:spcBef>
              <a:buFontTx/>
              <a:buNone/>
            </a:pPr>
            <a:r>
              <a:rPr lang="en-US" altLang="en-US" sz="2200"/>
              <a:t>	Convex Lens				Concave Mirror</a:t>
            </a:r>
          </a:p>
          <a:p>
            <a:pPr eaLnBrk="1" hangingPunct="1">
              <a:spcBef>
                <a:spcPts val="600"/>
              </a:spcBef>
              <a:buFontTx/>
              <a:buNone/>
            </a:pPr>
            <a:endParaRPr lang="en-US" altLang="en-US" sz="2200"/>
          </a:p>
          <a:p>
            <a:pPr eaLnBrk="1" hangingPunct="1">
              <a:spcBef>
                <a:spcPts val="600"/>
              </a:spcBef>
              <a:buFontTx/>
              <a:buNone/>
            </a:pPr>
            <a:endParaRPr lang="en-US" altLang="en-US" sz="2200"/>
          </a:p>
          <a:p>
            <a:pPr eaLnBrk="1" hangingPunct="1">
              <a:spcBef>
                <a:spcPts val="600"/>
              </a:spcBef>
              <a:buFontTx/>
              <a:buNone/>
            </a:pPr>
            <a:endParaRPr lang="en-US" altLang="en-US" sz="2200"/>
          </a:p>
          <a:p>
            <a:pPr eaLnBrk="1" hangingPunct="1">
              <a:spcBef>
                <a:spcPts val="600"/>
              </a:spcBef>
              <a:buFontTx/>
              <a:buNone/>
            </a:pPr>
            <a:endParaRPr lang="en-US" altLang="en-US" sz="2200"/>
          </a:p>
          <a:p>
            <a:pPr eaLnBrk="1" hangingPunct="1">
              <a:spcBef>
                <a:spcPts val="600"/>
              </a:spcBef>
              <a:buFontTx/>
              <a:buNone/>
            </a:pPr>
            <a:endParaRPr lang="en-US" altLang="en-US" sz="2200"/>
          </a:p>
          <a:p>
            <a:pPr eaLnBrk="1" hangingPunct="1">
              <a:spcBef>
                <a:spcPts val="600"/>
              </a:spcBef>
              <a:buFontTx/>
              <a:buNone/>
            </a:pPr>
            <a:r>
              <a:rPr lang="en-US" altLang="en-US" sz="2200"/>
              <a:t>Notice that the lines that converge to form the image point are all drawn solid. This means that they are actual rays, composed of photons originating at the source objects. If you put a screen in the focal plane, light reflected from the object will converge on the screen and you'll get a luminous image (as in a cinema or a overhead projector).</a:t>
            </a:r>
          </a:p>
        </p:txBody>
      </p:sp>
      <p:sp>
        <p:nvSpPr>
          <p:cNvPr id="17413"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17414"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7415"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17416"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7417" name="Group 17"/>
          <p:cNvGrpSpPr>
            <a:grpSpLocks/>
          </p:cNvGrpSpPr>
          <p:nvPr/>
        </p:nvGrpSpPr>
        <p:grpSpPr bwMode="auto">
          <a:xfrm>
            <a:off x="0" y="0"/>
            <a:ext cx="9144000" cy="1173163"/>
            <a:chOff x="0" y="0"/>
            <a:chExt cx="5760" cy="962"/>
          </a:xfrm>
        </p:grpSpPr>
        <p:pic>
          <p:nvPicPr>
            <p:cNvPr id="17419" name="Picture 14" descr="ubc_colou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17421"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9459"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19460"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461"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19462"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9463" name="Group 17"/>
          <p:cNvGrpSpPr>
            <a:grpSpLocks/>
          </p:cNvGrpSpPr>
          <p:nvPr/>
        </p:nvGrpSpPr>
        <p:grpSpPr bwMode="auto">
          <a:xfrm>
            <a:off x="0" y="0"/>
            <a:ext cx="9144000" cy="1527175"/>
            <a:chOff x="0" y="0"/>
            <a:chExt cx="5760" cy="962"/>
          </a:xfrm>
        </p:grpSpPr>
        <p:pic>
          <p:nvPicPr>
            <p:cNvPr id="19467"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19469"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19464" name="Text Box 6"/>
          <p:cNvSpPr txBox="1">
            <a:spLocks noChangeArrowheads="1"/>
          </p:cNvSpPr>
          <p:nvPr/>
        </p:nvSpPr>
        <p:spPr bwMode="auto">
          <a:xfrm>
            <a:off x="0" y="1527175"/>
            <a:ext cx="9010650"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200"/>
              <a:t>Next examine the situation for virtual images (from http://en.wikipedia.org/wiki/Virtual_image):</a:t>
            </a:r>
            <a:endParaRPr lang="en-US" altLang="en-US" sz="300"/>
          </a:p>
          <a:p>
            <a:pPr eaLnBrk="1" hangingPunct="1">
              <a:spcBef>
                <a:spcPts val="600"/>
              </a:spcBef>
              <a:buFontTx/>
              <a:buNone/>
            </a:pPr>
            <a:r>
              <a:rPr lang="en-US" altLang="en-US" sz="2200"/>
              <a:t>	Concave Lens				Convex Mirror</a:t>
            </a:r>
          </a:p>
          <a:p>
            <a:pPr eaLnBrk="1" hangingPunct="1">
              <a:spcBef>
                <a:spcPts val="600"/>
              </a:spcBef>
              <a:buFontTx/>
              <a:buNone/>
            </a:pPr>
            <a:endParaRPr lang="en-US" altLang="en-US" sz="2200"/>
          </a:p>
          <a:p>
            <a:pPr eaLnBrk="1" hangingPunct="1">
              <a:spcBef>
                <a:spcPts val="600"/>
              </a:spcBef>
              <a:buFontTx/>
              <a:buNone/>
            </a:pPr>
            <a:endParaRPr lang="en-US" altLang="en-US" sz="2200"/>
          </a:p>
          <a:p>
            <a:pPr eaLnBrk="1" hangingPunct="1">
              <a:spcBef>
                <a:spcPts val="600"/>
              </a:spcBef>
              <a:buFontTx/>
              <a:buNone/>
            </a:pPr>
            <a:endParaRPr lang="en-US" altLang="en-US" sz="2200"/>
          </a:p>
          <a:p>
            <a:pPr eaLnBrk="1" hangingPunct="1">
              <a:spcBef>
                <a:spcPts val="600"/>
              </a:spcBef>
              <a:buFontTx/>
              <a:buNone/>
            </a:pPr>
            <a:endParaRPr lang="en-US" altLang="en-US" sz="2200"/>
          </a:p>
          <a:p>
            <a:pPr eaLnBrk="1" hangingPunct="1">
              <a:spcBef>
                <a:spcPts val="600"/>
              </a:spcBef>
              <a:buFontTx/>
              <a:buNone/>
            </a:pPr>
            <a:endParaRPr lang="en-US" altLang="en-US" sz="2200"/>
          </a:p>
          <a:p>
            <a:pPr eaLnBrk="1" hangingPunct="1">
              <a:spcBef>
                <a:spcPts val="600"/>
              </a:spcBef>
              <a:buFontTx/>
              <a:buNone/>
            </a:pPr>
            <a:r>
              <a:rPr lang="en-US" altLang="en-US" sz="2200"/>
              <a:t>Notice here that the image is formed by a one or more dashed lines (possibly with some solid lines). The dashed lines are draw off the back of solid lines and represent the apparent path of light rays from the image to the optical surface, but no light from the object ever moves along those paths. This light energy from the object is dispersed, not collected and can not be projected onto a screen. There is still an</a:t>
            </a:r>
          </a:p>
        </p:txBody>
      </p:sp>
      <p:pic>
        <p:nvPicPr>
          <p:cNvPr id="1946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0" y="2644775"/>
            <a:ext cx="279082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9050" y="2644775"/>
            <a:ext cx="278130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6035</TotalTime>
  <Words>2148</Words>
  <Application>Microsoft Office PowerPoint</Application>
  <PresentationFormat>On-screen Show (4:3)</PresentationFormat>
  <Paragraphs>265</Paragraphs>
  <Slides>26</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Default Design</vt:lpstr>
      <vt:lpstr>Document</vt:lpstr>
      <vt:lpstr>Physics Optics Problems</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Yin</dc:creator>
  <cp:lastModifiedBy>Asus</cp:lastModifiedBy>
  <cp:revision>142</cp:revision>
  <dcterms:created xsi:type="dcterms:W3CDTF">2012-06-01T23:05:37Z</dcterms:created>
  <dcterms:modified xsi:type="dcterms:W3CDTF">2015-10-09T20:06:55Z</dcterms:modified>
</cp:coreProperties>
</file>