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8" r:id="rId3"/>
    <p:sldId id="278" r:id="rId4"/>
    <p:sldId id="279" r:id="rId5"/>
    <p:sldId id="277" r:id="rId6"/>
    <p:sldId id="269" r:id="rId7"/>
    <p:sldId id="280" r:id="rId8"/>
  </p:sldIdLst>
  <p:sldSz cx="9144000" cy="6858000" type="screen4x3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2E0FB1"/>
    <a:srgbClr val="2801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98" autoAdjust="0"/>
    <p:restoredTop sz="90409" autoAdjust="0"/>
  </p:normalViewPr>
  <p:slideViewPr>
    <p:cSldViewPr snapToGrid="0">
      <p:cViewPr varScale="1">
        <p:scale>
          <a:sx n="58" d="100"/>
          <a:sy n="58" d="100"/>
        </p:scale>
        <p:origin x="118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C521B6A-4835-47EA-8011-93155AAD07F7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19736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b="1" dirty="0" smtClean="0"/>
              <a:t>Categories:  </a:t>
            </a:r>
            <a:r>
              <a:rPr lang="en-US" altLang="en-US" dirty="0" smtClean="0"/>
              <a:t>Secondary – Physics – Waves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b="1" dirty="0" smtClean="0"/>
              <a:t>Tags: </a:t>
            </a:r>
            <a:r>
              <a:rPr lang="en-US" altLang="en-US" b="0" dirty="0" smtClean="0"/>
              <a:t>Secondary, Physics, Waves, Principle</a:t>
            </a:r>
            <a:r>
              <a:rPr lang="en-US" altLang="en-US" b="0" baseline="0" dirty="0" smtClean="0"/>
              <a:t> of Superposition</a:t>
            </a:r>
            <a:endParaRPr lang="en-US" altLang="en-US" b="1" dirty="0" smtClean="0"/>
          </a:p>
          <a:p>
            <a:pPr eaLnBrk="1" hangingPunct="1"/>
            <a:endParaRPr lang="en-US" altLang="en-US" b="1" dirty="0" smtClean="0"/>
          </a:p>
          <a:p>
            <a:pPr eaLnBrk="1" hangingPunct="1"/>
            <a:r>
              <a:rPr lang="en-US" altLang="en-US" b="1" dirty="0" smtClean="0"/>
              <a:t>Excerpt: </a:t>
            </a:r>
            <a:r>
              <a:rPr lang="en-CA" altLang="en-US" b="0" dirty="0" smtClean="0"/>
              <a:t>Find out how to describe the shape of a new wave when one wave is superimposed on another.</a:t>
            </a:r>
            <a:endParaRPr lang="en-US" altLang="en-US" b="0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6F49C166-5DBC-439A-99A8-EB412EC6259F}" type="slidenum">
              <a:rPr lang="en-CA" altLang="en-US"/>
              <a:pPr>
                <a:spcBef>
                  <a:spcPct val="0"/>
                </a:spcBef>
              </a:pPr>
              <a:t>1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033705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DA509022-482C-464E-8DF3-F0D438FA0878}" type="slidenum">
              <a:rPr lang="en-CA" altLang="en-US"/>
              <a:pPr>
                <a:spcBef>
                  <a:spcPct val="0"/>
                </a:spcBef>
              </a:pPr>
              <a:t>2</a:t>
            </a:fld>
            <a:endParaRPr lang="en-CA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3410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746643B8-B512-4489-824B-002BF1DDF1A5}" type="slidenum">
              <a:rPr lang="en-CA" altLang="en-US"/>
              <a:pPr>
                <a:spcBef>
                  <a:spcPct val="0"/>
                </a:spcBef>
              </a:pPr>
              <a:t>3</a:t>
            </a:fld>
            <a:endParaRPr lang="en-CA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9461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59AB21C6-C2BC-4385-B2CF-56F8566B679E}" type="slidenum">
              <a:rPr lang="en-CA" altLang="en-US"/>
              <a:pPr>
                <a:spcBef>
                  <a:spcPct val="0"/>
                </a:spcBef>
              </a:pPr>
              <a:t>4</a:t>
            </a:fld>
            <a:endParaRPr lang="en-CA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15261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59AB21C6-C2BC-4385-B2CF-56F8566B679E}" type="slidenum">
              <a:rPr lang="en-CA" altLang="en-US"/>
              <a:pPr>
                <a:spcBef>
                  <a:spcPct val="0"/>
                </a:spcBef>
              </a:pPr>
              <a:t>5</a:t>
            </a:fld>
            <a:endParaRPr lang="en-CA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31517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1EB23754-D505-491C-8622-D9EEB3254A0A}" type="slidenum">
              <a:rPr lang="en-CA" altLang="en-US"/>
              <a:pPr>
                <a:spcBef>
                  <a:spcPct val="0"/>
                </a:spcBef>
              </a:pPr>
              <a:t>6</a:t>
            </a:fld>
            <a:endParaRPr lang="en-CA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36810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E10A85C8-9C19-48B7-B1F5-9C6ECEDB868A}" type="slidenum">
              <a:rPr lang="en-CA" altLang="en-US"/>
              <a:pPr>
                <a:spcBef>
                  <a:spcPct val="0"/>
                </a:spcBef>
              </a:pPr>
              <a:t>7</a:t>
            </a:fld>
            <a:endParaRPr lang="en-CA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47967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874D6-76E4-47F2-AB2E-77EABC6F7031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51230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ABB93-E1DA-4C22-B1D5-2D6217F581A3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85742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2D9B7-6392-4393-A175-70060A5C617C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732971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C1D4E-16FA-4FA9-B3C7-F6C651C0E26B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7356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2F442-60FE-4F12-820C-8CF1DC674B36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68786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9BDCF-575C-404C-9CA2-FDD864EDA777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0968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73F0C-27FE-43C5-848E-32452EDC837F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78122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27240-DC2F-45FE-95F6-1CB08CCA471C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63088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3A2C-0ACD-422C-9540-794CA30C740C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06444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A32C1-42F9-4803-A550-3376DEFE47F0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31782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5DBE8-6E93-48FD-BD9A-5FDD15C232E8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62584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6FC69FBA-68C4-4147-B229-C559BA9BC8F0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eerwise.cs.auckland.ac.nz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het.colorado.edu/sims/wave-on-a-string/wave-on-a-string_en.html" TargetMode="Externa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CA" altLang="en-US" b="1" dirty="0" smtClean="0"/>
              <a:t>Physics</a:t>
            </a:r>
            <a:br>
              <a:rPr lang="en-CA" altLang="en-US" b="1" dirty="0" smtClean="0"/>
            </a:br>
            <a:r>
              <a:rPr lang="en-CA" altLang="en-US" dirty="0" smtClean="0"/>
              <a:t>Waves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CA" altLang="en-US" smtClean="0">
                <a:solidFill>
                  <a:srgbClr val="898989"/>
                </a:solidFill>
              </a:rPr>
              <a:t>Science and Mathematics Education Research Group</a:t>
            </a: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 flipH="1">
            <a:off x="1835150" y="0"/>
            <a:ext cx="73025" cy="155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 flipH="1">
            <a:off x="4427538" y="0"/>
            <a:ext cx="73025" cy="155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4" name="Text Box 12"/>
          <p:cNvSpPr txBox="1">
            <a:spLocks noChangeArrowheads="1"/>
          </p:cNvSpPr>
          <p:nvPr/>
        </p:nvSpPr>
        <p:spPr bwMode="auto">
          <a:xfrm>
            <a:off x="3457575" y="6308725"/>
            <a:ext cx="56864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1200" dirty="0"/>
              <a:t>Supported by </a:t>
            </a:r>
            <a:r>
              <a:rPr lang="en-CA" altLang="en-US" sz="1200" dirty="0" err="1"/>
              <a:t>UBC</a:t>
            </a:r>
            <a:r>
              <a:rPr lang="en-CA" altLang="en-US" sz="1200" dirty="0"/>
              <a:t> Teaching and Learning Enhancement Fund </a:t>
            </a:r>
            <a:r>
              <a:rPr lang="en-CA" altLang="en-US" sz="1200" dirty="0" smtClean="0"/>
              <a:t>2012-2015</a:t>
            </a:r>
            <a:endParaRPr lang="en-CA" altLang="en-US" sz="120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CA" altLang="en-US" sz="1200" dirty="0"/>
          </a:p>
        </p:txBody>
      </p:sp>
      <p:graphicFrame>
        <p:nvGraphicFramePr>
          <p:cNvPr id="2055" name="Object 13"/>
          <p:cNvGraphicFramePr>
            <a:graphicFrameLocks noChangeAspect="1"/>
          </p:cNvGraphicFramePr>
          <p:nvPr/>
        </p:nvGraphicFramePr>
        <p:xfrm>
          <a:off x="5251450" y="417513"/>
          <a:ext cx="2940050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Document" r:id="rId4" imgW="3105924" imgH="237589" progId="Word.Document.8">
                  <p:embed/>
                </p:oleObj>
              </mc:Choice>
              <mc:Fallback>
                <p:oleObj name="Document" r:id="rId4" imgW="3105924" imgH="237589" progId="Word.Document.8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1450" y="417513"/>
                        <a:ext cx="2940050" cy="22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5"/>
          <p:cNvSpPr>
            <a:spLocks noChangeArrowheads="1"/>
          </p:cNvSpPr>
          <p:nvPr/>
        </p:nvSpPr>
        <p:spPr bwMode="auto">
          <a:xfrm>
            <a:off x="1524000" y="1366838"/>
            <a:ext cx="66675" cy="1527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2057" name="Object 20"/>
          <p:cNvGraphicFramePr>
            <a:graphicFrameLocks noChangeAspect="1"/>
          </p:cNvGraphicFramePr>
          <p:nvPr/>
        </p:nvGraphicFramePr>
        <p:xfrm>
          <a:off x="5251450" y="417513"/>
          <a:ext cx="2940050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Document" r:id="rId6" imgW="3105924" imgH="237589" progId="Word.Document.8">
                  <p:embed/>
                </p:oleObj>
              </mc:Choice>
              <mc:Fallback>
                <p:oleObj name="Document" r:id="rId6" imgW="3105924" imgH="237589" progId="Word.Document.8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1450" y="417513"/>
                        <a:ext cx="2940050" cy="22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58" name="Group 27"/>
          <p:cNvGrpSpPr>
            <a:grpSpLocks/>
          </p:cNvGrpSpPr>
          <p:nvPr/>
        </p:nvGrpSpPr>
        <p:grpSpPr bwMode="auto">
          <a:xfrm>
            <a:off x="0" y="0"/>
            <a:ext cx="9144000" cy="1527175"/>
            <a:chOff x="0" y="0"/>
            <a:chExt cx="5760" cy="962"/>
          </a:xfrm>
        </p:grpSpPr>
        <p:pic>
          <p:nvPicPr>
            <p:cNvPr id="2061" name="Picture 24" descr="ubc_logo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926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2" name="Picture 25" descr="ubc_colour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2" y="0"/>
              <a:ext cx="2788" cy="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Text Box 22"/>
          <p:cNvSpPr txBox="1"/>
          <p:nvPr/>
        </p:nvSpPr>
        <p:spPr bwMode="auto">
          <a:xfrm>
            <a:off x="5040313" y="720725"/>
            <a:ext cx="2303462" cy="430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CA" sz="1100" b="1" spc="120" dirty="0">
                <a:solidFill>
                  <a:schemeClr val="bg1"/>
                </a:solidFill>
              </a:rPr>
              <a:t>Department of </a:t>
            </a:r>
          </a:p>
          <a:p>
            <a:pPr eaLnBrk="1" hangingPunct="1">
              <a:defRPr/>
            </a:pPr>
            <a:r>
              <a:rPr lang="en-CA" sz="1100" b="1" spc="120" dirty="0">
                <a:solidFill>
                  <a:schemeClr val="bg1"/>
                </a:solidFill>
              </a:rPr>
              <a:t>Curriculum and Pedagogy</a:t>
            </a:r>
          </a:p>
        </p:txBody>
      </p:sp>
      <p:sp>
        <p:nvSpPr>
          <p:cNvPr id="17" name="Text Box 23"/>
          <p:cNvSpPr txBox="1"/>
          <p:nvPr/>
        </p:nvSpPr>
        <p:spPr bwMode="auto">
          <a:xfrm>
            <a:off x="5040313" y="360363"/>
            <a:ext cx="3600450" cy="3603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CA" sz="1400" b="1" spc="450" dirty="0">
                <a:solidFill>
                  <a:schemeClr val="bg1"/>
                </a:solidFill>
              </a:rPr>
              <a:t>FACULTY OF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3175"/>
            <a:ext cx="9144000" cy="6858000"/>
          </a:xfrm>
          <a:prstGeom prst="rect">
            <a:avLst/>
          </a:prstGeom>
          <a:noFill/>
          <a:ln w="57150">
            <a:solidFill>
              <a:srgbClr val="003468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792288" y="195263"/>
            <a:ext cx="5521325" cy="1143000"/>
          </a:xfrm>
        </p:spPr>
        <p:txBody>
          <a:bodyPr/>
          <a:lstStyle/>
          <a:p>
            <a:pPr algn="l" eaLnBrk="1" hangingPunct="1"/>
            <a:r>
              <a:rPr lang="en-CA" altLang="en-US" b="1" smtClean="0">
                <a:solidFill>
                  <a:schemeClr val="bg1"/>
                </a:solidFill>
                <a:latin typeface="Calibri" pitchFamily="34" charset="0"/>
              </a:rPr>
              <a:t>Question Title</a:t>
            </a: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1524000" y="0"/>
            <a:ext cx="71438" cy="1527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7" name="Rectangle 18"/>
          <p:cNvSpPr>
            <a:spLocks noChangeArrowheads="1"/>
          </p:cNvSpPr>
          <p:nvPr/>
        </p:nvSpPr>
        <p:spPr bwMode="auto">
          <a:xfrm>
            <a:off x="1792288" y="195263"/>
            <a:ext cx="55213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4400" b="1">
                <a:solidFill>
                  <a:schemeClr val="bg1"/>
                </a:solidFill>
                <a:latin typeface="Calibri" pitchFamily="34" charset="0"/>
              </a:rPr>
              <a:t>Question Title</a:t>
            </a:r>
          </a:p>
        </p:txBody>
      </p:sp>
      <p:sp>
        <p:nvSpPr>
          <p:cNvPr id="3078" name="Rectangle 19"/>
          <p:cNvSpPr>
            <a:spLocks noChangeArrowheads="1"/>
          </p:cNvSpPr>
          <p:nvPr/>
        </p:nvSpPr>
        <p:spPr bwMode="auto">
          <a:xfrm>
            <a:off x="1524000" y="0"/>
            <a:ext cx="71438" cy="1527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079" name="Group 17"/>
          <p:cNvGrpSpPr>
            <a:grpSpLocks/>
          </p:cNvGrpSpPr>
          <p:nvPr/>
        </p:nvGrpSpPr>
        <p:grpSpPr bwMode="auto">
          <a:xfrm>
            <a:off x="0" y="0"/>
            <a:ext cx="9144000" cy="1527175"/>
            <a:chOff x="0" y="0"/>
            <a:chExt cx="5760" cy="962"/>
          </a:xfrm>
        </p:grpSpPr>
        <p:pic>
          <p:nvPicPr>
            <p:cNvPr id="3080" name="Picture 14" descr="ubc_colou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1" name="Rectangle 15"/>
            <p:cNvSpPr>
              <a:spLocks noChangeArrowheads="1"/>
            </p:cNvSpPr>
            <p:nvPr/>
          </p:nvSpPr>
          <p:spPr bwMode="auto">
            <a:xfrm>
              <a:off x="1129" y="123"/>
              <a:ext cx="347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600" b="1" dirty="0" smtClean="0">
                  <a:solidFill>
                    <a:schemeClr val="bg1"/>
                  </a:solidFill>
                </a:rPr>
                <a:t>Waves</a:t>
              </a:r>
              <a:endParaRPr lang="en-CA" alt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3082" name="Rectangle 16"/>
            <p:cNvSpPr>
              <a:spLocks noChangeArrowheads="1"/>
            </p:cNvSpPr>
            <p:nvPr/>
          </p:nvSpPr>
          <p:spPr bwMode="auto">
            <a:xfrm>
              <a:off x="960" y="0"/>
              <a:ext cx="45" cy="9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832" y="1875795"/>
            <a:ext cx="6764337" cy="428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3175"/>
            <a:ext cx="9144000" cy="6858000"/>
          </a:xfrm>
          <a:prstGeom prst="rect">
            <a:avLst/>
          </a:prstGeom>
          <a:noFill/>
          <a:ln w="57150">
            <a:solidFill>
              <a:srgbClr val="003468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792288" y="195263"/>
            <a:ext cx="5521325" cy="1143000"/>
          </a:xfrm>
        </p:spPr>
        <p:txBody>
          <a:bodyPr/>
          <a:lstStyle/>
          <a:p>
            <a:pPr algn="l" eaLnBrk="1" hangingPunct="1"/>
            <a:r>
              <a:rPr lang="en-CA" altLang="en-US" b="1" smtClean="0">
                <a:solidFill>
                  <a:schemeClr val="bg1"/>
                </a:solidFill>
                <a:latin typeface="Calibri" pitchFamily="34" charset="0"/>
              </a:rPr>
              <a:t>Question Title</a:t>
            </a:r>
          </a:p>
        </p:txBody>
      </p:sp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1524000" y="0"/>
            <a:ext cx="71438" cy="1527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1" name="Rectangle 18"/>
          <p:cNvSpPr>
            <a:spLocks noChangeArrowheads="1"/>
          </p:cNvSpPr>
          <p:nvPr/>
        </p:nvSpPr>
        <p:spPr bwMode="auto">
          <a:xfrm>
            <a:off x="1792288" y="195263"/>
            <a:ext cx="55213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4400" b="1">
                <a:solidFill>
                  <a:schemeClr val="bg1"/>
                </a:solidFill>
                <a:latin typeface="Calibri" pitchFamily="34" charset="0"/>
              </a:rPr>
              <a:t>Question Title</a:t>
            </a:r>
          </a:p>
        </p:txBody>
      </p:sp>
      <p:sp>
        <p:nvSpPr>
          <p:cNvPr id="4102" name="Rectangle 19"/>
          <p:cNvSpPr>
            <a:spLocks noChangeArrowheads="1"/>
          </p:cNvSpPr>
          <p:nvPr/>
        </p:nvSpPr>
        <p:spPr bwMode="auto">
          <a:xfrm>
            <a:off x="1524000" y="0"/>
            <a:ext cx="71438" cy="1527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4103" name="Group 17"/>
          <p:cNvGrpSpPr>
            <a:grpSpLocks/>
          </p:cNvGrpSpPr>
          <p:nvPr/>
        </p:nvGrpSpPr>
        <p:grpSpPr bwMode="auto">
          <a:xfrm>
            <a:off x="0" y="0"/>
            <a:ext cx="9144000" cy="1527175"/>
            <a:chOff x="0" y="0"/>
            <a:chExt cx="5760" cy="962"/>
          </a:xfrm>
        </p:grpSpPr>
        <p:pic>
          <p:nvPicPr>
            <p:cNvPr id="4105" name="Picture 14" descr="ubc_colou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6" name="Rectangle 15"/>
            <p:cNvSpPr>
              <a:spLocks noChangeArrowheads="1"/>
            </p:cNvSpPr>
            <p:nvPr/>
          </p:nvSpPr>
          <p:spPr bwMode="auto">
            <a:xfrm>
              <a:off x="1129" y="123"/>
              <a:ext cx="347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600" b="1" dirty="0" smtClean="0">
                  <a:solidFill>
                    <a:schemeClr val="bg1"/>
                  </a:solidFill>
                </a:rPr>
                <a:t>Waves</a:t>
              </a:r>
              <a:endParaRPr lang="en-CA" alt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4107" name="Rectangle 16"/>
            <p:cNvSpPr>
              <a:spLocks noChangeArrowheads="1"/>
            </p:cNvSpPr>
            <p:nvPr/>
          </p:nvSpPr>
          <p:spPr bwMode="auto">
            <a:xfrm>
              <a:off x="960" y="0"/>
              <a:ext cx="45" cy="9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4104" name="TextBox 2"/>
          <p:cNvSpPr txBox="1">
            <a:spLocks noChangeArrowheads="1"/>
          </p:cNvSpPr>
          <p:nvPr/>
        </p:nvSpPr>
        <p:spPr bwMode="auto">
          <a:xfrm>
            <a:off x="307975" y="1871663"/>
            <a:ext cx="852805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/>
              <a:t>The following questions have been compiled from a collection of questions submitted on PeerWise (</a:t>
            </a:r>
            <a:r>
              <a:rPr lang="en-US" altLang="en-US" sz="4000">
                <a:hlinkClick r:id="rId4"/>
              </a:rPr>
              <a:t>https://peerwise.cs.auckland.ac.nz/</a:t>
            </a:r>
            <a:r>
              <a:rPr lang="en-US" altLang="en-US" sz="4000"/>
              <a:t>) by teacher candidates as part of the EDCP 357 physics methods courses at UBC.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2"/>
          <p:cNvSpPr>
            <a:spLocks noChangeArrowheads="1"/>
          </p:cNvSpPr>
          <p:nvPr/>
        </p:nvSpPr>
        <p:spPr bwMode="auto">
          <a:xfrm>
            <a:off x="582613" y="1774825"/>
            <a:ext cx="7867650" cy="473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2200" dirty="0" smtClean="0">
                <a:solidFill>
                  <a:srgbClr val="000000"/>
                </a:solidFill>
              </a:rPr>
              <a:t>Consider </a:t>
            </a:r>
            <a:r>
              <a:rPr lang="en-CA" altLang="en-US" sz="2200" dirty="0">
                <a:solidFill>
                  <a:srgbClr val="000000"/>
                </a:solidFill>
              </a:rPr>
              <a:t>the snapshot of </a:t>
            </a:r>
            <a:r>
              <a:rPr lang="en-CA" altLang="en-US" sz="2200" dirty="0" smtClean="0">
                <a:solidFill>
                  <a:srgbClr val="000000"/>
                </a:solidFill>
              </a:rPr>
              <a:t>a </a:t>
            </a:r>
            <a:r>
              <a:rPr lang="en-CA" altLang="en-US" sz="2200" dirty="0">
                <a:solidFill>
                  <a:srgbClr val="000000"/>
                </a:solidFill>
              </a:rPr>
              <a:t>wave</a:t>
            </a:r>
            <a:r>
              <a:rPr lang="en-CA" altLang="en-US" sz="2200" dirty="0" smtClean="0">
                <a:solidFill>
                  <a:srgbClr val="000000"/>
                </a:solidFill>
              </a:rPr>
              <a:t>:</a:t>
            </a:r>
            <a:br>
              <a:rPr lang="en-CA" altLang="en-US" sz="2200" dirty="0" smtClean="0">
                <a:solidFill>
                  <a:srgbClr val="000000"/>
                </a:solidFill>
              </a:rPr>
            </a:br>
            <a:endParaRPr lang="en-CA" altLang="en-US" sz="220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22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22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220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220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2200" dirty="0" smtClean="0">
                <a:solidFill>
                  <a:srgbClr val="000000"/>
                </a:solidFill>
              </a:rPr>
              <a:t>Which </a:t>
            </a:r>
            <a:r>
              <a:rPr lang="en-CA" altLang="en-US" sz="2200" dirty="0">
                <a:solidFill>
                  <a:srgbClr val="000000"/>
                </a:solidFill>
              </a:rPr>
              <a:t>of the following could </a:t>
            </a:r>
            <a:r>
              <a:rPr lang="en-CA" altLang="en-US" sz="2200" dirty="0" smtClean="0">
                <a:solidFill>
                  <a:srgbClr val="000000"/>
                </a:solidFill>
              </a:rPr>
              <a:t>be</a:t>
            </a:r>
            <a:br>
              <a:rPr lang="en-CA" altLang="en-US" sz="2200" dirty="0" smtClean="0">
                <a:solidFill>
                  <a:srgbClr val="000000"/>
                </a:solidFill>
              </a:rPr>
            </a:br>
            <a:r>
              <a:rPr lang="en-CA" altLang="en-US" sz="2200" dirty="0" smtClean="0">
                <a:solidFill>
                  <a:srgbClr val="000000"/>
                </a:solidFill>
              </a:rPr>
              <a:t>superimposed </a:t>
            </a:r>
            <a:r>
              <a:rPr lang="en-CA" altLang="en-US" sz="2200" dirty="0">
                <a:solidFill>
                  <a:srgbClr val="000000"/>
                </a:solidFill>
              </a:rPr>
              <a:t>(added) on </a:t>
            </a:r>
            <a:r>
              <a:rPr lang="en-CA" altLang="en-US" sz="2200" dirty="0" smtClean="0">
                <a:solidFill>
                  <a:srgbClr val="000000"/>
                </a:solidFill>
              </a:rPr>
              <a:t>the</a:t>
            </a:r>
            <a:br>
              <a:rPr lang="en-CA" altLang="en-US" sz="2200" dirty="0" smtClean="0">
                <a:solidFill>
                  <a:srgbClr val="000000"/>
                </a:solidFill>
              </a:rPr>
            </a:br>
            <a:r>
              <a:rPr lang="en-CA" altLang="en-US" sz="2200" dirty="0" smtClean="0">
                <a:solidFill>
                  <a:srgbClr val="000000"/>
                </a:solidFill>
              </a:rPr>
              <a:t>above </a:t>
            </a:r>
            <a:r>
              <a:rPr lang="en-CA" altLang="en-US" sz="2200" dirty="0">
                <a:solidFill>
                  <a:srgbClr val="000000"/>
                </a:solidFill>
              </a:rPr>
              <a:t>wave in order to </a:t>
            </a:r>
            <a:r>
              <a:rPr lang="en-CA" altLang="en-US" sz="2200" dirty="0" smtClean="0">
                <a:solidFill>
                  <a:srgbClr val="000000"/>
                </a:solidFill>
              </a:rPr>
              <a:t>achieve</a:t>
            </a:r>
            <a:br>
              <a:rPr lang="en-CA" altLang="en-US" sz="2200" dirty="0" smtClean="0">
                <a:solidFill>
                  <a:srgbClr val="000000"/>
                </a:solidFill>
              </a:rPr>
            </a:br>
            <a:r>
              <a:rPr lang="en-CA" altLang="en-US" sz="2200" dirty="0" smtClean="0">
                <a:solidFill>
                  <a:srgbClr val="000000"/>
                </a:solidFill>
              </a:rPr>
              <a:t> </a:t>
            </a:r>
            <a:r>
              <a:rPr lang="en-CA" altLang="en-US" sz="2200" dirty="0">
                <a:solidFill>
                  <a:srgbClr val="000000"/>
                </a:solidFill>
              </a:rPr>
              <a:t>the following "wave</a:t>
            </a:r>
            <a:r>
              <a:rPr lang="en-CA" altLang="en-US" sz="2200" dirty="0" smtClean="0">
                <a:solidFill>
                  <a:srgbClr val="000000"/>
                </a:solidFill>
              </a:rPr>
              <a:t>"?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1800" dirty="0" smtClean="0">
                <a:solidFill>
                  <a:srgbClr val="000000"/>
                </a:solidFill>
              </a:rPr>
              <a:t>(Options are on the next slide.)</a:t>
            </a:r>
            <a:endParaRPr lang="en-CA" altLang="en-US" sz="1800" dirty="0">
              <a:solidFill>
                <a:srgbClr val="000000"/>
              </a:solidFill>
            </a:endParaRPr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3" y="2214407"/>
            <a:ext cx="4181820" cy="1737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0" y="3175"/>
            <a:ext cx="9144000" cy="6858000"/>
          </a:xfrm>
          <a:prstGeom prst="rect">
            <a:avLst/>
          </a:prstGeom>
          <a:noFill/>
          <a:ln w="57150">
            <a:solidFill>
              <a:srgbClr val="003468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792288" y="195263"/>
            <a:ext cx="5521325" cy="1143000"/>
          </a:xfrm>
        </p:spPr>
        <p:txBody>
          <a:bodyPr/>
          <a:lstStyle/>
          <a:p>
            <a:pPr algn="l" eaLnBrk="1" hangingPunct="1"/>
            <a:r>
              <a:rPr lang="en-CA" altLang="en-US" b="1" smtClean="0">
                <a:solidFill>
                  <a:schemeClr val="bg1"/>
                </a:solidFill>
                <a:latin typeface="Calibri" pitchFamily="34" charset="0"/>
              </a:rPr>
              <a:t>Question Title</a:t>
            </a:r>
          </a:p>
        </p:txBody>
      </p:sp>
      <p:sp>
        <p:nvSpPr>
          <p:cNvPr id="5124" name="Rectangle 7"/>
          <p:cNvSpPr>
            <a:spLocks noChangeArrowheads="1"/>
          </p:cNvSpPr>
          <p:nvPr/>
        </p:nvSpPr>
        <p:spPr bwMode="auto">
          <a:xfrm>
            <a:off x="1524000" y="0"/>
            <a:ext cx="71438" cy="1527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5" name="Rectangle 18"/>
          <p:cNvSpPr>
            <a:spLocks noChangeArrowheads="1"/>
          </p:cNvSpPr>
          <p:nvPr/>
        </p:nvSpPr>
        <p:spPr bwMode="auto">
          <a:xfrm>
            <a:off x="1792288" y="195263"/>
            <a:ext cx="55213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4400" b="1">
                <a:solidFill>
                  <a:schemeClr val="bg1"/>
                </a:solidFill>
                <a:latin typeface="Calibri" pitchFamily="34" charset="0"/>
              </a:rPr>
              <a:t>Question Title</a:t>
            </a:r>
          </a:p>
        </p:txBody>
      </p:sp>
      <p:sp>
        <p:nvSpPr>
          <p:cNvPr id="5126" name="Rectangle 19"/>
          <p:cNvSpPr>
            <a:spLocks noChangeArrowheads="1"/>
          </p:cNvSpPr>
          <p:nvPr/>
        </p:nvSpPr>
        <p:spPr bwMode="auto">
          <a:xfrm>
            <a:off x="1524000" y="0"/>
            <a:ext cx="71438" cy="1527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5127" name="Group 17"/>
          <p:cNvGrpSpPr>
            <a:grpSpLocks/>
          </p:cNvGrpSpPr>
          <p:nvPr/>
        </p:nvGrpSpPr>
        <p:grpSpPr bwMode="auto">
          <a:xfrm>
            <a:off x="0" y="0"/>
            <a:ext cx="9144000" cy="1527175"/>
            <a:chOff x="0" y="0"/>
            <a:chExt cx="5760" cy="962"/>
          </a:xfrm>
        </p:grpSpPr>
        <p:pic>
          <p:nvPicPr>
            <p:cNvPr id="5130" name="Picture 14" descr="ubc_colou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1" name="Rectangle 15"/>
            <p:cNvSpPr>
              <a:spLocks noChangeArrowheads="1"/>
            </p:cNvSpPr>
            <p:nvPr/>
          </p:nvSpPr>
          <p:spPr bwMode="auto">
            <a:xfrm>
              <a:off x="1129" y="123"/>
              <a:ext cx="347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600" b="1" dirty="0" smtClean="0">
                  <a:solidFill>
                    <a:schemeClr val="bg1"/>
                  </a:solidFill>
                </a:rPr>
                <a:t>Waves Problems I</a:t>
              </a:r>
              <a:endParaRPr lang="en-CA" alt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5132" name="Rectangle 16"/>
            <p:cNvSpPr>
              <a:spLocks noChangeArrowheads="1"/>
            </p:cNvSpPr>
            <p:nvPr/>
          </p:nvSpPr>
          <p:spPr bwMode="auto">
            <a:xfrm>
              <a:off x="960" y="0"/>
              <a:ext cx="45" cy="9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433" y="4245180"/>
            <a:ext cx="4139515" cy="2196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260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3175"/>
            <a:ext cx="9144000" cy="6858000"/>
          </a:xfrm>
          <a:prstGeom prst="rect">
            <a:avLst/>
          </a:prstGeom>
          <a:noFill/>
          <a:ln w="57150">
            <a:solidFill>
              <a:srgbClr val="003468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792288" y="195263"/>
            <a:ext cx="5521325" cy="1143000"/>
          </a:xfrm>
        </p:spPr>
        <p:txBody>
          <a:bodyPr/>
          <a:lstStyle/>
          <a:p>
            <a:pPr algn="l" eaLnBrk="1" hangingPunct="1"/>
            <a:r>
              <a:rPr lang="en-CA" altLang="en-US" b="1" smtClean="0">
                <a:solidFill>
                  <a:schemeClr val="bg1"/>
                </a:solidFill>
                <a:latin typeface="Calibri" pitchFamily="34" charset="0"/>
              </a:rPr>
              <a:t>Question Title</a:t>
            </a:r>
          </a:p>
        </p:txBody>
      </p:sp>
      <p:sp>
        <p:nvSpPr>
          <p:cNvPr id="5124" name="Rectangle 7"/>
          <p:cNvSpPr>
            <a:spLocks noChangeArrowheads="1"/>
          </p:cNvSpPr>
          <p:nvPr/>
        </p:nvSpPr>
        <p:spPr bwMode="auto">
          <a:xfrm>
            <a:off x="1524000" y="0"/>
            <a:ext cx="71438" cy="1527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5" name="Rectangle 18"/>
          <p:cNvSpPr>
            <a:spLocks noChangeArrowheads="1"/>
          </p:cNvSpPr>
          <p:nvPr/>
        </p:nvSpPr>
        <p:spPr bwMode="auto">
          <a:xfrm>
            <a:off x="1792288" y="195263"/>
            <a:ext cx="55213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4400" b="1">
                <a:solidFill>
                  <a:schemeClr val="bg1"/>
                </a:solidFill>
                <a:latin typeface="Calibri" pitchFamily="34" charset="0"/>
              </a:rPr>
              <a:t>Question Title</a:t>
            </a:r>
          </a:p>
        </p:txBody>
      </p:sp>
      <p:sp>
        <p:nvSpPr>
          <p:cNvPr id="5126" name="Rectangle 19"/>
          <p:cNvSpPr>
            <a:spLocks noChangeArrowheads="1"/>
          </p:cNvSpPr>
          <p:nvPr/>
        </p:nvSpPr>
        <p:spPr bwMode="auto">
          <a:xfrm>
            <a:off x="1524000" y="0"/>
            <a:ext cx="71438" cy="1527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5127" name="Group 17"/>
          <p:cNvGrpSpPr>
            <a:grpSpLocks/>
          </p:cNvGrpSpPr>
          <p:nvPr/>
        </p:nvGrpSpPr>
        <p:grpSpPr bwMode="auto">
          <a:xfrm>
            <a:off x="0" y="0"/>
            <a:ext cx="9144000" cy="1527175"/>
            <a:chOff x="0" y="0"/>
            <a:chExt cx="5760" cy="962"/>
          </a:xfrm>
        </p:grpSpPr>
        <p:pic>
          <p:nvPicPr>
            <p:cNvPr id="5130" name="Picture 14" descr="ubc_colou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1" name="Rectangle 15"/>
            <p:cNvSpPr>
              <a:spLocks noChangeArrowheads="1"/>
            </p:cNvSpPr>
            <p:nvPr/>
          </p:nvSpPr>
          <p:spPr bwMode="auto">
            <a:xfrm>
              <a:off x="1129" y="123"/>
              <a:ext cx="347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600" b="1" dirty="0" smtClean="0">
                  <a:solidFill>
                    <a:schemeClr val="bg1"/>
                  </a:solidFill>
                </a:rPr>
                <a:t>Waves Problems I </a:t>
              </a:r>
              <a:r>
                <a:rPr lang="en-US" altLang="en-US" sz="2000" b="1" dirty="0" smtClean="0">
                  <a:solidFill>
                    <a:schemeClr val="bg1"/>
                  </a:solidFill>
                </a:rPr>
                <a:t>(cont.)</a:t>
              </a:r>
              <a:endParaRPr lang="en-CA" alt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5132" name="Rectangle 16"/>
            <p:cNvSpPr>
              <a:spLocks noChangeArrowheads="1"/>
            </p:cNvSpPr>
            <p:nvPr/>
          </p:nvSpPr>
          <p:spPr bwMode="auto">
            <a:xfrm>
              <a:off x="960" y="0"/>
              <a:ext cx="45" cy="9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pic>
        <p:nvPicPr>
          <p:cNvPr id="5136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17" y="3328939"/>
            <a:ext cx="4143375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7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16" y="5069760"/>
            <a:ext cx="4143375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8" name="Picture 1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755" y="1584943"/>
            <a:ext cx="4143375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275917" y="3328939"/>
            <a:ext cx="4143374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75918" y="5011918"/>
            <a:ext cx="4143374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684756" y="3293303"/>
            <a:ext cx="4143374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4684754" y="3355260"/>
            <a:ext cx="4143375" cy="1714500"/>
            <a:chOff x="275917" y="1584943"/>
            <a:chExt cx="4143375" cy="1714500"/>
          </a:xfrm>
        </p:grpSpPr>
        <p:pic>
          <p:nvPicPr>
            <p:cNvPr id="5135" name="Picture 1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917" y="1584943"/>
              <a:ext cx="4143375" cy="1714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542254" y="2892051"/>
              <a:ext cx="338554" cy="369332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CA" dirty="0"/>
                <a:t>E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584808" y="4583211"/>
            <a:ext cx="338554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CA" dirty="0"/>
              <a:t>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72933" y="5560460"/>
            <a:ext cx="351378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CA" dirty="0" smtClean="0"/>
              <a:t>C</a:t>
            </a:r>
            <a:endParaRPr lang="en-CA" dirty="0"/>
          </a:p>
        </p:txBody>
      </p:sp>
      <p:sp>
        <p:nvSpPr>
          <p:cNvPr id="28" name="TextBox 27"/>
          <p:cNvSpPr txBox="1"/>
          <p:nvPr/>
        </p:nvSpPr>
        <p:spPr>
          <a:xfrm>
            <a:off x="5219153" y="2859785"/>
            <a:ext cx="351378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CA" dirty="0"/>
              <a:t>D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75918" y="1573992"/>
            <a:ext cx="4143375" cy="1714500"/>
            <a:chOff x="4684755" y="3314191"/>
            <a:chExt cx="4143375" cy="1714500"/>
          </a:xfrm>
        </p:grpSpPr>
        <p:pic>
          <p:nvPicPr>
            <p:cNvPr id="5139" name="Picture 19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4755" y="3314191"/>
              <a:ext cx="4143375" cy="1714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9" name="TextBox 28"/>
            <p:cNvSpPr txBox="1"/>
            <p:nvPr/>
          </p:nvSpPr>
          <p:spPr>
            <a:xfrm>
              <a:off x="4981770" y="4597816"/>
              <a:ext cx="338554" cy="369332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CA" dirty="0"/>
                <a:t>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3175"/>
            <a:ext cx="9144000" cy="6858000"/>
          </a:xfrm>
          <a:prstGeom prst="rect">
            <a:avLst/>
          </a:prstGeom>
          <a:noFill/>
          <a:ln w="57150">
            <a:solidFill>
              <a:srgbClr val="003468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2288" y="195263"/>
            <a:ext cx="5521325" cy="1143000"/>
          </a:xfrm>
        </p:spPr>
        <p:txBody>
          <a:bodyPr/>
          <a:lstStyle/>
          <a:p>
            <a:pPr algn="l" eaLnBrk="1" hangingPunct="1"/>
            <a:r>
              <a:rPr lang="en-CA" altLang="en-US" b="1" smtClean="0">
                <a:solidFill>
                  <a:schemeClr val="bg1"/>
                </a:solidFill>
                <a:latin typeface="Calibri" pitchFamily="34" charset="0"/>
              </a:rPr>
              <a:t>Question Title</a:t>
            </a:r>
          </a:p>
        </p:txBody>
      </p:sp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1524000" y="0"/>
            <a:ext cx="71438" cy="1527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9" name="Rectangle 18"/>
          <p:cNvSpPr>
            <a:spLocks noChangeArrowheads="1"/>
          </p:cNvSpPr>
          <p:nvPr/>
        </p:nvSpPr>
        <p:spPr bwMode="auto">
          <a:xfrm>
            <a:off x="1792288" y="195263"/>
            <a:ext cx="55213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4400" b="1">
                <a:solidFill>
                  <a:schemeClr val="bg1"/>
                </a:solidFill>
                <a:latin typeface="Calibri" pitchFamily="34" charset="0"/>
              </a:rPr>
              <a:t>Question Title</a:t>
            </a:r>
          </a:p>
        </p:txBody>
      </p:sp>
      <p:sp>
        <p:nvSpPr>
          <p:cNvPr id="6150" name="Rectangle 19"/>
          <p:cNvSpPr>
            <a:spLocks noChangeArrowheads="1"/>
          </p:cNvSpPr>
          <p:nvPr/>
        </p:nvSpPr>
        <p:spPr bwMode="auto">
          <a:xfrm>
            <a:off x="1524000" y="0"/>
            <a:ext cx="71438" cy="1527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6151" name="Group 17"/>
          <p:cNvGrpSpPr>
            <a:grpSpLocks/>
          </p:cNvGrpSpPr>
          <p:nvPr/>
        </p:nvGrpSpPr>
        <p:grpSpPr bwMode="auto">
          <a:xfrm>
            <a:off x="0" y="0"/>
            <a:ext cx="9144000" cy="1527175"/>
            <a:chOff x="0" y="0"/>
            <a:chExt cx="5760" cy="962"/>
          </a:xfrm>
        </p:grpSpPr>
        <p:pic>
          <p:nvPicPr>
            <p:cNvPr id="6153" name="Picture 14" descr="ubc_colou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4" name="Rectangle 15"/>
            <p:cNvSpPr>
              <a:spLocks noChangeArrowheads="1"/>
            </p:cNvSpPr>
            <p:nvPr/>
          </p:nvSpPr>
          <p:spPr bwMode="auto">
            <a:xfrm>
              <a:off x="1129" y="123"/>
              <a:ext cx="347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600" b="1">
                  <a:solidFill>
                    <a:schemeClr val="bg1"/>
                  </a:solidFill>
                </a:rPr>
                <a:t>Solution</a:t>
              </a:r>
              <a:endParaRPr lang="en-CA" altLang="en-US" sz="3600" b="1">
                <a:solidFill>
                  <a:schemeClr val="bg1"/>
                </a:solidFill>
              </a:endParaRPr>
            </a:p>
          </p:txBody>
        </p:sp>
        <p:sp>
          <p:nvSpPr>
            <p:cNvPr id="6155" name="Rectangle 16"/>
            <p:cNvSpPr>
              <a:spLocks noChangeArrowheads="1"/>
            </p:cNvSpPr>
            <p:nvPr/>
          </p:nvSpPr>
          <p:spPr bwMode="auto">
            <a:xfrm>
              <a:off x="960" y="0"/>
              <a:ext cx="45" cy="9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6152" name="Text Box 6"/>
          <p:cNvSpPr txBox="1">
            <a:spLocks noChangeArrowheads="1"/>
          </p:cNvSpPr>
          <p:nvPr/>
        </p:nvSpPr>
        <p:spPr bwMode="auto">
          <a:xfrm>
            <a:off x="311150" y="1682750"/>
            <a:ext cx="8399463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2200" b="1" dirty="0"/>
              <a:t>Answer:</a:t>
            </a:r>
            <a:r>
              <a:rPr lang="en-CA" altLang="en-US" sz="2200" dirty="0"/>
              <a:t>  </a:t>
            </a:r>
            <a:r>
              <a:rPr lang="en-CA" altLang="en-US" sz="2200" dirty="0" smtClean="0"/>
              <a:t>E</a:t>
            </a:r>
            <a:endParaRPr lang="en-CA" altLang="en-US" sz="22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2200" b="1" dirty="0"/>
              <a:t>Justification:</a:t>
            </a:r>
            <a:r>
              <a:rPr lang="en-CA" altLang="en-US" sz="2200" dirty="0"/>
              <a:t>  </a:t>
            </a:r>
            <a:r>
              <a:rPr lang="en-CA" altLang="en-US" sz="2200" dirty="0" smtClean="0"/>
              <a:t>The </a:t>
            </a:r>
            <a:r>
              <a:rPr lang="en-CA" altLang="en-US" sz="2200" b="1" dirty="0" smtClean="0"/>
              <a:t>principle of superposition</a:t>
            </a:r>
            <a:r>
              <a:rPr lang="en-CA" altLang="en-US" sz="2200" dirty="0" smtClean="0"/>
              <a:t> is sometimes stated as: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2200" dirty="0"/>
              <a:t>	</a:t>
            </a:r>
            <a:r>
              <a:rPr lang="en-CA" altLang="en-US" sz="2200" dirty="0" smtClean="0"/>
              <a:t>When two waves interfere, the resulting displacement of</a:t>
            </a:r>
            <a:br>
              <a:rPr lang="en-CA" altLang="en-US" sz="2200" dirty="0" smtClean="0"/>
            </a:br>
            <a:r>
              <a:rPr lang="en-CA" altLang="en-US" sz="2200" dirty="0" smtClean="0"/>
              <a:t>	the medium at any location is the </a:t>
            </a:r>
            <a:r>
              <a:rPr lang="en-CA" altLang="en-US" sz="2200" b="1" dirty="0" smtClean="0"/>
              <a:t>algebraic sum </a:t>
            </a:r>
            <a:r>
              <a:rPr lang="en-CA" altLang="en-US" sz="2200" dirty="0" smtClean="0"/>
              <a:t>of the </a:t>
            </a:r>
            <a:br>
              <a:rPr lang="en-CA" altLang="en-US" sz="2200" dirty="0" smtClean="0"/>
            </a:br>
            <a:r>
              <a:rPr lang="en-CA" altLang="en-US" sz="2200" dirty="0" smtClean="0"/>
              <a:t>	displacements of the individual waves at that same </a:t>
            </a:r>
            <a:br>
              <a:rPr lang="en-CA" altLang="en-US" sz="2200" dirty="0" smtClean="0"/>
            </a:br>
            <a:r>
              <a:rPr lang="en-CA" altLang="en-US" sz="2200" dirty="0" smtClean="0"/>
              <a:t>	location.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2200" dirty="0" smtClean="0"/>
              <a:t>We are looking for a wave that would produce destructive interference. </a:t>
            </a:r>
            <a:r>
              <a:rPr lang="en-CA" altLang="en-US" sz="2200" b="1" dirty="0" smtClean="0"/>
              <a:t>Destructive interference</a:t>
            </a:r>
            <a:r>
              <a:rPr lang="en-CA" altLang="en-US" sz="2200" dirty="0" smtClean="0"/>
              <a:t> is a type of interference that occurs at any location along the medium where the two interfering waves have a displacement in the opposite direction.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2200" dirty="0" smtClean="0"/>
              <a:t>Thus, </a:t>
            </a:r>
            <a:r>
              <a:rPr lang="en-CA" altLang="en-US" sz="2200" b="1" dirty="0" smtClean="0"/>
              <a:t>E</a:t>
            </a:r>
            <a:r>
              <a:rPr lang="en-CA" altLang="en-US" sz="2200" dirty="0" smtClean="0"/>
              <a:t> is the correct answer.</a:t>
            </a:r>
            <a:endParaRPr lang="en-CA" alt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3175"/>
            <a:ext cx="9144000" cy="6858000"/>
          </a:xfrm>
          <a:prstGeom prst="rect">
            <a:avLst/>
          </a:prstGeom>
          <a:noFill/>
          <a:ln w="57150">
            <a:solidFill>
              <a:srgbClr val="003468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792288" y="195263"/>
            <a:ext cx="5521325" cy="1143000"/>
          </a:xfrm>
        </p:spPr>
        <p:txBody>
          <a:bodyPr/>
          <a:lstStyle/>
          <a:p>
            <a:pPr algn="l" eaLnBrk="1" hangingPunct="1"/>
            <a:r>
              <a:rPr lang="en-CA" altLang="en-US" b="1" smtClean="0">
                <a:solidFill>
                  <a:schemeClr val="bg1"/>
                </a:solidFill>
                <a:latin typeface="Calibri" pitchFamily="34" charset="0"/>
              </a:rPr>
              <a:t>Question Title</a:t>
            </a:r>
          </a:p>
        </p:txBody>
      </p:sp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1524000" y="0"/>
            <a:ext cx="71438" cy="1527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18"/>
          <p:cNvSpPr>
            <a:spLocks noChangeArrowheads="1"/>
          </p:cNvSpPr>
          <p:nvPr/>
        </p:nvSpPr>
        <p:spPr bwMode="auto">
          <a:xfrm>
            <a:off x="1792288" y="195263"/>
            <a:ext cx="55213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4400" b="1">
                <a:solidFill>
                  <a:schemeClr val="bg1"/>
                </a:solidFill>
                <a:latin typeface="Calibri" pitchFamily="34" charset="0"/>
              </a:rPr>
              <a:t>Question Title</a:t>
            </a:r>
          </a:p>
        </p:txBody>
      </p:sp>
      <p:sp>
        <p:nvSpPr>
          <p:cNvPr id="7174" name="Rectangle 19"/>
          <p:cNvSpPr>
            <a:spLocks noChangeArrowheads="1"/>
          </p:cNvSpPr>
          <p:nvPr/>
        </p:nvSpPr>
        <p:spPr bwMode="auto">
          <a:xfrm>
            <a:off x="1524000" y="0"/>
            <a:ext cx="71438" cy="1527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7175" name="Group 17"/>
          <p:cNvGrpSpPr>
            <a:grpSpLocks/>
          </p:cNvGrpSpPr>
          <p:nvPr/>
        </p:nvGrpSpPr>
        <p:grpSpPr bwMode="auto">
          <a:xfrm>
            <a:off x="0" y="0"/>
            <a:ext cx="9144000" cy="1527175"/>
            <a:chOff x="0" y="0"/>
            <a:chExt cx="5760" cy="962"/>
          </a:xfrm>
        </p:grpSpPr>
        <p:pic>
          <p:nvPicPr>
            <p:cNvPr id="7176" name="Picture 14" descr="ubc_colou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7" name="Rectangle 15"/>
            <p:cNvSpPr>
              <a:spLocks noChangeArrowheads="1"/>
            </p:cNvSpPr>
            <p:nvPr/>
          </p:nvSpPr>
          <p:spPr bwMode="auto">
            <a:xfrm>
              <a:off x="1129" y="123"/>
              <a:ext cx="347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600" b="1" dirty="0" smtClean="0">
                  <a:solidFill>
                    <a:schemeClr val="bg1"/>
                  </a:solidFill>
                </a:rPr>
                <a:t>Solution continued</a:t>
              </a:r>
              <a:endParaRPr lang="en-CA" alt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7178" name="Rectangle 16"/>
            <p:cNvSpPr>
              <a:spLocks noChangeArrowheads="1"/>
            </p:cNvSpPr>
            <p:nvPr/>
          </p:nvSpPr>
          <p:spPr bwMode="auto">
            <a:xfrm>
              <a:off x="960" y="0"/>
              <a:ext cx="45" cy="9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1808163"/>
            <a:ext cx="4495800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327546" y="1527175"/>
            <a:ext cx="8652681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CA" altLang="en-US" sz="2200" b="1" dirty="0"/>
              <a:t>Answer:</a:t>
            </a:r>
            <a:r>
              <a:rPr lang="en-CA" altLang="en-US" sz="2200" dirty="0"/>
              <a:t>  </a:t>
            </a:r>
            <a:r>
              <a:rPr lang="en-CA" altLang="en-US" sz="2200" dirty="0" smtClean="0"/>
              <a:t>E</a:t>
            </a:r>
            <a:endParaRPr lang="en-CA" altLang="en-US" sz="2200" dirty="0"/>
          </a:p>
          <a:p>
            <a:pPr eaLnBrk="1" hangingPunct="1">
              <a:spcBef>
                <a:spcPts val="1200"/>
              </a:spcBef>
              <a:buFontTx/>
              <a:buNone/>
            </a:pPr>
            <a:endParaRPr lang="en-CA" altLang="en-US" sz="2200" dirty="0" smtClean="0"/>
          </a:p>
          <a:p>
            <a:pPr eaLnBrk="1" hangingPunct="1">
              <a:spcBef>
                <a:spcPts val="1200"/>
              </a:spcBef>
              <a:buFontTx/>
              <a:buNone/>
            </a:pPr>
            <a:endParaRPr lang="en-CA" altLang="en-US" sz="2200" dirty="0"/>
          </a:p>
          <a:p>
            <a:pPr eaLnBrk="1" hangingPunct="1">
              <a:spcBef>
                <a:spcPts val="1200"/>
              </a:spcBef>
              <a:buFontTx/>
              <a:buNone/>
            </a:pPr>
            <a:endParaRPr lang="en-CA" altLang="en-US" sz="2200" dirty="0" smtClean="0"/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CA" altLang="en-US" sz="2200" dirty="0" smtClean="0"/>
              <a:t>In our case, the two waves (</a:t>
            </a:r>
            <a:r>
              <a:rPr lang="en-CA" altLang="en-US" sz="2200" dirty="0" smtClean="0">
                <a:solidFill>
                  <a:srgbClr val="006600"/>
                </a:solidFill>
              </a:rPr>
              <a:t>given wave</a:t>
            </a:r>
            <a:r>
              <a:rPr lang="en-CA" altLang="en-US" sz="2200" dirty="0" smtClean="0"/>
              <a:t> and </a:t>
            </a:r>
            <a:r>
              <a:rPr lang="en-CA" altLang="en-US" sz="2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option E</a:t>
            </a:r>
            <a:r>
              <a:rPr lang="en-CA" altLang="en-US" sz="2200" dirty="0" smtClean="0"/>
              <a:t>) have the same displacements but in opposite directions. We can see this if we note the positions of the green-colored balls (particles) that move as the wave passes. When we superimpose these two waves having equal and opposite displacements, the resulting displacement (</a:t>
            </a:r>
            <a:r>
              <a:rPr lang="en-CA" altLang="en-US" sz="2200" dirty="0" smtClean="0">
                <a:solidFill>
                  <a:srgbClr val="FF0000"/>
                </a:solidFill>
              </a:rPr>
              <a:t>red line</a:t>
            </a:r>
            <a:r>
              <a:rPr lang="en-CA" altLang="en-US" sz="2200" dirty="0" smtClean="0"/>
              <a:t>) is canceled by the effect of one another.</a:t>
            </a: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CA" altLang="en-US" sz="2200" dirty="0" smtClean="0"/>
              <a:t>Thus, </a:t>
            </a:r>
            <a:r>
              <a:rPr lang="en-CA" altLang="en-US" sz="2200" b="1" dirty="0" smtClean="0"/>
              <a:t>E</a:t>
            </a:r>
            <a:r>
              <a:rPr lang="en-CA" altLang="en-US" sz="2200" dirty="0" smtClean="0"/>
              <a:t> is the correct answer.</a:t>
            </a: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CA" sz="2200" dirty="0" smtClean="0"/>
              <a:t>Try it out for yourself: </a:t>
            </a:r>
            <a:r>
              <a:rPr lang="en-CA" sz="1400" dirty="0" smtClean="0">
                <a:hlinkClick r:id="rId5"/>
              </a:rPr>
              <a:t>http://phet.colorado.edu/sims/wave-on-a-string/wave-on-a-string_en.html</a:t>
            </a:r>
            <a:r>
              <a:rPr lang="en-CA" sz="1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990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1404</TotalTime>
  <Words>262</Words>
  <Application>Microsoft Office PowerPoint</Application>
  <PresentationFormat>On-screen Show (4:3)</PresentationFormat>
  <Paragraphs>61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Default Design</vt:lpstr>
      <vt:lpstr>Document</vt:lpstr>
      <vt:lpstr>Physics Waves</vt:lpstr>
      <vt:lpstr>Question Title</vt:lpstr>
      <vt:lpstr>Question Title</vt:lpstr>
      <vt:lpstr>Question Title</vt:lpstr>
      <vt:lpstr>Question Title</vt:lpstr>
      <vt:lpstr>Question Title</vt:lpstr>
      <vt:lpstr>Question Title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Yin</dc:creator>
  <cp:lastModifiedBy>Marina Milner-Bolotin</cp:lastModifiedBy>
  <cp:revision>126</cp:revision>
  <dcterms:created xsi:type="dcterms:W3CDTF">2012-06-01T23:05:37Z</dcterms:created>
  <dcterms:modified xsi:type="dcterms:W3CDTF">2015-10-08T17:35:06Z</dcterms:modified>
</cp:coreProperties>
</file>